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9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5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9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7"/>
  </p:notesMasterIdLst>
  <p:sldIdLst>
    <p:sldId id="282" r:id="rId6"/>
    <p:sldId id="618" r:id="rId7"/>
    <p:sldId id="394" r:id="rId8"/>
    <p:sldId id="806" r:id="rId9"/>
    <p:sldId id="1109" r:id="rId10"/>
    <p:sldId id="894" r:id="rId11"/>
    <p:sldId id="889" r:id="rId12"/>
    <p:sldId id="752" r:id="rId13"/>
    <p:sldId id="756" r:id="rId14"/>
    <p:sldId id="922" r:id="rId15"/>
    <p:sldId id="810" r:id="rId16"/>
    <p:sldId id="811" r:id="rId17"/>
    <p:sldId id="812" r:id="rId18"/>
    <p:sldId id="813" r:id="rId19"/>
    <p:sldId id="755" r:id="rId20"/>
    <p:sldId id="820" r:id="rId21"/>
    <p:sldId id="814" r:id="rId22"/>
    <p:sldId id="809" r:id="rId23"/>
    <p:sldId id="828" r:id="rId24"/>
    <p:sldId id="815" r:id="rId25"/>
    <p:sldId id="829" r:id="rId26"/>
    <p:sldId id="816" r:id="rId27"/>
    <p:sldId id="830" r:id="rId28"/>
    <p:sldId id="817" r:id="rId29"/>
    <p:sldId id="831" r:id="rId30"/>
    <p:sldId id="818" r:id="rId31"/>
    <p:sldId id="832" r:id="rId32"/>
    <p:sldId id="819" r:id="rId33"/>
    <p:sldId id="833" r:id="rId34"/>
    <p:sldId id="1027" r:id="rId35"/>
    <p:sldId id="999" r:id="rId36"/>
    <p:sldId id="1000" r:id="rId37"/>
    <p:sldId id="1110" r:id="rId38"/>
    <p:sldId id="1001" r:id="rId39"/>
    <p:sldId id="1002" r:id="rId40"/>
    <p:sldId id="1003" r:id="rId41"/>
    <p:sldId id="1004" r:id="rId42"/>
    <p:sldId id="1005" r:id="rId43"/>
    <p:sldId id="1006" r:id="rId44"/>
    <p:sldId id="1007" r:id="rId45"/>
    <p:sldId id="1008" r:id="rId46"/>
    <p:sldId id="1009" r:id="rId47"/>
    <p:sldId id="1010" r:id="rId48"/>
    <p:sldId id="1011" r:id="rId49"/>
    <p:sldId id="1012" r:id="rId50"/>
    <p:sldId id="1013" r:id="rId51"/>
    <p:sldId id="1014" r:id="rId52"/>
    <p:sldId id="1015" r:id="rId53"/>
    <p:sldId id="1016" r:id="rId54"/>
    <p:sldId id="1017" r:id="rId55"/>
    <p:sldId id="1018" r:id="rId56"/>
    <p:sldId id="1019" r:id="rId57"/>
    <p:sldId id="1020" r:id="rId58"/>
    <p:sldId id="1021" r:id="rId59"/>
    <p:sldId id="1022" r:id="rId60"/>
    <p:sldId id="1023" r:id="rId61"/>
    <p:sldId id="1024" r:id="rId62"/>
    <p:sldId id="1026" r:id="rId63"/>
    <p:sldId id="1025" r:id="rId64"/>
    <p:sldId id="1028" r:id="rId65"/>
    <p:sldId id="1111" r:id="rId66"/>
    <p:sldId id="1029" r:id="rId67"/>
    <p:sldId id="1030" r:id="rId68"/>
    <p:sldId id="1031" r:id="rId69"/>
    <p:sldId id="1032" r:id="rId70"/>
    <p:sldId id="1033" r:id="rId71"/>
    <p:sldId id="1034" r:id="rId72"/>
    <p:sldId id="1035" r:id="rId73"/>
    <p:sldId id="1036" r:id="rId74"/>
    <p:sldId id="1037" r:id="rId75"/>
    <p:sldId id="1038" r:id="rId76"/>
    <p:sldId id="1039" r:id="rId77"/>
    <p:sldId id="1040" r:id="rId78"/>
    <p:sldId id="1041" r:id="rId79"/>
    <p:sldId id="1042" r:id="rId80"/>
    <p:sldId id="1043" r:id="rId81"/>
    <p:sldId id="1044" r:id="rId82"/>
    <p:sldId id="1045" r:id="rId83"/>
    <p:sldId id="1046" r:id="rId84"/>
    <p:sldId id="1047" r:id="rId85"/>
    <p:sldId id="1048" r:id="rId86"/>
    <p:sldId id="1049" r:id="rId87"/>
    <p:sldId id="1050" r:id="rId88"/>
    <p:sldId id="1051" r:id="rId89"/>
    <p:sldId id="1052" r:id="rId90"/>
    <p:sldId id="1053" r:id="rId91"/>
    <p:sldId id="1054" r:id="rId92"/>
    <p:sldId id="1055" r:id="rId93"/>
    <p:sldId id="1112" r:id="rId94"/>
    <p:sldId id="1056" r:id="rId95"/>
    <p:sldId id="1057" r:id="rId96"/>
    <p:sldId id="1058" r:id="rId97"/>
    <p:sldId id="1059" r:id="rId98"/>
    <p:sldId id="1060" r:id="rId99"/>
    <p:sldId id="1061" r:id="rId100"/>
    <p:sldId id="1062" r:id="rId101"/>
    <p:sldId id="1063" r:id="rId102"/>
    <p:sldId id="1064" r:id="rId103"/>
    <p:sldId id="1065" r:id="rId104"/>
    <p:sldId id="1066" r:id="rId105"/>
    <p:sldId id="1067" r:id="rId106"/>
    <p:sldId id="1068" r:id="rId107"/>
    <p:sldId id="1069" r:id="rId108"/>
    <p:sldId id="1070" r:id="rId109"/>
    <p:sldId id="1071" r:id="rId110"/>
    <p:sldId id="1072" r:id="rId111"/>
    <p:sldId id="1073" r:id="rId112"/>
    <p:sldId id="1074" r:id="rId113"/>
    <p:sldId id="1075" r:id="rId114"/>
    <p:sldId id="1076" r:id="rId115"/>
    <p:sldId id="1077" r:id="rId116"/>
    <p:sldId id="1078" r:id="rId117"/>
    <p:sldId id="1079" r:id="rId118"/>
    <p:sldId id="1080" r:id="rId119"/>
    <p:sldId id="1081" r:id="rId120"/>
    <p:sldId id="1082" r:id="rId121"/>
    <p:sldId id="1113" r:id="rId122"/>
    <p:sldId id="1083" r:id="rId123"/>
    <p:sldId id="1084" r:id="rId124"/>
    <p:sldId id="1085" r:id="rId125"/>
    <p:sldId id="1086" r:id="rId126"/>
    <p:sldId id="1087" r:id="rId127"/>
    <p:sldId id="1088" r:id="rId128"/>
    <p:sldId id="1089" r:id="rId129"/>
    <p:sldId id="1090" r:id="rId130"/>
    <p:sldId id="1091" r:id="rId131"/>
    <p:sldId id="1092" r:id="rId132"/>
    <p:sldId id="1093" r:id="rId133"/>
    <p:sldId id="1094" r:id="rId134"/>
    <p:sldId id="1095" r:id="rId135"/>
    <p:sldId id="1096" r:id="rId136"/>
    <p:sldId id="1097" r:id="rId137"/>
    <p:sldId id="1098" r:id="rId138"/>
    <p:sldId id="1099" r:id="rId139"/>
    <p:sldId id="1100" r:id="rId140"/>
    <p:sldId id="1101" r:id="rId141"/>
    <p:sldId id="1102" r:id="rId142"/>
    <p:sldId id="1103" r:id="rId143"/>
    <p:sldId id="1104" r:id="rId144"/>
    <p:sldId id="1105" r:id="rId145"/>
    <p:sldId id="1106" r:id="rId146"/>
    <p:sldId id="1107" r:id="rId147"/>
    <p:sldId id="1114" r:id="rId148"/>
    <p:sldId id="1115" r:id="rId149"/>
    <p:sldId id="1116" r:id="rId150"/>
    <p:sldId id="1117" r:id="rId151"/>
    <p:sldId id="1118" r:id="rId152"/>
    <p:sldId id="1119" r:id="rId153"/>
    <p:sldId id="1120" r:id="rId154"/>
    <p:sldId id="1121" r:id="rId155"/>
    <p:sldId id="1122" r:id="rId156"/>
    <p:sldId id="1123" r:id="rId157"/>
    <p:sldId id="1124" r:id="rId158"/>
    <p:sldId id="1125" r:id="rId159"/>
    <p:sldId id="1126" r:id="rId160"/>
    <p:sldId id="1127" r:id="rId161"/>
    <p:sldId id="1128" r:id="rId162"/>
    <p:sldId id="1129" r:id="rId163"/>
    <p:sldId id="1130" r:id="rId164"/>
    <p:sldId id="1131" r:id="rId165"/>
    <p:sldId id="1132" r:id="rId166"/>
    <p:sldId id="1133" r:id="rId167"/>
    <p:sldId id="1134" r:id="rId168"/>
    <p:sldId id="1135" r:id="rId169"/>
    <p:sldId id="1136" r:id="rId170"/>
    <p:sldId id="1137" r:id="rId171"/>
    <p:sldId id="1138" r:id="rId172"/>
    <p:sldId id="1139" r:id="rId173"/>
    <p:sldId id="1140" r:id="rId174"/>
    <p:sldId id="1141" r:id="rId175"/>
    <p:sldId id="1108" r:id="rId17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  <p:cmAuthor id="2" name="Karl Nordstrom" initials="KN" lastIdx="3" clrIdx="1">
    <p:extLst>
      <p:ext uri="{19B8F6BF-5375-455C-9EA6-DF929625EA0E}">
        <p15:presenceInfo xmlns:p15="http://schemas.microsoft.com/office/powerpoint/2012/main" userId="S::KarlNordstrom@elpasoco.com::c41b4d64-dd16-4746-ad08-c301f3f2f6d0" providerId="AD"/>
      </p:ext>
    </p:extLst>
  </p:cmAuthor>
  <p:cmAuthor id="3" name="Steve Schleiker" initials="SS" lastIdx="2" clrIdx="2">
    <p:extLst>
      <p:ext uri="{19B8F6BF-5375-455C-9EA6-DF929625EA0E}">
        <p15:presenceInfo xmlns:p15="http://schemas.microsoft.com/office/powerpoint/2012/main" userId="S::steveschleiker@elpasoco.com::6ba98d16-90e0-4a9a-b960-d8b5407542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B00"/>
    <a:srgbClr val="FF2D5D"/>
    <a:srgbClr val="F4EBEA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theme" Target="theme/theme1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tableStyles" Target="tableStyles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67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commentAuthors" Target="commentAuthor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presProps" Target="presProp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80" Type="http://schemas.openxmlformats.org/officeDocument/2006/relationships/viewProps" Target="viewProps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" Type="http://schemas.openxmlformats.org/officeDocument/2006/relationships/customXml" Target="../customXml/item1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21840</c:v>
                </c:pt>
                <c:pt idx="1">
                  <c:v>17646</c:v>
                </c:pt>
                <c:pt idx="2">
                  <c:v>25975</c:v>
                </c:pt>
                <c:pt idx="3">
                  <c:v>16844</c:v>
                </c:pt>
                <c:pt idx="4">
                  <c:v>26681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47038</c:v>
                </c:pt>
                <c:pt idx="1">
                  <c:v>35113</c:v>
                </c:pt>
                <c:pt idx="2">
                  <c:v>34719</c:v>
                </c:pt>
                <c:pt idx="3">
                  <c:v>17906</c:v>
                </c:pt>
                <c:pt idx="4">
                  <c:v>30187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22534</c:v>
                </c:pt>
                <c:pt idx="1">
                  <c:v>17554</c:v>
                </c:pt>
                <c:pt idx="2">
                  <c:v>26551</c:v>
                </c:pt>
                <c:pt idx="3">
                  <c:v>16385</c:v>
                </c:pt>
                <c:pt idx="4">
                  <c:v>16776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46774</c:v>
                </c:pt>
                <c:pt idx="1">
                  <c:v>35405</c:v>
                </c:pt>
                <c:pt idx="2">
                  <c:v>34236</c:v>
                </c:pt>
                <c:pt idx="3">
                  <c:v>18435</c:v>
                </c:pt>
                <c:pt idx="4">
                  <c:v>30266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33384</c:v>
                </c:pt>
                <c:pt idx="1">
                  <c:v>27794</c:v>
                </c:pt>
                <c:pt idx="2">
                  <c:v>46718</c:v>
                </c:pt>
                <c:pt idx="3">
                  <c:v>23309</c:v>
                </c:pt>
                <c:pt idx="4">
                  <c:v>30736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52544</c:v>
                </c:pt>
                <c:pt idx="1">
                  <c:v>51445</c:v>
                </c:pt>
                <c:pt idx="2">
                  <c:v>41588</c:v>
                </c:pt>
                <c:pt idx="3">
                  <c:v>30555</c:v>
                </c:pt>
                <c:pt idx="4">
                  <c:v>26696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26798</c:v>
                </c:pt>
                <c:pt idx="1">
                  <c:v>22491</c:v>
                </c:pt>
                <c:pt idx="2">
                  <c:v>36711</c:v>
                </c:pt>
                <c:pt idx="3">
                  <c:v>16154</c:v>
                </c:pt>
                <c:pt idx="4">
                  <c:v>21870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42414</c:v>
                </c:pt>
                <c:pt idx="1">
                  <c:v>39560</c:v>
                </c:pt>
                <c:pt idx="2">
                  <c:v>31901</c:v>
                </c:pt>
                <c:pt idx="3">
                  <c:v>19013</c:v>
                </c:pt>
                <c:pt idx="4">
                  <c:v>17107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29627</c:v>
                </c:pt>
                <c:pt idx="1">
                  <c:v>24572</c:v>
                </c:pt>
                <c:pt idx="2">
                  <c:v>39056</c:v>
                </c:pt>
                <c:pt idx="3">
                  <c:v>17293</c:v>
                </c:pt>
                <c:pt idx="4">
                  <c:v>22899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40619</c:v>
                </c:pt>
                <c:pt idx="1">
                  <c:v>38348</c:v>
                </c:pt>
                <c:pt idx="2">
                  <c:v>30376</c:v>
                </c:pt>
                <c:pt idx="3">
                  <c:v>18285</c:v>
                </c:pt>
                <c:pt idx="4">
                  <c:v>16756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31657</c:v>
                </c:pt>
                <c:pt idx="1">
                  <c:v>25238</c:v>
                </c:pt>
                <c:pt idx="2">
                  <c:v>38143</c:v>
                </c:pt>
                <c:pt idx="3">
                  <c:v>27236</c:v>
                </c:pt>
                <c:pt idx="4">
                  <c:v>39667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53570</c:v>
                </c:pt>
                <c:pt idx="1">
                  <c:v>44144</c:v>
                </c:pt>
                <c:pt idx="2">
                  <c:v>40605</c:v>
                </c:pt>
                <c:pt idx="3">
                  <c:v>26058</c:v>
                </c:pt>
                <c:pt idx="4">
                  <c:v>38451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26735</c:v>
                </c:pt>
                <c:pt idx="1">
                  <c:v>22327</c:v>
                </c:pt>
                <c:pt idx="2">
                  <c:v>35964</c:v>
                </c:pt>
                <c:pt idx="3">
                  <c:v>15837</c:v>
                </c:pt>
                <c:pt idx="4">
                  <c:v>21128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42467</c:v>
                </c:pt>
                <c:pt idx="1">
                  <c:v>39624</c:v>
                </c:pt>
                <c:pt idx="2">
                  <c:v>32274</c:v>
                </c:pt>
                <c:pt idx="3">
                  <c:v>19266</c:v>
                </c:pt>
                <c:pt idx="4">
                  <c:v>17714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23009</c:v>
                </c:pt>
                <c:pt idx="1">
                  <c:v>19683</c:v>
                </c:pt>
                <c:pt idx="2">
                  <c:v>31888</c:v>
                </c:pt>
                <c:pt idx="3">
                  <c:v>14533</c:v>
                </c:pt>
                <c:pt idx="4">
                  <c:v>19873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45563</c:v>
                </c:pt>
                <c:pt idx="1">
                  <c:v>42762</c:v>
                </c:pt>
                <c:pt idx="2">
                  <c:v>35983</c:v>
                </c:pt>
                <c:pt idx="3">
                  <c:v>21247</c:v>
                </c:pt>
                <c:pt idx="4">
                  <c:v>19408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23578</c:v>
                </c:pt>
                <c:pt idx="1">
                  <c:v>19784</c:v>
                </c:pt>
                <c:pt idx="2">
                  <c:v>32672</c:v>
                </c:pt>
                <c:pt idx="3">
                  <c:v>14243</c:v>
                </c:pt>
                <c:pt idx="4">
                  <c:v>19523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45414</c:v>
                </c:pt>
                <c:pt idx="1">
                  <c:v>42891</c:v>
                </c:pt>
                <c:pt idx="2">
                  <c:v>35354</c:v>
                </c:pt>
                <c:pt idx="3">
                  <c:v>21505</c:v>
                </c:pt>
                <c:pt idx="4">
                  <c:v>19952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33063</c:v>
                </c:pt>
                <c:pt idx="1">
                  <c:v>28263</c:v>
                </c:pt>
                <c:pt idx="2">
                  <c:v>46718</c:v>
                </c:pt>
                <c:pt idx="3">
                  <c:v>23428</c:v>
                </c:pt>
                <c:pt idx="4">
                  <c:v>30469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55792</c:v>
                </c:pt>
                <c:pt idx="1">
                  <c:v>47765</c:v>
                </c:pt>
                <c:pt idx="2">
                  <c:v>41588</c:v>
                </c:pt>
                <c:pt idx="3">
                  <c:v>30731</c:v>
                </c:pt>
                <c:pt idx="4">
                  <c:v>26952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26561</c:v>
                </c:pt>
                <c:pt idx="1">
                  <c:v>22595</c:v>
                </c:pt>
                <c:pt idx="2">
                  <c:v>36711</c:v>
                </c:pt>
                <c:pt idx="3">
                  <c:v>16237</c:v>
                </c:pt>
                <c:pt idx="4">
                  <c:v>21920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45464</c:v>
                </c:pt>
                <c:pt idx="1">
                  <c:v>35899</c:v>
                </c:pt>
                <c:pt idx="2">
                  <c:v>31901</c:v>
                </c:pt>
                <c:pt idx="3">
                  <c:v>19146</c:v>
                </c:pt>
                <c:pt idx="4">
                  <c:v>17585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29521</c:v>
                </c:pt>
                <c:pt idx="1">
                  <c:v>24517</c:v>
                </c:pt>
                <c:pt idx="2">
                  <c:v>39056</c:v>
                </c:pt>
                <c:pt idx="3">
                  <c:v>17401</c:v>
                </c:pt>
                <c:pt idx="4">
                  <c:v>22953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43597</c:v>
                </c:pt>
                <c:pt idx="1">
                  <c:v>34782</c:v>
                </c:pt>
                <c:pt idx="2">
                  <c:v>30376</c:v>
                </c:pt>
                <c:pt idx="3">
                  <c:v>18410</c:v>
                </c:pt>
                <c:pt idx="4">
                  <c:v>17219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26546</c:v>
                </c:pt>
                <c:pt idx="1">
                  <c:v>22374</c:v>
                </c:pt>
                <c:pt idx="2">
                  <c:v>35964</c:v>
                </c:pt>
                <c:pt idx="3">
                  <c:v>15937</c:v>
                </c:pt>
                <c:pt idx="4">
                  <c:v>21170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45463</c:v>
                </c:pt>
                <c:pt idx="1">
                  <c:v>36005</c:v>
                </c:pt>
                <c:pt idx="2">
                  <c:v>32274</c:v>
                </c:pt>
                <c:pt idx="3">
                  <c:v>19389</c:v>
                </c:pt>
                <c:pt idx="4">
                  <c:v>18214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22706</c:v>
                </c:pt>
                <c:pt idx="1">
                  <c:v>19904</c:v>
                </c:pt>
                <c:pt idx="2">
                  <c:v>31888</c:v>
                </c:pt>
                <c:pt idx="3">
                  <c:v>14624</c:v>
                </c:pt>
                <c:pt idx="4">
                  <c:v>19864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48660</c:v>
                </c:pt>
                <c:pt idx="1">
                  <c:v>39022</c:v>
                </c:pt>
                <c:pt idx="2">
                  <c:v>35983</c:v>
                </c:pt>
                <c:pt idx="3">
                  <c:v>21381</c:v>
                </c:pt>
                <c:pt idx="4">
                  <c:v>19917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23342</c:v>
                </c:pt>
                <c:pt idx="1">
                  <c:v>19920</c:v>
                </c:pt>
                <c:pt idx="2">
                  <c:v>32672</c:v>
                </c:pt>
                <c:pt idx="3">
                  <c:v>14331</c:v>
                </c:pt>
                <c:pt idx="4">
                  <c:v>19535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48449</c:v>
                </c:pt>
                <c:pt idx="1">
                  <c:v>39221</c:v>
                </c:pt>
                <c:pt idx="2">
                  <c:v>35354</c:v>
                </c:pt>
                <c:pt idx="3">
                  <c:v>21644</c:v>
                </c:pt>
                <c:pt idx="4">
                  <c:v>20448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33001</c:v>
                </c:pt>
                <c:pt idx="1">
                  <c:v>28717</c:v>
                </c:pt>
                <c:pt idx="2">
                  <c:v>46853</c:v>
                </c:pt>
                <c:pt idx="3">
                  <c:v>22838</c:v>
                </c:pt>
                <c:pt idx="4">
                  <c:v>30532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55173</c:v>
                </c:pt>
                <c:pt idx="1">
                  <c:v>49613</c:v>
                </c:pt>
                <c:pt idx="2">
                  <c:v>41035</c:v>
                </c:pt>
                <c:pt idx="3">
                  <c:v>30376</c:v>
                </c:pt>
                <c:pt idx="4">
                  <c:v>26631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25559</c:v>
                </c:pt>
                <c:pt idx="1">
                  <c:v>19779</c:v>
                </c:pt>
                <c:pt idx="2">
                  <c:v>29976</c:v>
                </c:pt>
                <c:pt idx="3">
                  <c:v>18381</c:v>
                </c:pt>
                <c:pt idx="4">
                  <c:v>30329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43975</c:v>
                </c:pt>
                <c:pt idx="1">
                  <c:v>32331</c:v>
                </c:pt>
                <c:pt idx="2">
                  <c:v>31193</c:v>
                </c:pt>
                <c:pt idx="3">
                  <c:v>15853</c:v>
                </c:pt>
                <c:pt idx="4">
                  <c:v>26643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26213</c:v>
                </c:pt>
                <c:pt idx="1">
                  <c:v>23177</c:v>
                </c:pt>
                <c:pt idx="2">
                  <c:v>36878</c:v>
                </c:pt>
                <c:pt idx="3">
                  <c:v>15993</c:v>
                </c:pt>
                <c:pt idx="4">
                  <c:v>21763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44437</c:v>
                </c:pt>
                <c:pt idx="1">
                  <c:v>37760</c:v>
                </c:pt>
                <c:pt idx="2">
                  <c:v>31778</c:v>
                </c:pt>
                <c:pt idx="3">
                  <c:v>18965</c:v>
                </c:pt>
                <c:pt idx="4">
                  <c:v>17055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29106</c:v>
                </c:pt>
                <c:pt idx="1">
                  <c:v>25223</c:v>
                </c:pt>
                <c:pt idx="2">
                  <c:v>39217</c:v>
                </c:pt>
                <c:pt idx="3">
                  <c:v>17139</c:v>
                </c:pt>
                <c:pt idx="4">
                  <c:v>22762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42631</c:v>
                </c:pt>
                <c:pt idx="1">
                  <c:v>36533</c:v>
                </c:pt>
                <c:pt idx="2">
                  <c:v>30261</c:v>
                </c:pt>
                <c:pt idx="3">
                  <c:v>18233</c:v>
                </c:pt>
                <c:pt idx="4">
                  <c:v>16726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26159</c:v>
                </c:pt>
                <c:pt idx="1">
                  <c:v>23022</c:v>
                </c:pt>
                <c:pt idx="2">
                  <c:v>36149</c:v>
                </c:pt>
                <c:pt idx="3">
                  <c:v>15679</c:v>
                </c:pt>
                <c:pt idx="4">
                  <c:v>20982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44504</c:v>
                </c:pt>
                <c:pt idx="1">
                  <c:v>37796</c:v>
                </c:pt>
                <c:pt idx="2">
                  <c:v>32135</c:v>
                </c:pt>
                <c:pt idx="3">
                  <c:v>19210</c:v>
                </c:pt>
                <c:pt idx="4">
                  <c:v>17700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22406</c:v>
                </c:pt>
                <c:pt idx="1">
                  <c:v>20368</c:v>
                </c:pt>
                <c:pt idx="2">
                  <c:v>32064</c:v>
                </c:pt>
                <c:pt idx="3">
                  <c:v>14397</c:v>
                </c:pt>
                <c:pt idx="4">
                  <c:v>19751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47600</c:v>
                </c:pt>
                <c:pt idx="1">
                  <c:v>40961</c:v>
                </c:pt>
                <c:pt idx="2">
                  <c:v>35861</c:v>
                </c:pt>
                <c:pt idx="3">
                  <c:v>21179</c:v>
                </c:pt>
                <c:pt idx="4">
                  <c:v>19362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4: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23018</c:v>
                </c:pt>
                <c:pt idx="1">
                  <c:v>20464</c:v>
                </c:pt>
                <c:pt idx="2">
                  <c:v>32829</c:v>
                </c:pt>
                <c:pt idx="3">
                  <c:v>14109</c:v>
                </c:pt>
                <c:pt idx="4">
                  <c:v>19380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47414</c:v>
                </c:pt>
                <c:pt idx="1">
                  <c:v>41104</c:v>
                </c:pt>
                <c:pt idx="2">
                  <c:v>35229</c:v>
                </c:pt>
                <c:pt idx="3">
                  <c:v>21441</c:v>
                </c:pt>
                <c:pt idx="4">
                  <c:v>19928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5 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31979</c:v>
                </c:pt>
                <c:pt idx="1">
                  <c:v>28841</c:v>
                </c:pt>
                <c:pt idx="2">
                  <c:v>46420</c:v>
                </c:pt>
                <c:pt idx="3">
                  <c:v>23428</c:v>
                </c:pt>
                <c:pt idx="4">
                  <c:v>31273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53765</c:v>
                </c:pt>
                <c:pt idx="1">
                  <c:v>47739</c:v>
                </c:pt>
                <c:pt idx="2">
                  <c:v>43990</c:v>
                </c:pt>
                <c:pt idx="3">
                  <c:v>30731</c:v>
                </c:pt>
                <c:pt idx="4">
                  <c:v>26603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5 </a:t>
            </a:r>
          </a:p>
          <a:p>
            <a:pPr>
              <a:defRPr b="1"/>
            </a:pPr>
            <a:r>
              <a:rPr lang="en-US" b="1" baseline="0"/>
              <a:t>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25748</c:v>
                </c:pt>
                <c:pt idx="1">
                  <c:v>23072</c:v>
                </c:pt>
                <c:pt idx="2">
                  <c:v>36905</c:v>
                </c:pt>
                <c:pt idx="3">
                  <c:v>16237</c:v>
                </c:pt>
                <c:pt idx="4">
                  <c:v>22062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44009</c:v>
                </c:pt>
                <c:pt idx="1">
                  <c:v>35788</c:v>
                </c:pt>
                <c:pt idx="2">
                  <c:v>34048</c:v>
                </c:pt>
                <c:pt idx="3">
                  <c:v>19146</c:v>
                </c:pt>
                <c:pt idx="4">
                  <c:v>17004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5 </a:t>
            </a:r>
          </a:p>
          <a:p>
            <a:pPr>
              <a:defRPr b="1"/>
            </a:pPr>
            <a:r>
              <a:rPr lang="en-US" b="1" baseline="0"/>
              <a:t>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28507</c:v>
                </c:pt>
                <c:pt idx="1">
                  <c:v>25039</c:v>
                </c:pt>
                <c:pt idx="2">
                  <c:v>39385</c:v>
                </c:pt>
                <c:pt idx="3">
                  <c:v>17401</c:v>
                </c:pt>
                <c:pt idx="4">
                  <c:v>23115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42283</c:v>
                </c:pt>
                <c:pt idx="1">
                  <c:v>34639</c:v>
                </c:pt>
                <c:pt idx="2">
                  <c:v>32441</c:v>
                </c:pt>
                <c:pt idx="3">
                  <c:v>18410</c:v>
                </c:pt>
                <c:pt idx="4">
                  <c:v>16611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5 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25660</c:v>
                </c:pt>
                <c:pt idx="1">
                  <c:v>22857</c:v>
                </c:pt>
                <c:pt idx="2">
                  <c:v>36182</c:v>
                </c:pt>
                <c:pt idx="3">
                  <c:v>15937</c:v>
                </c:pt>
                <c:pt idx="4">
                  <c:v>21355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44067</c:v>
                </c:pt>
                <c:pt idx="1">
                  <c:v>35904</c:v>
                </c:pt>
                <c:pt idx="2">
                  <c:v>34402</c:v>
                </c:pt>
                <c:pt idx="3">
                  <c:v>19389</c:v>
                </c:pt>
                <c:pt idx="4">
                  <c:v>17583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5 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21989</c:v>
                </c:pt>
                <c:pt idx="1">
                  <c:v>20320</c:v>
                </c:pt>
                <c:pt idx="2">
                  <c:v>32054</c:v>
                </c:pt>
                <c:pt idx="3">
                  <c:v>14624</c:v>
                </c:pt>
                <c:pt idx="4">
                  <c:v>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47124</c:v>
                </c:pt>
                <c:pt idx="1">
                  <c:v>38946</c:v>
                </c:pt>
                <c:pt idx="2">
                  <c:v>38180</c:v>
                </c:pt>
                <c:pt idx="3">
                  <c:v>21381</c:v>
                </c:pt>
                <c:pt idx="4">
                  <c:v>19332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28383</c:v>
                </c:pt>
                <c:pt idx="1">
                  <c:v>21516</c:v>
                </c:pt>
                <c:pt idx="2">
                  <c:v>32265</c:v>
                </c:pt>
                <c:pt idx="3">
                  <c:v>19305</c:v>
                </c:pt>
                <c:pt idx="4">
                  <c:v>31978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42135</c:v>
                </c:pt>
                <c:pt idx="1">
                  <c:v>31270</c:v>
                </c:pt>
                <c:pt idx="2">
                  <c:v>29676</c:v>
                </c:pt>
                <c:pt idx="3">
                  <c:v>15338</c:v>
                </c:pt>
                <c:pt idx="4">
                  <c:v>25965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5 </a:t>
            </a:r>
          </a:p>
          <a:p>
            <a:pPr>
              <a:defRPr b="1"/>
            </a:pPr>
            <a:r>
              <a:rPr lang="en-US" b="1" baseline="0"/>
              <a:t>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22640</c:v>
                </c:pt>
                <c:pt idx="1">
                  <c:v>20310</c:v>
                </c:pt>
                <c:pt idx="2">
                  <c:v>32798</c:v>
                </c:pt>
                <c:pt idx="3">
                  <c:v>14331</c:v>
                </c:pt>
                <c:pt idx="4">
                  <c:v>19721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46908</c:v>
                </c:pt>
                <c:pt idx="1">
                  <c:v>39165</c:v>
                </c:pt>
                <c:pt idx="2">
                  <c:v>37569</c:v>
                </c:pt>
                <c:pt idx="3">
                  <c:v>21655</c:v>
                </c:pt>
                <c:pt idx="4">
                  <c:v>19830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6 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31898</c:v>
                </c:pt>
                <c:pt idx="1">
                  <c:v>28099</c:v>
                </c:pt>
                <c:pt idx="2">
                  <c:v>46420</c:v>
                </c:pt>
                <c:pt idx="3">
                  <c:v>23513</c:v>
                </c:pt>
                <c:pt idx="4">
                  <c:v>32011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53736</c:v>
                </c:pt>
                <c:pt idx="1">
                  <c:v>46452</c:v>
                </c:pt>
                <c:pt idx="2">
                  <c:v>43990</c:v>
                </c:pt>
                <c:pt idx="3">
                  <c:v>31117</c:v>
                </c:pt>
                <c:pt idx="4">
                  <c:v>27533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6 </a:t>
            </a:r>
          </a:p>
          <a:p>
            <a:pPr>
              <a:defRPr b="1"/>
            </a:pPr>
            <a:r>
              <a:rPr lang="en-US" b="1" baseline="0"/>
              <a:t>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25719</c:v>
                </c:pt>
                <c:pt idx="1">
                  <c:v>22425</c:v>
                </c:pt>
                <c:pt idx="2">
                  <c:v>36905</c:v>
                </c:pt>
                <c:pt idx="3">
                  <c:v>16400</c:v>
                </c:pt>
                <c:pt idx="4">
                  <c:v>22575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43768</c:v>
                </c:pt>
                <c:pt idx="1">
                  <c:v>34775</c:v>
                </c:pt>
                <c:pt idx="2">
                  <c:v>34048</c:v>
                </c:pt>
                <c:pt idx="3">
                  <c:v>19568</c:v>
                </c:pt>
                <c:pt idx="4">
                  <c:v>17836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6 </a:t>
            </a:r>
          </a:p>
          <a:p>
            <a:pPr>
              <a:defRPr b="1"/>
            </a:pPr>
            <a:r>
              <a:rPr lang="en-US" b="1" baseline="0"/>
              <a:t>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28477</c:v>
                </c:pt>
                <c:pt idx="1">
                  <c:v>24357</c:v>
                </c:pt>
                <c:pt idx="2">
                  <c:v>39385</c:v>
                </c:pt>
                <c:pt idx="3">
                  <c:v>17572</c:v>
                </c:pt>
                <c:pt idx="4">
                  <c:v>23656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42025</c:v>
                </c:pt>
                <c:pt idx="1">
                  <c:v>33635</c:v>
                </c:pt>
                <c:pt idx="2">
                  <c:v>32441</c:v>
                </c:pt>
                <c:pt idx="3">
                  <c:v>18840</c:v>
                </c:pt>
                <c:pt idx="4">
                  <c:v>17443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6 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25644</c:v>
                </c:pt>
                <c:pt idx="1">
                  <c:v>22225</c:v>
                </c:pt>
                <c:pt idx="2">
                  <c:v>36182</c:v>
                </c:pt>
                <c:pt idx="3">
                  <c:v>16084</c:v>
                </c:pt>
                <c:pt idx="4">
                  <c:v>21856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43826</c:v>
                </c:pt>
                <c:pt idx="1">
                  <c:v>34868</c:v>
                </c:pt>
                <c:pt idx="2">
                  <c:v>34402</c:v>
                </c:pt>
                <c:pt idx="3">
                  <c:v>19839</c:v>
                </c:pt>
                <c:pt idx="4">
                  <c:v>18410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6 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21990</c:v>
                </c:pt>
                <c:pt idx="1">
                  <c:v>19804</c:v>
                </c:pt>
                <c:pt idx="2">
                  <c:v>32054</c:v>
                </c:pt>
                <c:pt idx="3">
                  <c:v>14723</c:v>
                </c:pt>
                <c:pt idx="4">
                  <c:v>20415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46858</c:v>
                </c:pt>
                <c:pt idx="1">
                  <c:v>37840</c:v>
                </c:pt>
                <c:pt idx="2">
                  <c:v>38180</c:v>
                </c:pt>
                <c:pt idx="3">
                  <c:v>21849</c:v>
                </c:pt>
                <c:pt idx="4">
                  <c:v>20236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6 </a:t>
            </a:r>
          </a:p>
          <a:p>
            <a:pPr>
              <a:defRPr b="1"/>
            </a:pPr>
            <a:r>
              <a:rPr lang="en-US" b="1" baseline="0"/>
              <a:t>(Proposed 08/04):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22611</c:v>
                </c:pt>
                <c:pt idx="1">
                  <c:v>19804</c:v>
                </c:pt>
                <c:pt idx="2">
                  <c:v>32798</c:v>
                </c:pt>
                <c:pt idx="3">
                  <c:v>14435</c:v>
                </c:pt>
                <c:pt idx="4">
                  <c:v>20152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46668</c:v>
                </c:pt>
                <c:pt idx="1">
                  <c:v>38058</c:v>
                </c:pt>
                <c:pt idx="2">
                  <c:v>37569</c:v>
                </c:pt>
                <c:pt idx="3">
                  <c:v>22098</c:v>
                </c:pt>
                <c:pt idx="4">
                  <c:v>20723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25552</c:v>
                </c:pt>
                <c:pt idx="1">
                  <c:v>19633</c:v>
                </c:pt>
                <c:pt idx="2">
                  <c:v>29472</c:v>
                </c:pt>
                <c:pt idx="3">
                  <c:v>17829</c:v>
                </c:pt>
                <c:pt idx="4">
                  <c:v>29505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43932</c:v>
                </c:pt>
                <c:pt idx="1">
                  <c:v>32428</c:v>
                </c:pt>
                <c:pt idx="2">
                  <c:v>31426</c:v>
                </c:pt>
                <c:pt idx="3">
                  <c:v>16225</c:v>
                </c:pt>
                <c:pt idx="4">
                  <c:v>27334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8-05T08:26:39.632" idx="1">
    <p:pos x="7262" y="1441"/>
    <p:text>Commissioner VanderWerf’s new map replaced final map 5. There is not a new final map 3.</p:text>
    <p:extLst>
      <p:ext uri="{C676402C-5697-4E1C-873F-D02D1690AC5C}">
        <p15:threadingInfo xmlns:p15="http://schemas.microsoft.com/office/powerpoint/2012/main" timeZoneBias="360"/>
      </p:ext>
    </p:extLst>
  </p:cm>
  <p:cm authorId="3" dt="2023-08-07T05:46:21.157" idx="2">
    <p:pos x="7262" y="1537"/>
    <p:text>Great Catch!
</p:text>
    <p:extLst>
      <p:ext uri="{C676402C-5697-4E1C-873F-D02D1690AC5C}">
        <p15:threadingInfo xmlns:p15="http://schemas.microsoft.com/office/powerpoint/2012/main" timeZoneBias="420">
          <p15:parentCm authorId="2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8-05T08:34:20.191" idx="2">
    <p:pos x="6836" y="2642"/>
    <p:text>D1 total should be 69548</p:text>
    <p:extLst>
      <p:ext uri="{C676402C-5697-4E1C-873F-D02D1690AC5C}">
        <p15:threadingInfo xmlns:p15="http://schemas.microsoft.com/office/powerpoint/2012/main" timeZoneBias="360"/>
      </p:ext>
    </p:extLst>
  </p:cm>
  <p:cm authorId="3" dt="2023-08-07T05:44:05.217" idx="1">
    <p:pos x="6836" y="2738"/>
    <p:text>Got it, Thanks!
</p:text>
    <p:extLst>
      <p:ext uri="{C676402C-5697-4E1C-873F-D02D1690AC5C}">
        <p15:threadingInfo xmlns:p15="http://schemas.microsoft.com/office/powerpoint/2012/main" timeZoneBias="420">
          <p15:parentCm authorId="2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8-05T08:35:37.484" idx="3">
    <p:pos x="4485" y="2909"/>
    <p:text>D3 should be blue and D4 should be red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127" tIns="47064" rIns="94127" bIns="47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101" y="0"/>
            <a:ext cx="3077739" cy="471054"/>
          </a:xfrm>
          <a:prstGeom prst="rect">
            <a:avLst/>
          </a:prstGeom>
        </p:spPr>
        <p:txBody>
          <a:bodyPr vert="horz" lIns="94127" tIns="47064" rIns="94127" bIns="47064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7" tIns="47064" rIns="94127" bIns="47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11"/>
            <a:ext cx="5681980" cy="3696713"/>
          </a:xfrm>
          <a:prstGeom prst="rect">
            <a:avLst/>
          </a:prstGeom>
        </p:spPr>
        <p:txBody>
          <a:bodyPr vert="horz" lIns="94127" tIns="47064" rIns="94127" bIns="47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31"/>
            <a:ext cx="3077739" cy="471053"/>
          </a:xfrm>
          <a:prstGeom prst="rect">
            <a:avLst/>
          </a:prstGeom>
        </p:spPr>
        <p:txBody>
          <a:bodyPr vert="horz" lIns="94127" tIns="47064" rIns="94127" bIns="47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101" y="8917431"/>
            <a:ext cx="3077739" cy="471053"/>
          </a:xfrm>
          <a:prstGeom prst="rect">
            <a:avLst/>
          </a:prstGeom>
        </p:spPr>
        <p:txBody>
          <a:bodyPr vert="horz" lIns="94127" tIns="47064" rIns="94127" bIns="47064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99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1583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342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382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825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831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584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773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405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8236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539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168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959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718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215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752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1383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4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2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3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9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2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4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2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2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6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1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9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3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6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0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2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5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9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3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8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8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22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50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0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13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73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7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3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895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37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56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30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10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69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52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0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02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2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24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61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59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31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49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48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33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741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89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3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38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98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84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03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77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5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86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95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0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29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05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52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82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77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57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0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89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534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40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996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113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379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1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2A18-212F-4960-9B2E-32276F5BA3BE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2C1F-9C17-44BE-A00A-C1C733EF9449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E509-F468-4DDB-8B98-706F59467AEA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567-D6FA-43DB-B789-0CF4F0C6479D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6A1B-74D0-498E-8099-082E2B9C82F5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AAA7-9DA0-48E5-B930-12EA39628009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FFF5-849D-4D80-AC76-DCA85A5EA922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08-EBD8-4052-BD2B-AA0262C38391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F640-F302-410F-9EB6-46F47E02F36E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4C1A-434C-4371-A257-E15A1126B512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366A-C4D1-49D4-89C2-57BE9B0094C6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6CA3-C27E-4C9A-8BDD-AFA2D154EC44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6226-9E09-4841-BA0A-4EE175F9CD69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9837-FE79-45BE-8919-C5BC739DE30F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9438-541B-4F52-8188-260064918743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438A-4B0B-40F3-9399-B9F40A90CFC9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1BA5-A3E8-4837-8009-98592CFE9C38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1A3-60D8-4EFD-B649-B5AB1756E4C6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5F2C-764B-49B2-BBA9-9598262FFCE9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9951-554F-43DB-99FD-43390FB2DC5D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081C-EBA6-41AF-8AE9-DBD3A317EB8A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8219-65DB-45EF-A6C0-B45B06CD8632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8A90-13D2-4FBA-B3FE-5099EAEB2E64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0468-A16E-4D33-9C06-B70BB5B5E93F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8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8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8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4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8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8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70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8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8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August 8, 2023 @ 1:00pm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BOCC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Centennial Hall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 S. Cascade Ave.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80903</a:t>
            </a:r>
            <a:endParaRPr lang="en-US" sz="72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7100"/>
              </p:ext>
            </p:extLst>
          </p:nvPr>
        </p:nvGraphicFramePr>
        <p:xfrm>
          <a:off x="1219200" y="1756221"/>
          <a:ext cx="9179721" cy="461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164-219-441-445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303-313-315-319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090-196-520-521-522-527-554-560-636-648-650-651-653-655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145-157-158-159-160-161-162-167-190-191-193-194-219-441-445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303-313-315-319-603-614-606-613-800-801-810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087-088-096-112-119-122-126-168-169-170-171-172-176-177-189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869263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137-182-184-185-187-193-194-199-609-610-611-612-614-616-619-620-626-627-901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090-196-520-521-522-527-554-560-603-604-606-613-636-648-650-651-653-655-800-801-810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087-088-096-112-119-122-126-145-157-158-159-160-161-162-167-168-169-170-171-172-176-177-189-190-191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137-164-182-184-185-187-199-609-610-611-612-614-616-619-626-901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2137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29318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3471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256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/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/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D773AB-CA2F-E4E2-FD4F-7427BD68F797}"/>
              </a:ext>
            </a:extLst>
          </p:cNvPr>
          <p:cNvSpPr txBox="1"/>
          <p:nvPr/>
        </p:nvSpPr>
        <p:spPr>
          <a:xfrm>
            <a:off x="8251371" y="3965469"/>
            <a:ext cx="3800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30 Precincts (100.00%)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25654872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78065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33,001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55,173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28,717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49,613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46,853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41,035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90,837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55,767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30,532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59,898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529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797525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272033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651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472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3708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26,213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44,437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72,971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23,177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37,760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63,374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31,778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40,729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15,993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21,763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17,055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976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173874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535555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300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915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29,106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73,174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25,223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63,540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17.80%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30,261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70,904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36,645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22,762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40,764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14.81%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8707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379400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479109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412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2084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26,159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44,504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72,520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37,796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36,149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32,135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70,200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15,679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36,364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20,982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17,700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629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724626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610447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836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1)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9533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108,558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74.91%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92,560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64.79%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20,849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108,350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13.89%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72.19%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43,016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3,858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29.67%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47.99%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102,643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432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1727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22,406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47,600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70,006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35.99%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20,368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61,329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67,925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14,397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35,576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39,113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0.99%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35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773560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422032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82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3956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70,432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41,104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61,568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32,829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35,229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14,109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19,380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39,308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869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910710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664195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781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391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4):</a:t>
            </a:r>
            <a:endParaRPr lang="en-US" sz="4400" b="1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70576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26.18%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12.34%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3061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4 AVERAGE DEVIATION FOR OVERALL POLITICAL COMPETITIVENESS</a:t>
            </a:r>
            <a:endParaRPr lang="en-US" sz="19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240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4?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28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B1C43-EB9E-78FC-780B-5A2C7FB99EFD}"/>
              </a:ext>
            </a:extLst>
          </p:cNvPr>
          <p:cNvSpPr txBox="1"/>
          <p:nvPr/>
        </p:nvSpPr>
        <p:spPr>
          <a:xfrm>
            <a:off x="348343" y="4760591"/>
            <a:ext cx="1138645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(FINAL MAP 5 (PROPOSED 08/04)</a:t>
            </a:r>
          </a:p>
          <a:p>
            <a:r>
              <a:rPr lang="en-US" sz="2000" b="1">
                <a:solidFill>
                  <a:schemeClr val="bg1"/>
                </a:solidFill>
              </a:rPr>
              <a:t>-PROPOSED DURING COMMISSION REDISTRICTING MEETING 8/4/2023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4038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AutoNum type="arabicPeriod"/>
            </a:pPr>
            <a:r>
              <a:rPr lang="en-US" sz="3400" b="1">
                <a:solidFill>
                  <a:srgbClr val="002D5D"/>
                </a:solidFill>
              </a:rPr>
              <a:t>Based on Final Map 3.</a:t>
            </a:r>
            <a:endParaRPr lang="en-US" sz="3200" b="1">
              <a:solidFill>
                <a:srgbClr val="002D5D"/>
              </a:solidFill>
              <a:cs typeface="Calibri"/>
            </a:endParaRPr>
          </a:p>
          <a:p>
            <a:pPr marL="571500" indent="-571500">
              <a:buAutoNum type="arabicPeriod"/>
            </a:pPr>
            <a:r>
              <a:rPr lang="en-US" sz="3400" b="1">
                <a:solidFill>
                  <a:srgbClr val="002D5D"/>
                </a:solidFill>
                <a:cs typeface="Calibri"/>
              </a:rPr>
              <a:t>Renamed Original Map 3-31 to Final Map 5 (proposed 08/04/2023).</a:t>
            </a:r>
            <a:endParaRPr lang="en-US" sz="3400">
              <a:solidFill>
                <a:srgbClr val="002D5D"/>
              </a:solidFill>
              <a:cs typeface="Calibri"/>
            </a:endParaRPr>
          </a:p>
          <a:p>
            <a:pPr marL="571500" indent="-571500">
              <a:buAutoNum type="arabicPeriod"/>
            </a:pPr>
            <a:r>
              <a:rPr lang="en-US" sz="3400" b="1">
                <a:solidFill>
                  <a:srgbClr val="002D5D"/>
                </a:solidFill>
                <a:cs typeface="Calibri"/>
              </a:rPr>
              <a:t>Archived Original Final Map 5.</a:t>
            </a:r>
            <a:endParaRPr lang="en-US" sz="3400">
              <a:solidFill>
                <a:srgbClr val="002D5D"/>
              </a:solidFill>
              <a:cs typeface="Calibri"/>
            </a:endParaRPr>
          </a:p>
          <a:p>
            <a:pPr marL="571500" indent="-571500">
              <a:buAutoNum type="arabicPeriod"/>
            </a:pPr>
            <a:endParaRPr lang="en-US" sz="3200" b="1">
              <a:solidFill>
                <a:srgbClr val="002D5D"/>
              </a:solidFill>
              <a:cs typeface="Calibri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146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CREATION OF FINAL MAP 5 </a:t>
            </a:r>
            <a:endParaRPr lang="en-US" sz="43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(Proposed 08/04):</a:t>
            </a:r>
            <a:endParaRPr lang="en-US" sz="43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5275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08/04/)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87945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5 (Proposed 08/04):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18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08/04):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2F596D-5CBC-8E45-7F06-F8071336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54" y="838327"/>
            <a:ext cx="7563292" cy="60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1)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17705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-3.34%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+4.66%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-5.04%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+7.91%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8126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26153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MAP 5 (Proposed 08/04):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52 (16.09%)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79,136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10.80%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75,340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38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92966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144,793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-1,762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144,767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-1,788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144,805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-1,750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7720748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98888"/>
              </p:ext>
            </p:extLst>
          </p:nvPr>
        </p:nvGraphicFramePr>
        <p:xfrm>
          <a:off x="1219200" y="1756221"/>
          <a:ext cx="9179721" cy="40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97-120-121-138-140-144-219-441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134-143-146-457-253-210-303-313-315-319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134-143-146-457-253-151-153-155-156-164-165-166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219-441-139-191-192-195-414-418-190-193-194-620-627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092-093-099-123-173-179-210-303-313-315-319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602-169-601-605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139-191-192-195-414-418-602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190-193-194-620-627-169-601-605-615-621-622-623-624-625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097-120-121-138-140-144-151-153-155-156-164-165-166-092-093-099-123-173-179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6191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5 (Proposed 08/04) </a:t>
            </a:r>
            <a:r>
              <a:rPr lang="en-US" sz="3200" b="1">
                <a:solidFill>
                  <a:srgbClr val="FF0000"/>
                </a:solidFill>
              </a:rPr>
              <a:t>Total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8738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108,701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22,846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15.78%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115,735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77.16%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32,022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964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5 (Proposed 08/04) </a:t>
            </a:r>
            <a:r>
              <a:rPr lang="en-US" sz="3200" b="1">
                <a:solidFill>
                  <a:srgbClr val="FF0000"/>
                </a:solidFill>
              </a:rPr>
              <a:t>Total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92238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+6.65%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-8.86%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7386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000" b="1">
                <a:solidFill>
                  <a:schemeClr val="bg1"/>
                </a:solidFill>
              </a:rPr>
              <a:t>1</a:t>
            </a:r>
            <a:r>
              <a:rPr lang="en-US" sz="3000" b="1" baseline="30000">
                <a:solidFill>
                  <a:schemeClr val="bg1"/>
                </a:solidFill>
              </a:rPr>
              <a:t>st</a:t>
            </a:r>
            <a:r>
              <a:rPr lang="en-US" sz="30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000" b="1">
                <a:solidFill>
                  <a:schemeClr val="bg1"/>
                </a:solidFill>
              </a:rPr>
              <a:t>(FINAL MAP 5 (Proposed 08/04) </a:t>
            </a:r>
            <a:r>
              <a:rPr lang="en-US" sz="3000" b="1">
                <a:solidFill>
                  <a:srgbClr val="FF0000"/>
                </a:solidFill>
              </a:rPr>
              <a:t>Voting Age Population </a:t>
            </a:r>
            <a:r>
              <a:rPr lang="en-US" sz="30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4954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85,612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59.13%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75,671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52.27%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018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000" b="1">
                <a:solidFill>
                  <a:schemeClr val="bg1"/>
                </a:solidFill>
              </a:rPr>
              <a:t>1</a:t>
            </a:r>
            <a:r>
              <a:rPr lang="en-US" sz="3000" b="1" baseline="30000">
                <a:solidFill>
                  <a:schemeClr val="bg1"/>
                </a:solidFill>
              </a:rPr>
              <a:t>st</a:t>
            </a:r>
            <a:r>
              <a:rPr lang="en-US" sz="30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000" b="1">
                <a:solidFill>
                  <a:schemeClr val="bg1"/>
                </a:solidFill>
              </a:rPr>
              <a:t>(FINAL MAP 5 (Proposed 08/04) </a:t>
            </a:r>
            <a:r>
              <a:rPr lang="en-US" sz="3000" b="1">
                <a:solidFill>
                  <a:srgbClr val="FF0000"/>
                </a:solidFill>
              </a:rPr>
              <a:t>Voting Age Population </a:t>
            </a:r>
            <a:r>
              <a:rPr lang="en-US" sz="30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35287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+4.05%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-7.68%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4923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92911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7912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4552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08/04):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14142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3894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549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5 (Proposed 08/04):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20102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78999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78306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30 Precincts (100.00%)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08713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1)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0920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10,235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48.99%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14,504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89,569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9.66%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59.68%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27,956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11,836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55,766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19.28%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8.16%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38.47%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18,007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88,198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12.01%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327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94886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53,765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88,573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28,841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47,739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79,590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46,420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93,355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23,428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56,714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60,619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305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373120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517738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70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67876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658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276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25,748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44,009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72,040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61,272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36,905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34,048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73,113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19,146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22,062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17,004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40,894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729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552991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04600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670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7217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28,507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42,283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72,224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25,039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34,639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61,433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15.63%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39,385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73,310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17,401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3.27%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23,115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16,611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6472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762788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218342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3314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0705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25,660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44,067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71,585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36,182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34,402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72,573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21,355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9.29%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831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516138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954085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217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4570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5151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47,124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69,113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20,320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38,946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59,266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38,180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70,234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14,624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21,381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39,331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+7.24%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695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46447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105762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9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1)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04637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-4.83%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+3.24%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-3.14%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+7.49%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954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4818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22,640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46,908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69,548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20,310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39,165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59,475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32,798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37,569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70,367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14,331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21,644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19,721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19,830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8998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787548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251116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358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730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5 (Proposed 08/04):</a:t>
            </a:r>
            <a:endParaRPr lang="en-US" sz="4400" b="1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50771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24.11%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0.49%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7.78%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892AA5-0810-8EC5-3215-5A0CE2D3C22F}"/>
              </a:ext>
            </a:extLst>
          </p:cNvPr>
          <p:cNvSpPr txBox="1"/>
          <p:nvPr/>
        </p:nvSpPr>
        <p:spPr>
          <a:xfrm>
            <a:off x="685799" y="5240530"/>
            <a:ext cx="113061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5 AVERAGE DEVIATION FOR OVERALL POLITICAL COMPETITIVENESS</a:t>
            </a:r>
            <a:endParaRPr lang="en-US" sz="19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6891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5?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880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DB1C43-EB9E-78FC-780B-5A2C7FB99EFD}"/>
              </a:ext>
            </a:extLst>
          </p:cNvPr>
          <p:cNvSpPr txBox="1"/>
          <p:nvPr/>
        </p:nvSpPr>
        <p:spPr>
          <a:xfrm>
            <a:off x="348343" y="4760591"/>
            <a:ext cx="1138645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(FINAL MAP 6 (PROPOSED 08/04/)</a:t>
            </a:r>
          </a:p>
          <a:p>
            <a:r>
              <a:rPr lang="en-US" sz="2000" b="1">
                <a:solidFill>
                  <a:schemeClr val="bg1"/>
                </a:solidFill>
              </a:rPr>
              <a:t>-PROPOSED DURING COMMISSION REDISTRICTING MEETING 8/4/2023</a:t>
            </a:r>
            <a:endParaRPr lang="en-US" sz="20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6797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b="1">
                <a:solidFill>
                  <a:srgbClr val="002D5D"/>
                </a:solidFill>
              </a:rPr>
              <a:t>Proposed during Commission Redistricting Meeting 08/04/2023.</a:t>
            </a:r>
            <a:endParaRPr lang="en-US" sz="3200" b="1">
              <a:solidFill>
                <a:srgbClr val="002D5D"/>
              </a:solidFill>
              <a:cs typeface="Calibri"/>
            </a:endParaRPr>
          </a:p>
          <a:p>
            <a:pPr marL="571500" indent="-571500">
              <a:buAutoNum type="arabicPeriod"/>
            </a:pPr>
            <a:r>
              <a:rPr lang="en-US" sz="3200" b="1">
                <a:solidFill>
                  <a:srgbClr val="002D5D"/>
                </a:solidFill>
              </a:rPr>
              <a:t>Based on the "new" Final Map 5 submitted in the same meeting.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146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6 </a:t>
            </a:r>
          </a:p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(Proposed 08/04/):</a:t>
            </a:r>
          </a:p>
        </p:txBody>
      </p:sp>
    </p:spTree>
    <p:extLst>
      <p:ext uri="{BB962C8B-B14F-4D97-AF65-F5344CB8AC3E}">
        <p14:creationId xmlns:p14="http://schemas.microsoft.com/office/powerpoint/2010/main" val="136264615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08/04/)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16843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6 (Proposed 08/04):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046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A640D6-505F-7326-CA7E-DC4CA63F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76" y="835647"/>
            <a:ext cx="7527850" cy="60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94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33923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MAP 6 (Proposed 08/04):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4.05%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54 (16.46%)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/>
                        <a:t>125,903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17.18%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79,502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16.44%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5175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418564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144,096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-2,459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144,444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144,317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-2,238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149,880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63202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92825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44253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327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86995"/>
              </p:ext>
            </p:extLst>
          </p:nvPr>
        </p:nvGraphicFramePr>
        <p:xfrm>
          <a:off x="1219200" y="1756221"/>
          <a:ext cx="9179721" cy="40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097-120-138-140-144-219-441-445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143-134-146-253-457-210-303-313-315-319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143-134-146-253-457-151-153-154-155-156-164-165-166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219-441-445-139-161-162-191-192-195-160-190-193-194-620-627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210-303-313-315-319-092-093-099-123-173-179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602-169-601-605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139-161-162-191-192-195-602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160-190-193-194-620-627-169-601-605-615-621-622-623-624-625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097-120-138-140-144-151-153-154-155-156-164-165-166-092-093-099-123-173-179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985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6 (Proposed 08/04) </a:t>
            </a:r>
            <a:r>
              <a:rPr lang="en-US" sz="3200" b="1">
                <a:solidFill>
                  <a:srgbClr val="FF0000"/>
                </a:solidFill>
              </a:rPr>
              <a:t>Total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11986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108,101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23,547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96,851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115,750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11.54%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77.15%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31,683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82,738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21.95%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78,241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6967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6 (Proposed 08/04) </a:t>
            </a:r>
            <a:r>
              <a:rPr lang="en-US" sz="3200" b="1">
                <a:solidFill>
                  <a:srgbClr val="FF0000"/>
                </a:solidFill>
              </a:rPr>
              <a:t>Total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26354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-3.06%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+6.26%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-8.35%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0324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000" b="1">
                <a:solidFill>
                  <a:schemeClr val="bg1"/>
                </a:solidFill>
              </a:rPr>
              <a:t>1</a:t>
            </a:r>
            <a:r>
              <a:rPr lang="en-US" sz="3000" b="1" baseline="30000">
                <a:solidFill>
                  <a:schemeClr val="bg1"/>
                </a:solidFill>
              </a:rPr>
              <a:t>st</a:t>
            </a:r>
            <a:r>
              <a:rPr lang="en-US" sz="30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000" b="1">
                <a:solidFill>
                  <a:schemeClr val="bg1"/>
                </a:solidFill>
              </a:rPr>
              <a:t>(FINAL MAP 6 (Proposed 08/04) </a:t>
            </a:r>
            <a:r>
              <a:rPr lang="en-US" sz="3000" b="1">
                <a:solidFill>
                  <a:srgbClr val="FF0000"/>
                </a:solidFill>
              </a:rPr>
              <a:t>Voting Age Population </a:t>
            </a:r>
            <a:r>
              <a:rPr lang="en-US" sz="30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95932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84,960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74,644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66,180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18.95%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8891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000" b="1">
                <a:solidFill>
                  <a:schemeClr val="bg1"/>
                </a:solidFill>
              </a:rPr>
              <a:t>1</a:t>
            </a:r>
            <a:r>
              <a:rPr lang="en-US" sz="3000" b="1" baseline="30000">
                <a:solidFill>
                  <a:schemeClr val="bg1"/>
                </a:solidFill>
              </a:rPr>
              <a:t>st</a:t>
            </a:r>
            <a:r>
              <a:rPr lang="en-US" sz="30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000" b="1">
                <a:solidFill>
                  <a:schemeClr val="bg1"/>
                </a:solidFill>
              </a:rPr>
              <a:t>(FINAL MAP 6 (Proposed 08/04) </a:t>
            </a:r>
            <a:r>
              <a:rPr lang="en-US" sz="3000" b="1">
                <a:solidFill>
                  <a:srgbClr val="FF0000"/>
                </a:solidFill>
              </a:rPr>
              <a:t>Voting Age Population </a:t>
            </a:r>
            <a:r>
              <a:rPr lang="en-US" sz="30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21902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+3.51%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-7.17%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13480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44543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41067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0668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08/04):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27863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71684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10033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6 (Proposed 08/04):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03166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71178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90423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30 Precincts (100.00%)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77976513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4734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53,736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88,454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28,099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46,452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77,520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46,420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93,355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23,513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31,117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57,183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27,533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62,339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0437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64603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70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67876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88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48045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913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4610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400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25,719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43,768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22,425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59,557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36,905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34,048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73,113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16,400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37,604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+4.01%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22,575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42,277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19877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1589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5143" y="235562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6892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1587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28,477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42,025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71,945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24,357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33,635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59,725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15.53%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39,385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73,310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18,840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37,687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23,656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17,443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42,360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14.67%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29763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604335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3537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472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25,644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43,826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22,225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34,868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59,160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36,182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34,402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72,573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16,084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37,400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41,984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8.21%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9983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998050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217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511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6359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46,858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68,848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37,840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57,644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38,180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70,234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14,723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+4.30%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20,236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0.44%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6435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26245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044969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6322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5858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22,611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46,668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69,279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38,058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57,862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32,798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37,569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70,367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14,435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22,098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20,152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20,723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40,875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47023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 (Proposed 08/04):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558399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72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0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90861"/>
              </p:ext>
            </p:extLst>
          </p:nvPr>
        </p:nvGraphicFramePr>
        <p:xfrm>
          <a:off x="143435" y="1640541"/>
          <a:ext cx="3886321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8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3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79793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2538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7B2AC-5893-7326-084E-D569A64D4D7B}"/>
              </a:ext>
            </a:extLst>
          </p:cNvPr>
          <p:cNvSpPr txBox="1"/>
          <p:nvPr/>
        </p:nvSpPr>
        <p:spPr>
          <a:xfrm>
            <a:off x="8251371" y="3965469"/>
            <a:ext cx="3800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Districts 3, 4, and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3 = 2 Precincts (6.66%)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4 = 25 Precincts (83.33%)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 Precincts (10.00%)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10933240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6):</a:t>
            </a:r>
            <a:endParaRPr lang="en-US" sz="4400" b="1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50780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24.03%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0.49%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12.60%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6.72%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892AA5-0810-8EC5-3215-5A0CE2D3C22F}"/>
              </a:ext>
            </a:extLst>
          </p:cNvPr>
          <p:cNvSpPr txBox="1"/>
          <p:nvPr/>
        </p:nvSpPr>
        <p:spPr>
          <a:xfrm>
            <a:off x="685799" y="5240530"/>
            <a:ext cx="11306175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6 AVERAGE DEVIATION FOR OVERALL POLITICAL COMPETITIVENESS</a:t>
            </a:r>
            <a:endParaRPr lang="en-US" sz="1900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8941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8182A-EF45-5EB5-91B1-C158669065FB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6?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1293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31,657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53,570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88,067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25,238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44,144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72,196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38,143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81,369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27,236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26,058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55,966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39,667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38,451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81,253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2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37385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234632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4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(August 8</a:t>
            </a:r>
            <a:r>
              <a:rPr lang="en-US" sz="44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5100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32,331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54,362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29,976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31,193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63,080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18,381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59,259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7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794600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74543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56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3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3246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28,383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42,138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71,934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21,516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54,498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17.90%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29,676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63,267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4.09%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15,338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59,415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2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5649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69969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2743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0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898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32,428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54,035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29,472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31,426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35,617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4.50%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29,505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27,334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58,817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9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47780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840481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95622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63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905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47,038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68,878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17,646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35,113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52,759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25,975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60,694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14.41%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16,844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17,906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30,187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56,868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46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354988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488255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58458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9532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69,308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35,405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52,959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34,236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60,787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16,385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34,820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5.89%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30,266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57,042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72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816049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697200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Review and Analyze</a:t>
            </a:r>
            <a:endParaRPr lang="en-US" sz="3200" b="1">
              <a:solidFill>
                <a:srgbClr val="002D5D"/>
              </a:solidFill>
              <a:cs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Map 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Map 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Map 3</a:t>
            </a:r>
            <a:endParaRPr lang="en-US" sz="3200" b="1">
              <a:solidFill>
                <a:srgbClr val="002D5D"/>
              </a:solidFill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Map 4</a:t>
            </a:r>
            <a:endParaRPr lang="en-US" sz="3200" b="1">
              <a:solidFill>
                <a:srgbClr val="002D5D"/>
              </a:solidFill>
              <a:cs typeface="Calibri"/>
            </a:endParaRPr>
          </a:p>
          <a:p>
            <a:pPr marL="10287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‘NEW’ Map 5 (Proposed on 8/4/2023)</a:t>
            </a:r>
            <a:endParaRPr lang="en-US" sz="3200">
              <a:solidFill>
                <a:srgbClr val="002D5D"/>
              </a:solidFill>
              <a:cs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‘NEW’ Map 6 (Proposed on 8/4/2023)</a:t>
            </a:r>
            <a:endParaRPr lang="en-US" sz="3200" b="1">
              <a:solidFill>
                <a:srgbClr val="002D5D"/>
              </a:solidFill>
              <a:cs typeface="Calibri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146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August 8</a:t>
            </a:r>
            <a:r>
              <a:rPr lang="en-US" sz="43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Meeting:</a:t>
            </a:r>
          </a:p>
        </p:txBody>
      </p:sp>
    </p:spTree>
    <p:extLst>
      <p:ext uri="{BB962C8B-B14F-4D97-AF65-F5344CB8AC3E}">
        <p14:creationId xmlns:p14="http://schemas.microsoft.com/office/powerpoint/2010/main" val="286922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2426"/>
              </p:ext>
            </p:extLst>
          </p:nvPr>
        </p:nvGraphicFramePr>
        <p:xfrm>
          <a:off x="3077066" y="1874141"/>
          <a:ext cx="5638800" cy="310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Average Deviation of All 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26.28%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5.17%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2490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1 AVERAGE DEVIATION FOR OVERALL POLITICAL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700379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1?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6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62058-379A-6D92-5A65-8AEB4F3A50A0}"/>
              </a:ext>
            </a:extLst>
          </p:cNvPr>
          <p:cNvSpPr txBox="1"/>
          <p:nvPr/>
        </p:nvSpPr>
        <p:spPr>
          <a:xfrm>
            <a:off x="348343" y="4760591"/>
            <a:ext cx="113864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(FINAL MAP 2)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b="1">
                <a:solidFill>
                  <a:srgbClr val="002D5D"/>
                </a:solidFill>
              </a:rPr>
              <a:t>Based on combination of publicly submitted maps from </a:t>
            </a:r>
            <a:r>
              <a:rPr lang="en-US" sz="3200" b="1" err="1">
                <a:solidFill>
                  <a:srgbClr val="002D5D"/>
                </a:solidFill>
              </a:rPr>
              <a:t>Czukas</a:t>
            </a:r>
            <a:r>
              <a:rPr lang="en-US" sz="3200" b="1">
                <a:solidFill>
                  <a:srgbClr val="002D5D"/>
                </a:solidFill>
              </a:rPr>
              <a:t> (Version 1) and Waller-Martinez Maps.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Precinct 200 was added back to Commissioner District 1 based on Redistricting Commission request.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2:</a:t>
            </a:r>
          </a:p>
        </p:txBody>
      </p:sp>
    </p:spTree>
    <p:extLst>
      <p:ext uri="{BB962C8B-B14F-4D97-AF65-F5344CB8AC3E}">
        <p14:creationId xmlns:p14="http://schemas.microsoft.com/office/powerpoint/2010/main" val="142591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67610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2: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637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526678"/>
            <a:ext cx="987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rgbClr val="002D5D"/>
              </a:solidFill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1CEAD03-5DCD-C9EF-702A-CBF47628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96" y="836983"/>
            <a:ext cx="7483548" cy="59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81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3075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MAP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59 (18.26%)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135,082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85,953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17.77%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4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30945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143,566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-2,989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144,536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2990011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21111"/>
              </p:ext>
            </p:extLst>
          </p:nvPr>
        </p:nvGraphicFramePr>
        <p:xfrm>
          <a:off x="1219200" y="1756221"/>
          <a:ext cx="9179721" cy="40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140-164-165-302-304-445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213-214-218-242-253-320-321-322-440-457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151-153-155-156-166-213-214-218-253-320-321-322-440-457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139-160-190-191-192-193-194-195-414-415-418-445-620-627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092-093-095-097-099-120-121-123-124-127-136-138-173-178-179-242-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169-302-304-601-602-605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139-191-195-414-415-418-602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160-169-190-192-193-194-601-605-615-620-621-622-623-624-625-627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092-093-095-097-099-120-121-123-124-127-136-138-140-151-153-155-156-164-165-166-173-178-179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305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13634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110,021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74.41%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21,261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99,934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4,379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69.61%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31,833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56.94%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43,251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0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(FINAL MAP 1)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8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4154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-2.99%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+6.86%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-9.25%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+.011%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409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91648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85,421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77,427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53.93%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11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19032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+3.07%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+4.12%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-8.19%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449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15858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3914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82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13548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6411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06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2):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85853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29046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39644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866A01-653F-07A1-F530-42617D973730}"/>
              </a:ext>
            </a:extLst>
          </p:cNvPr>
          <p:cNvSpPr txBox="1"/>
          <p:nvPr/>
        </p:nvSpPr>
        <p:spPr>
          <a:xfrm>
            <a:off x="8251371" y="3965469"/>
            <a:ext cx="3800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30 Precincts (100.00%)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2283162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44535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33,384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52,544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27,794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51,445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82,195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23,309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30,555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56,424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60,130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92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89944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177863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81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5098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71,493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22,491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39,560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64,519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70,680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16,154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19,013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81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117047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170588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5865" y="235562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1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b="1">
                <a:solidFill>
                  <a:srgbClr val="002D5D"/>
                </a:solidFill>
              </a:rPr>
              <a:t>Based on Map 8, which was presented on July 10</a:t>
            </a:r>
            <a:r>
              <a:rPr lang="en-US" sz="3200" b="1" baseline="30000">
                <a:solidFill>
                  <a:srgbClr val="002D5D"/>
                </a:solidFill>
              </a:rPr>
              <a:t>th</a:t>
            </a:r>
            <a:r>
              <a:rPr lang="en-US" sz="3200" b="1">
                <a:solidFill>
                  <a:srgbClr val="002D5D"/>
                </a:solidFill>
              </a:rPr>
              <a:t> Commission Redistricting Meeting.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Precinct moves came from Commissioner Geitner’ s “Commission Direction Form”.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Precinct 445 moved from District 1 to adjust for population deviation.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1:</a:t>
            </a:r>
          </a:p>
        </p:txBody>
      </p:sp>
    </p:spTree>
    <p:extLst>
      <p:ext uri="{BB962C8B-B14F-4D97-AF65-F5344CB8AC3E}">
        <p14:creationId xmlns:p14="http://schemas.microsoft.com/office/powerpoint/2010/main" val="2925377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6454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29,627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71,674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15.34%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38,348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64,710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16,756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15.01%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68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269150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280416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50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58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5421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42,467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71,041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39,624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64,118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19,266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17,714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8.42%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20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562894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23232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50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44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7726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45,563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68,572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42,762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62,445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14,533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21,247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19,408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3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884465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162862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77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7110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23,578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68,992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42,891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32,672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14,243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21,505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39,475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7690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234026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497923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61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76849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29.55%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11381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2 AVERAGE DEVIATION FOR OVERALL POLITICAL COMPETITIVENESS</a:t>
            </a:r>
            <a:endParaRPr lang="en-US" sz="19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1214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2?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571779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1: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76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E13C2-BABE-9FEE-B1D0-558C6ED51DCB}"/>
              </a:ext>
            </a:extLst>
          </p:cNvPr>
          <p:cNvSpPr txBox="1"/>
          <p:nvPr/>
        </p:nvSpPr>
        <p:spPr>
          <a:xfrm>
            <a:off x="348343" y="4760591"/>
            <a:ext cx="11386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(FINAL MAP 3)</a:t>
            </a:r>
          </a:p>
        </p:txBody>
      </p:sp>
    </p:spTree>
    <p:extLst>
      <p:ext uri="{BB962C8B-B14F-4D97-AF65-F5344CB8AC3E}">
        <p14:creationId xmlns:p14="http://schemas.microsoft.com/office/powerpoint/2010/main" val="14455459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b="1">
                <a:solidFill>
                  <a:srgbClr val="002D5D"/>
                </a:solidFill>
              </a:rPr>
              <a:t>Based on Map 10 with all 30 Southeast Precincts together.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3:</a:t>
            </a:r>
          </a:p>
        </p:txBody>
      </p:sp>
    </p:spTree>
    <p:extLst>
      <p:ext uri="{BB962C8B-B14F-4D97-AF65-F5344CB8AC3E}">
        <p14:creationId xmlns:p14="http://schemas.microsoft.com/office/powerpoint/2010/main" val="3205498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68614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3: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2482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86FE9DC-4867-F5FB-830B-63B3B1A2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74" y="842938"/>
            <a:ext cx="7527851" cy="60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0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1700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MAP 3):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51 (15.78%)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116,893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71,427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14.77%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25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46863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-3,444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144,805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-1,750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2826284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78592"/>
              </p:ext>
            </p:extLst>
          </p:nvPr>
        </p:nvGraphicFramePr>
        <p:xfrm>
          <a:off x="1219200" y="1756221"/>
          <a:ext cx="9179721" cy="387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219-302-304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134-242-251-253-440-457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134-151-153-155-156-164-166-253-440-457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139-190-191-192-193-194-195-219-414-418-620-627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092-093-095-097-099-120-121-123-124-127-136-138-173-178-179-242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169-302-304-601-602-605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139-191-192-195-414-418-602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169-190-193-194-251-601-605-615-620-621-622-623-624-625-627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092-093-095-097-099-120-121-123-124-127-136-138-151-153-155-156-164-166-173-178-179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830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3)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9951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112,271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22,485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15.71%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738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3)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6644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680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3)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8638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87,264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75,163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52.52%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29682332-DCCC-E940-A247-F3F4B74A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42938"/>
            <a:ext cx="7510130" cy="60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31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3)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5119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66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20344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8028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08910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98622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0962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3):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816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15075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99805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25BCF-3678-C540-F30A-1172F33F52D4}"/>
              </a:ext>
            </a:extLst>
          </p:cNvPr>
          <p:cNvSpPr txBox="1"/>
          <p:nvPr/>
        </p:nvSpPr>
        <p:spPr>
          <a:xfrm>
            <a:off x="8251371" y="3965469"/>
            <a:ext cx="3800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30 Precincts (100.00%)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4203713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13718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55,792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91,758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28,263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47,765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79,016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23,428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56,714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30,469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60,114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250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527947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561505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087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26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2566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60,908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70,680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19,146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41,360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5632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235762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49027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550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697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29,521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43,597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74,582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61,060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17,401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22,952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41,448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548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80983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893260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6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467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PROPOSED MAP 1):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4.93%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73 (22.60%)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183,433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25.03%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103,518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21.41%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737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4340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73,919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60,493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41,068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7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421197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399782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464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124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5916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22,706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48,660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58,926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14,624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21,381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39,781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527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340646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503557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88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2067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23,342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48,449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71,791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59,141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32,672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14,331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21,644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39,983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543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585230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29627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6246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56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MAP 3):</a:t>
            </a:r>
            <a:endParaRPr lang="en-US" sz="4400" b="1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20961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25.16%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11381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3 AVERAGE DEVIATION FOR OVERALL POLITICAL COMPETITIVENESS</a:t>
            </a:r>
            <a:endParaRPr lang="en-US" sz="19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448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3?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45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E529E-9749-7FCC-23ED-CE1D3496E987}"/>
              </a:ext>
            </a:extLst>
          </p:cNvPr>
          <p:cNvSpPr txBox="1"/>
          <p:nvPr/>
        </p:nvSpPr>
        <p:spPr>
          <a:xfrm>
            <a:off x="348343" y="4760591"/>
            <a:ext cx="11386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(FINAL MAP 4)</a:t>
            </a:r>
          </a:p>
          <a:p>
            <a:r>
              <a:rPr lang="en-US" sz="2000" b="1">
                <a:solidFill>
                  <a:schemeClr val="bg1"/>
                </a:solidFill>
              </a:rPr>
              <a:t>-Based on Original Map 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>
                <a:solidFill>
                  <a:schemeClr val="bg1"/>
                </a:solidFill>
              </a:rPr>
              <a:t>Added Precincts 169, 190, 615 to Commissioner District 5.</a:t>
            </a:r>
          </a:p>
        </p:txBody>
      </p:sp>
    </p:spTree>
    <p:extLst>
      <p:ext uri="{BB962C8B-B14F-4D97-AF65-F5344CB8AC3E}">
        <p14:creationId xmlns:p14="http://schemas.microsoft.com/office/powerpoint/2010/main" val="3021498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b="1">
                <a:solidFill>
                  <a:srgbClr val="002D5D"/>
                </a:solidFill>
              </a:rPr>
              <a:t>Based on Map 4.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Added Precincts 615, 190 and 169 to Commissioner District 5.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4:</a:t>
            </a:r>
          </a:p>
        </p:txBody>
      </p:sp>
    </p:spTree>
    <p:extLst>
      <p:ext uri="{BB962C8B-B14F-4D97-AF65-F5344CB8AC3E}">
        <p14:creationId xmlns:p14="http://schemas.microsoft.com/office/powerpoint/2010/main" val="400086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59649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144,912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-1,643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142,863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-3,692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144,965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-1,590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149,941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1)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1264882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58059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4: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8806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ADD0C3B9-34EF-7AE6-5A15-DD613A85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35197"/>
            <a:ext cx="7501269" cy="60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70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15343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MAP 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51 (15.78%)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115,750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71,103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14.70%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906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18517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146,263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144,383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-2,172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144,547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-2,008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41121975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24251"/>
              </p:ext>
            </p:extLst>
          </p:nvPr>
        </p:nvGraphicFramePr>
        <p:xfrm>
          <a:off x="1219200" y="1756221"/>
          <a:ext cx="9179721" cy="387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301-302-304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134-143-146-151-153-155-156-164-165-253-440-457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139-190-191-192-193-194-195-414-415-418-620-627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169-301-302-304-601-605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139-191-192-193-194-195-414-415-418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169-190-601-605-615-620-621-622-623-624-625-627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092-093-095-097-099-120-121-123-124-127-136-138-151-153-155-156-164-165-173-178-179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77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4)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2679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110,555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21,852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99,355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15.13%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68.81%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18,182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32,263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81,969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56.71%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375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MAP 4)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18390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-3.21%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+4.08%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+3.48%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+6.64%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-9.17%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774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4)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91137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86,131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53.17%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63,660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336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MAP 4)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17874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+4.01%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113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MAP 4)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69326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92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80F43-1303-4C9D-821D-0D11C17BE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11306</Words>
  <Application>Microsoft Office PowerPoint</Application>
  <PresentationFormat>Widescreen</PresentationFormat>
  <Paragraphs>4911</Paragraphs>
  <Slides>171</Slides>
  <Notes>116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171</vt:i4>
      </vt:variant>
    </vt:vector>
  </HeadingPairs>
  <TitlesOfParts>
    <vt:vector size="178" baseType="lpstr">
      <vt:lpstr>Arial</vt:lpstr>
      <vt:lpstr>Calibri</vt:lpstr>
      <vt:lpstr>Calibri Light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Jackie Allred</cp:lastModifiedBy>
  <cp:revision>4</cp:revision>
  <cp:lastPrinted>2023-08-05T16:03:30Z</cp:lastPrinted>
  <dcterms:created xsi:type="dcterms:W3CDTF">2021-11-12T19:41:21Z</dcterms:created>
  <dcterms:modified xsi:type="dcterms:W3CDTF">2023-08-08T19:13:49Z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