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2.xml" ContentType="application/vnd.openxmlformats-officedocument.drawingml.chartshape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drawings/drawing3.xml" ContentType="application/vnd.openxmlformats-officedocument.drawingml.chartshapes+xml"/>
  <Override PartName="/ppt/notesSlides/notesSlide47.xml" ContentType="application/vnd.openxmlformats-officedocument.presentationml.notesSl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drawings/drawing4.xml" ContentType="application/vnd.openxmlformats-officedocument.drawingml.chartshapes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drawings/drawing5.xml" ContentType="application/vnd.openxmlformats-officedocument.drawingml.chartshapes+xml"/>
  <Override PartName="/ppt/notesSlides/notesSlide70.xml" ContentType="application/vnd.openxmlformats-officedocument.presentationml.notesSlid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drawings/drawing6.xml" ContentType="application/vnd.openxmlformats-officedocument.drawingml.chartshapes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08"/>
  </p:notesMasterIdLst>
  <p:sldIdLst>
    <p:sldId id="282" r:id="rId6"/>
    <p:sldId id="618" r:id="rId7"/>
    <p:sldId id="394" r:id="rId8"/>
    <p:sldId id="806" r:id="rId9"/>
    <p:sldId id="1109" r:id="rId10"/>
    <p:sldId id="894" r:id="rId11"/>
    <p:sldId id="889" r:id="rId12"/>
    <p:sldId id="752" r:id="rId13"/>
    <p:sldId id="756" r:id="rId14"/>
    <p:sldId id="922" r:id="rId15"/>
    <p:sldId id="810" r:id="rId16"/>
    <p:sldId id="811" r:id="rId17"/>
    <p:sldId id="1175" r:id="rId18"/>
    <p:sldId id="812" r:id="rId19"/>
    <p:sldId id="813" r:id="rId20"/>
    <p:sldId id="1176" r:id="rId21"/>
    <p:sldId id="755" r:id="rId22"/>
    <p:sldId id="820" r:id="rId23"/>
    <p:sldId id="1166" r:id="rId24"/>
    <p:sldId id="814" r:id="rId25"/>
    <p:sldId id="809" r:id="rId26"/>
    <p:sldId id="828" r:id="rId27"/>
    <p:sldId id="815" r:id="rId28"/>
    <p:sldId id="829" r:id="rId29"/>
    <p:sldId id="816" r:id="rId30"/>
    <p:sldId id="830" r:id="rId31"/>
    <p:sldId id="817" r:id="rId32"/>
    <p:sldId id="831" r:id="rId33"/>
    <p:sldId id="818" r:id="rId34"/>
    <p:sldId id="832" r:id="rId35"/>
    <p:sldId id="819" r:id="rId36"/>
    <p:sldId id="833" r:id="rId37"/>
    <p:sldId id="1027" r:id="rId38"/>
    <p:sldId id="1169" r:id="rId39"/>
    <p:sldId id="1170" r:id="rId40"/>
    <p:sldId id="999" r:id="rId41"/>
    <p:sldId id="1110" r:id="rId42"/>
    <p:sldId id="1111" r:id="rId43"/>
    <p:sldId id="1112" r:id="rId44"/>
    <p:sldId id="1113" r:id="rId45"/>
    <p:sldId id="1114" r:id="rId46"/>
    <p:sldId id="1115" r:id="rId47"/>
    <p:sldId id="1116" r:id="rId48"/>
    <p:sldId id="1117" r:id="rId49"/>
    <p:sldId id="1118" r:id="rId50"/>
    <p:sldId id="1177" r:id="rId51"/>
    <p:sldId id="1119" r:id="rId52"/>
    <p:sldId id="1120" r:id="rId53"/>
    <p:sldId id="1179" r:id="rId54"/>
    <p:sldId id="1121" r:id="rId55"/>
    <p:sldId id="1122" r:id="rId56"/>
    <p:sldId id="1167" r:id="rId57"/>
    <p:sldId id="1123" r:id="rId58"/>
    <p:sldId id="1124" r:id="rId59"/>
    <p:sldId id="1125" r:id="rId60"/>
    <p:sldId id="1126" r:id="rId61"/>
    <p:sldId id="1127" r:id="rId62"/>
    <p:sldId id="1128" r:id="rId63"/>
    <p:sldId id="1129" r:id="rId64"/>
    <p:sldId id="1130" r:id="rId65"/>
    <p:sldId id="1131" r:id="rId66"/>
    <p:sldId id="1132" r:id="rId67"/>
    <p:sldId id="1133" r:id="rId68"/>
    <p:sldId id="1134" r:id="rId69"/>
    <p:sldId id="1135" r:id="rId70"/>
    <p:sldId id="1136" r:id="rId71"/>
    <p:sldId id="1171" r:id="rId72"/>
    <p:sldId id="1173" r:id="rId73"/>
    <p:sldId id="1137" r:id="rId74"/>
    <p:sldId id="1138" r:id="rId75"/>
    <p:sldId id="1139" r:id="rId76"/>
    <p:sldId id="1140" r:id="rId77"/>
    <p:sldId id="1141" r:id="rId78"/>
    <p:sldId id="1142" r:id="rId79"/>
    <p:sldId id="1143" r:id="rId80"/>
    <p:sldId id="1144" r:id="rId81"/>
    <p:sldId id="1145" r:id="rId82"/>
    <p:sldId id="1146" r:id="rId83"/>
    <p:sldId id="1178" r:id="rId84"/>
    <p:sldId id="1147" r:id="rId85"/>
    <p:sldId id="1148" r:id="rId86"/>
    <p:sldId id="1180" r:id="rId87"/>
    <p:sldId id="1149" r:id="rId88"/>
    <p:sldId id="1150" r:id="rId89"/>
    <p:sldId id="1168" r:id="rId90"/>
    <p:sldId id="1151" r:id="rId91"/>
    <p:sldId id="1152" r:id="rId92"/>
    <p:sldId id="1153" r:id="rId93"/>
    <p:sldId id="1154" r:id="rId94"/>
    <p:sldId id="1155" r:id="rId95"/>
    <p:sldId id="1156" r:id="rId96"/>
    <p:sldId id="1157" r:id="rId97"/>
    <p:sldId id="1158" r:id="rId98"/>
    <p:sldId id="1159" r:id="rId99"/>
    <p:sldId id="1160" r:id="rId100"/>
    <p:sldId id="1161" r:id="rId101"/>
    <p:sldId id="1162" r:id="rId102"/>
    <p:sldId id="1163" r:id="rId103"/>
    <p:sldId id="1164" r:id="rId104"/>
    <p:sldId id="1172" r:id="rId105"/>
    <p:sldId id="1174" r:id="rId106"/>
    <p:sldId id="1165" r:id="rId10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e Sosa" initials="NS" lastIdx="1" clrIdx="0">
    <p:extLst>
      <p:ext uri="{19B8F6BF-5375-455C-9EA6-DF929625EA0E}">
        <p15:presenceInfo xmlns:p15="http://schemas.microsoft.com/office/powerpoint/2012/main" userId="S::NatalieSosa@elpasoco.com::147b9525-78ea-40a6-81ce-2aa6234e96eb" providerId="AD"/>
      </p:ext>
    </p:extLst>
  </p:cmAuthor>
  <p:cmAuthor id="2" name="Karl Nordstrom" initials="KN" lastIdx="3" clrIdx="1">
    <p:extLst>
      <p:ext uri="{19B8F6BF-5375-455C-9EA6-DF929625EA0E}">
        <p15:presenceInfo xmlns:p15="http://schemas.microsoft.com/office/powerpoint/2012/main" userId="S::KarlNordstrom@elpasoco.com::c41b4d64-dd16-4746-ad08-c301f3f2f6d0" providerId="AD"/>
      </p:ext>
    </p:extLst>
  </p:cmAuthor>
  <p:cmAuthor id="3" name="Steve Schleiker" initials="SS" lastIdx="2" clrIdx="2">
    <p:extLst>
      <p:ext uri="{19B8F6BF-5375-455C-9EA6-DF929625EA0E}">
        <p15:presenceInfo xmlns:p15="http://schemas.microsoft.com/office/powerpoint/2012/main" userId="S::steveschleiker@elpasoco.com::6ba98d16-90e0-4a9a-b960-d8b54075424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B00"/>
    <a:srgbClr val="FF2D5D"/>
    <a:srgbClr val="F4EBEA"/>
    <a:srgbClr val="002D5D"/>
    <a:srgbClr val="002D5E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096" autoAdjust="0"/>
  </p:normalViewPr>
  <p:slideViewPr>
    <p:cSldViewPr snapToGrid="0">
      <p:cViewPr varScale="1">
        <p:scale>
          <a:sx n="114" d="100"/>
          <a:sy n="114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theme" Target="theme/theme1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tableStyles" Target="tableStyles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commentAuthors" Target="commentAuthors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presProps" Target="presProps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customXml" Target="../customXml/item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chartUserShapes" Target="../drawings/drawing3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chartUserShapes" Target="../drawings/drawing4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3.xml"/><Relationship Id="rId1" Type="http://schemas.microsoft.com/office/2011/relationships/chartStyle" Target="style53.xml"/><Relationship Id="rId4" Type="http://schemas.openxmlformats.org/officeDocument/2006/relationships/chartUserShapes" Target="../drawings/drawing5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4.xml"/><Relationship Id="rId1" Type="http://schemas.microsoft.com/office/2011/relationships/chartStyle" Target="style54.xml"/><Relationship Id="rId4" Type="http://schemas.openxmlformats.org/officeDocument/2006/relationships/chartUserShapes" Target="../drawings/drawing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Current: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230044773815038"/>
          <c:y val="0.11887630885028926"/>
          <c:w val="0.77614327620812107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or Latino: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15691</c:v>
                </c:pt>
                <c:pt idx="1">
                  <c:v>28197</c:v>
                </c:pt>
                <c:pt idx="2">
                  <c:v>17558</c:v>
                </c:pt>
                <c:pt idx="3">
                  <c:v>37792</c:v>
                </c:pt>
                <c:pt idx="4">
                  <c:v>31255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B4-4395-B2A0-7AC8F70722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Black: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4341</c:v>
                </c:pt>
                <c:pt idx="1">
                  <c:v>8206</c:v>
                </c:pt>
                <c:pt idx="2">
                  <c:v>3951</c:v>
                </c:pt>
                <c:pt idx="3">
                  <c:v>14534</c:v>
                </c:pt>
                <c:pt idx="4">
                  <c:v>10287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B4-4395-B2A0-7AC8F70722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White: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Sheet1!$D$2:$D$6</c:f>
              <c:numCache>
                <c:formatCode>#,##0</c:formatCode>
                <c:ptCount val="5"/>
                <c:pt idx="0">
                  <c:v>111688</c:v>
                </c:pt>
                <c:pt idx="1">
                  <c:v>99510</c:v>
                </c:pt>
                <c:pt idx="2">
                  <c:v>104778</c:v>
                </c:pt>
                <c:pt idx="3">
                  <c:v>80438</c:v>
                </c:pt>
                <c:pt idx="4">
                  <c:v>85267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B4-4395-B2A0-7AC8F707222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Asian: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Sheet1!$E$2:$E$6</c:f>
              <c:numCache>
                <c:formatCode>#,##0</c:formatCode>
                <c:ptCount val="5"/>
                <c:pt idx="0">
                  <c:v>6342</c:v>
                </c:pt>
                <c:pt idx="1">
                  <c:v>4849</c:v>
                </c:pt>
                <c:pt idx="2">
                  <c:v>3194</c:v>
                </c:pt>
                <c:pt idx="3">
                  <c:v>4174</c:v>
                </c:pt>
                <c:pt idx="4">
                  <c:v>3110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B4-4395-B2A0-7AC8F70722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94753240"/>
        <c:axId val="694753960"/>
      </c:barChart>
      <c:catAx>
        <c:axId val="694753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753960"/>
        <c:crosses val="autoZero"/>
        <c:auto val="1"/>
        <c:lblAlgn val="ctr"/>
        <c:lblOffset val="100"/>
        <c:noMultiLvlLbl val="0"/>
      </c:catAx>
      <c:valAx>
        <c:axId val="694753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753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GOVERNOR – FINAL MAP 1 (V2):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27563</c:v>
                </c:pt>
                <c:pt idx="1">
                  <c:v>21839</c:v>
                </c:pt>
                <c:pt idx="2">
                  <c:v>33815</c:v>
                </c:pt>
                <c:pt idx="3">
                  <c:v>19599</c:v>
                </c:pt>
                <c:pt idx="4">
                  <c:v>30631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41464</c:v>
                </c:pt>
                <c:pt idx="1">
                  <c:v>30045</c:v>
                </c:pt>
                <c:pt idx="2">
                  <c:v>31509</c:v>
                </c:pt>
                <c:pt idx="3">
                  <c:v>15327</c:v>
                </c:pt>
                <c:pt idx="4">
                  <c:v>26039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SECRETARY OF STATE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26151</c:v>
                </c:pt>
                <c:pt idx="1">
                  <c:v>23007</c:v>
                </c:pt>
                <c:pt idx="2">
                  <c:v>33429</c:v>
                </c:pt>
                <c:pt idx="3">
                  <c:v>15796</c:v>
                </c:pt>
                <c:pt idx="4">
                  <c:v>23608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45024</c:v>
                </c:pt>
                <c:pt idx="1">
                  <c:v>35995</c:v>
                </c:pt>
                <c:pt idx="2">
                  <c:v>30338</c:v>
                </c:pt>
                <c:pt idx="3">
                  <c:v>17976</c:v>
                </c:pt>
                <c:pt idx="4">
                  <c:v>22012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SECRETARY OF STATE – FINAL MAP 1 (V2):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24825</c:v>
                </c:pt>
                <c:pt idx="1">
                  <c:v>19915</c:v>
                </c:pt>
                <c:pt idx="2">
                  <c:v>30904</c:v>
                </c:pt>
                <c:pt idx="3">
                  <c:v>18123</c:v>
                </c:pt>
                <c:pt idx="4">
                  <c:v>28224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43185</c:v>
                </c:pt>
                <c:pt idx="1">
                  <c:v>31261</c:v>
                </c:pt>
                <c:pt idx="2">
                  <c:v>33344</c:v>
                </c:pt>
                <c:pt idx="3">
                  <c:v>16200</c:v>
                </c:pt>
                <c:pt idx="4">
                  <c:v>27355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CLERK &amp; RECORDER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22375</c:v>
                </c:pt>
                <c:pt idx="1">
                  <c:v>20647</c:v>
                </c:pt>
                <c:pt idx="2">
                  <c:v>29704</c:v>
                </c:pt>
                <c:pt idx="3">
                  <c:v>14651</c:v>
                </c:pt>
                <c:pt idx="4">
                  <c:v>21609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48147</c:v>
                </c:pt>
                <c:pt idx="1">
                  <c:v>38977</c:v>
                </c:pt>
                <c:pt idx="2">
                  <c:v>33793</c:v>
                </c:pt>
                <c:pt idx="3">
                  <c:v>19898</c:v>
                </c:pt>
                <c:pt idx="4">
                  <c:v>24148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CLERK &amp; RECORDER – FINAL MAP 1 (V2):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21262</c:v>
                </c:pt>
                <c:pt idx="1">
                  <c:v>17902</c:v>
                </c:pt>
                <c:pt idx="2">
                  <c:v>27163</c:v>
                </c:pt>
                <c:pt idx="3">
                  <c:v>17234</c:v>
                </c:pt>
                <c:pt idx="4">
                  <c:v>25425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46237</c:v>
                </c:pt>
                <c:pt idx="1">
                  <c:v>33947</c:v>
                </c:pt>
                <c:pt idx="2">
                  <c:v>36794</c:v>
                </c:pt>
                <c:pt idx="3">
                  <c:v>17841</c:v>
                </c:pt>
                <c:pt idx="4">
                  <c:v>30144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SHERIFF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23047</c:v>
                </c:pt>
                <c:pt idx="1">
                  <c:v>20557</c:v>
                </c:pt>
                <c:pt idx="2">
                  <c:v>30288</c:v>
                </c:pt>
                <c:pt idx="3">
                  <c:v>14307</c:v>
                </c:pt>
                <c:pt idx="4">
                  <c:v>21601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47911</c:v>
                </c:pt>
                <c:pt idx="1">
                  <c:v>39267</c:v>
                </c:pt>
                <c:pt idx="2">
                  <c:v>33290</c:v>
                </c:pt>
                <c:pt idx="3">
                  <c:v>20195</c:v>
                </c:pt>
                <c:pt idx="4">
                  <c:v>24453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SHERIFF – FINAL MAP 1 (V2):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21916</c:v>
                </c:pt>
                <c:pt idx="1">
                  <c:v>17821</c:v>
                </c:pt>
                <c:pt idx="2">
                  <c:v>27780</c:v>
                </c:pt>
                <c:pt idx="3">
                  <c:v>16712</c:v>
                </c:pt>
                <c:pt idx="4">
                  <c:v>25571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45970</c:v>
                </c:pt>
                <c:pt idx="1">
                  <c:v>34199</c:v>
                </c:pt>
                <c:pt idx="2">
                  <c:v>36298</c:v>
                </c:pt>
                <c:pt idx="3">
                  <c:v>18464</c:v>
                </c:pt>
                <c:pt idx="4">
                  <c:v>30185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0074702154132E-2"/>
          <c:y val="8.2948838599317079E-2"/>
          <c:w val="0.85639077419018461"/>
          <c:h val="0.79923251041233812"/>
        </c:manualLayout>
      </c:layout>
      <c:lineChart>
        <c:grouping val="standard"/>
        <c:varyColors val="0"/>
        <c:ser>
          <c:idx val="0"/>
          <c:order val="0"/>
          <c:tx>
            <c:strRef>
              <c:f>'Registered Voters Graph'!$A$46</c:f>
              <c:strCache>
                <c:ptCount val="1"/>
                <c:pt idx="0">
                  <c:v>TOTAL VOTERS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4.5498658775158615E-2"/>
                  <c:y val="0.1119125712513356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A7-435C-8A05-96F262FFE3C6}"/>
                </c:ext>
              </c:extLst>
            </c:dLbl>
            <c:dLbl>
              <c:idx val="30"/>
              <c:layout>
                <c:manualLayout>
                  <c:x val="-1.3111980616294061E-2"/>
                  <c:y val="-4.815049109853083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A7-435C-8A05-96F262FFE3C6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'Registered Voters Graph'!$B$45:$BA$45</c:f>
              <c:numCache>
                <c:formatCode>m/d/yyyy</c:formatCode>
                <c:ptCount val="52"/>
                <c:pt idx="0">
                  <c:v>44928</c:v>
                </c:pt>
                <c:pt idx="1">
                  <c:v>44935</c:v>
                </c:pt>
                <c:pt idx="2">
                  <c:v>44942</c:v>
                </c:pt>
                <c:pt idx="3">
                  <c:v>44949</c:v>
                </c:pt>
                <c:pt idx="4">
                  <c:v>44956</c:v>
                </c:pt>
                <c:pt idx="5">
                  <c:v>44963</c:v>
                </c:pt>
                <c:pt idx="6">
                  <c:v>44970</c:v>
                </c:pt>
                <c:pt idx="7">
                  <c:v>44977</c:v>
                </c:pt>
                <c:pt idx="8">
                  <c:v>44984</c:v>
                </c:pt>
                <c:pt idx="9">
                  <c:v>44991</c:v>
                </c:pt>
                <c:pt idx="10">
                  <c:v>44998</c:v>
                </c:pt>
                <c:pt idx="11">
                  <c:v>45005</c:v>
                </c:pt>
                <c:pt idx="12">
                  <c:v>45012</c:v>
                </c:pt>
                <c:pt idx="13">
                  <c:v>45019</c:v>
                </c:pt>
                <c:pt idx="14">
                  <c:v>45026</c:v>
                </c:pt>
                <c:pt idx="15">
                  <c:v>45033</c:v>
                </c:pt>
                <c:pt idx="16">
                  <c:v>45040</c:v>
                </c:pt>
                <c:pt idx="17">
                  <c:v>45047</c:v>
                </c:pt>
                <c:pt idx="18">
                  <c:v>45054</c:v>
                </c:pt>
                <c:pt idx="19">
                  <c:v>45061</c:v>
                </c:pt>
                <c:pt idx="20">
                  <c:v>45068</c:v>
                </c:pt>
                <c:pt idx="21">
                  <c:v>45075</c:v>
                </c:pt>
                <c:pt idx="22">
                  <c:v>45082</c:v>
                </c:pt>
                <c:pt idx="23">
                  <c:v>45089</c:v>
                </c:pt>
                <c:pt idx="24">
                  <c:v>45096</c:v>
                </c:pt>
                <c:pt idx="25">
                  <c:v>45103</c:v>
                </c:pt>
                <c:pt idx="26">
                  <c:v>45110</c:v>
                </c:pt>
                <c:pt idx="27">
                  <c:v>45117</c:v>
                </c:pt>
                <c:pt idx="28">
                  <c:v>45124</c:v>
                </c:pt>
                <c:pt idx="29">
                  <c:v>45131</c:v>
                </c:pt>
                <c:pt idx="30">
                  <c:v>45138</c:v>
                </c:pt>
                <c:pt idx="31">
                  <c:v>45145</c:v>
                </c:pt>
              </c:numCache>
            </c:numRef>
          </c:cat>
          <c:val>
            <c:numRef>
              <c:f>'Registered Voters Graph'!$B$46:$BA$46</c:f>
              <c:numCache>
                <c:formatCode>_(* #,##0_);_(* \(#,##0\);_(* "-"??_);_(@_)</c:formatCode>
                <c:ptCount val="52"/>
                <c:pt idx="0">
                  <c:v>460545</c:v>
                </c:pt>
                <c:pt idx="1">
                  <c:v>460662</c:v>
                </c:pt>
                <c:pt idx="2">
                  <c:v>461377</c:v>
                </c:pt>
                <c:pt idx="3">
                  <c:v>461947</c:v>
                </c:pt>
                <c:pt idx="4">
                  <c:v>462864</c:v>
                </c:pt>
                <c:pt idx="5">
                  <c:v>463001</c:v>
                </c:pt>
                <c:pt idx="6">
                  <c:v>463685</c:v>
                </c:pt>
                <c:pt idx="7">
                  <c:v>464411</c:v>
                </c:pt>
                <c:pt idx="8">
                  <c:v>465221</c:v>
                </c:pt>
                <c:pt idx="9">
                  <c:v>465609</c:v>
                </c:pt>
                <c:pt idx="10">
                  <c:v>466400</c:v>
                </c:pt>
                <c:pt idx="11">
                  <c:v>467469</c:v>
                </c:pt>
                <c:pt idx="12">
                  <c:v>468210</c:v>
                </c:pt>
                <c:pt idx="13">
                  <c:v>468736</c:v>
                </c:pt>
                <c:pt idx="14">
                  <c:v>469146</c:v>
                </c:pt>
                <c:pt idx="15">
                  <c:v>469960</c:v>
                </c:pt>
                <c:pt idx="16">
                  <c:v>470987</c:v>
                </c:pt>
                <c:pt idx="17">
                  <c:v>471463</c:v>
                </c:pt>
                <c:pt idx="18">
                  <c:v>471800</c:v>
                </c:pt>
                <c:pt idx="19">
                  <c:v>472393</c:v>
                </c:pt>
                <c:pt idx="20">
                  <c:v>473263</c:v>
                </c:pt>
                <c:pt idx="21">
                  <c:v>474081</c:v>
                </c:pt>
                <c:pt idx="22">
                  <c:v>474159</c:v>
                </c:pt>
                <c:pt idx="23">
                  <c:v>474299</c:v>
                </c:pt>
                <c:pt idx="24">
                  <c:v>475088</c:v>
                </c:pt>
                <c:pt idx="25">
                  <c:v>476027</c:v>
                </c:pt>
                <c:pt idx="26">
                  <c:v>475424</c:v>
                </c:pt>
                <c:pt idx="27">
                  <c:v>476204</c:v>
                </c:pt>
                <c:pt idx="28">
                  <c:v>477255</c:v>
                </c:pt>
                <c:pt idx="29">
                  <c:v>478123</c:v>
                </c:pt>
                <c:pt idx="30">
                  <c:v>478788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ADA7-435C-8A05-96F262FFE3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9617144"/>
        <c:axId val="449614520"/>
        <c:extLst/>
      </c:lineChart>
      <c:dateAx>
        <c:axId val="449617144"/>
        <c:scaling>
          <c:orientation val="minMax"/>
          <c:min val="44928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m/d/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614520"/>
        <c:crosses val="autoZero"/>
        <c:auto val="0"/>
        <c:lblOffset val="100"/>
        <c:baseTimeUnit val="days"/>
        <c:majorUnit val="7"/>
        <c:majorTimeUnit val="days"/>
        <c:minorUnit val="7"/>
        <c:minorTimeUnit val="days"/>
      </c:dateAx>
      <c:valAx>
        <c:axId val="449614520"/>
        <c:scaling>
          <c:orientation val="minMax"/>
          <c:min val="44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617144"/>
        <c:crosses val="autoZero"/>
        <c:crossBetween val="between"/>
        <c:majorUnit val="5000"/>
        <c:minorUnit val="5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99689431251372E-2"/>
          <c:y val="0.125298970275979"/>
          <c:w val="0.9097228932040865"/>
          <c:h val="0.634661418926894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7/31/2023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A7A-4A89-992B-4F49BE8C8830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A7A-4A89-992B-4F49BE8C8830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A7A-4A89-992B-4F49BE8C8830}"/>
              </c:ext>
            </c:extLst>
          </c:dPt>
          <c:dLbls>
            <c:dLbl>
              <c:idx val="0"/>
              <c:layout>
                <c:manualLayout>
                  <c:x val="3.45285524568393E-2"/>
                  <c:y val="-0.1797549701162417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7A-4A89-992B-4F49BE8C8830}"/>
                </c:ext>
              </c:extLst>
            </c:dLbl>
            <c:dLbl>
              <c:idx val="1"/>
              <c:layout>
                <c:manualLayout>
                  <c:x val="5.3120849933598934E-3"/>
                  <c:y val="-0.182964880296888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7A-4A89-992B-4F49BE8C8830}"/>
                </c:ext>
              </c:extLst>
            </c:dLbl>
            <c:dLbl>
              <c:idx val="2"/>
              <c:layout>
                <c:manualLayout>
                  <c:x val="0.12350597609561753"/>
                  <c:y val="3.530901198711888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7A-4A89-992B-4F49BE8C883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7A-4A89-992B-4F49BE8C883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7A-4A89-992B-4F49BE8C883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A7A-4A89-992B-4F49BE8C883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7A-4A89-992B-4F49BE8C883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A7A-4A89-992B-4F49BE8C883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A7A-4A89-992B-4F49BE8C883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A7A-4A89-992B-4F49BE8C8830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Republican</c:v>
                </c:pt>
                <c:pt idx="1">
                  <c:v>Democrative</c:v>
                </c:pt>
                <c:pt idx="2">
                  <c:v>Unaffiliated</c:v>
                </c:pt>
                <c:pt idx="3">
                  <c:v>Libertarian</c:v>
                </c:pt>
                <c:pt idx="4">
                  <c:v>Green</c:v>
                </c:pt>
                <c:pt idx="5">
                  <c:v>American Con</c:v>
                </c:pt>
                <c:pt idx="6">
                  <c:v>Unity</c:v>
                </c:pt>
                <c:pt idx="7">
                  <c:v>Approval Voting</c:v>
                </c:pt>
                <c:pt idx="8">
                  <c:v>Center</c:v>
                </c:pt>
                <c:pt idx="9">
                  <c:v>No Labels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147219</c:v>
                </c:pt>
                <c:pt idx="1">
                  <c:v>86061</c:v>
                </c:pt>
                <c:pt idx="2">
                  <c:v>231640</c:v>
                </c:pt>
                <c:pt idx="3">
                  <c:v>6282</c:v>
                </c:pt>
                <c:pt idx="4">
                  <c:v>1005</c:v>
                </c:pt>
                <c:pt idx="5">
                  <c:v>1725</c:v>
                </c:pt>
                <c:pt idx="6">
                  <c:v>403</c:v>
                </c:pt>
                <c:pt idx="7">
                  <c:v>462</c:v>
                </c:pt>
                <c:pt idx="8">
                  <c:v>102</c:v>
                </c:pt>
                <c:pt idx="9">
                  <c:v>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7A-4A89-992B-4F49BE8C88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1908688"/>
        <c:axId val="691909408"/>
      </c:barChart>
      <c:catAx>
        <c:axId val="69190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909408"/>
        <c:crosses val="autoZero"/>
        <c:auto val="1"/>
        <c:lblAlgn val="ctr"/>
        <c:lblOffset val="100"/>
        <c:noMultiLvlLbl val="0"/>
      </c:catAx>
      <c:valAx>
        <c:axId val="69190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90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Current: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230044773815038"/>
          <c:y val="0.11887630885028926"/>
          <c:w val="0.77614327620812107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or Latino: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15691</c:v>
                </c:pt>
                <c:pt idx="1">
                  <c:v>28197</c:v>
                </c:pt>
                <c:pt idx="2">
                  <c:v>17558</c:v>
                </c:pt>
                <c:pt idx="3">
                  <c:v>37792</c:v>
                </c:pt>
                <c:pt idx="4">
                  <c:v>31255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B4-4395-B2A0-7AC8F70722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Black: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4341</c:v>
                </c:pt>
                <c:pt idx="1">
                  <c:v>8206</c:v>
                </c:pt>
                <c:pt idx="2">
                  <c:v>3951</c:v>
                </c:pt>
                <c:pt idx="3">
                  <c:v>14534</c:v>
                </c:pt>
                <c:pt idx="4">
                  <c:v>10287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B4-4395-B2A0-7AC8F70722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White: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Sheet1!$D$2:$D$6</c:f>
              <c:numCache>
                <c:formatCode>#,##0</c:formatCode>
                <c:ptCount val="5"/>
                <c:pt idx="0">
                  <c:v>111688</c:v>
                </c:pt>
                <c:pt idx="1">
                  <c:v>99510</c:v>
                </c:pt>
                <c:pt idx="2">
                  <c:v>104778</c:v>
                </c:pt>
                <c:pt idx="3">
                  <c:v>80438</c:v>
                </c:pt>
                <c:pt idx="4">
                  <c:v>85267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B4-4395-B2A0-7AC8F707222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Asian: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Sheet1!$E$2:$E$6</c:f>
              <c:numCache>
                <c:formatCode>#,##0</c:formatCode>
                <c:ptCount val="5"/>
                <c:pt idx="0">
                  <c:v>6342</c:v>
                </c:pt>
                <c:pt idx="1">
                  <c:v>4849</c:v>
                </c:pt>
                <c:pt idx="2">
                  <c:v>3194</c:v>
                </c:pt>
                <c:pt idx="3">
                  <c:v>4174</c:v>
                </c:pt>
                <c:pt idx="4">
                  <c:v>3110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B4-4395-B2A0-7AC8F70722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94753240"/>
        <c:axId val="694753960"/>
      </c:barChart>
      <c:catAx>
        <c:axId val="694753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753960"/>
        <c:crosses val="autoZero"/>
        <c:auto val="1"/>
        <c:lblAlgn val="ctr"/>
        <c:lblOffset val="100"/>
        <c:noMultiLvlLbl val="0"/>
      </c:catAx>
      <c:valAx>
        <c:axId val="694753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753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FINAL</a:t>
            </a:r>
            <a:r>
              <a:rPr lang="en-US" b="1" baseline="0" dirty="0"/>
              <a:t> MAP 1 (VERSION 2)</a:t>
            </a:r>
            <a:r>
              <a:rPr lang="en-US" b="1" dirty="0"/>
              <a:t>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230044773815038"/>
          <c:y val="0.11887630885028926"/>
          <c:w val="0.77614327620812107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or Latino: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15708</c:v>
                </c:pt>
                <c:pt idx="1">
                  <c:v>25699</c:v>
                </c:pt>
                <c:pt idx="2">
                  <c:v>19529</c:v>
                </c:pt>
                <c:pt idx="3">
                  <c:v>45118</c:v>
                </c:pt>
                <c:pt idx="4">
                  <c:v>24439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D6-4E0E-8277-123804F1BA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Black: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4452</c:v>
                </c:pt>
                <c:pt idx="1">
                  <c:v>8560</c:v>
                </c:pt>
                <c:pt idx="2">
                  <c:v>5812</c:v>
                </c:pt>
                <c:pt idx="3">
                  <c:v>15846</c:v>
                </c:pt>
                <c:pt idx="4">
                  <c:v>6649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D6-4E0E-8277-123804F1BA2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White: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Sheet1!$D$2:$D$6</c:f>
              <c:numCache>
                <c:formatCode>#,##0</c:formatCode>
                <c:ptCount val="5"/>
                <c:pt idx="0">
                  <c:v>107356</c:v>
                </c:pt>
                <c:pt idx="1">
                  <c:v>92028</c:v>
                </c:pt>
                <c:pt idx="2">
                  <c:v>111003</c:v>
                </c:pt>
                <c:pt idx="3">
                  <c:v>71098</c:v>
                </c:pt>
                <c:pt idx="4">
                  <c:v>100196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D6-4E0E-8277-123804F1BA2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Asian: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Sheet1!$E$2:$E$6</c:f>
              <c:numCache>
                <c:formatCode>#,##0</c:formatCode>
                <c:ptCount val="5"/>
                <c:pt idx="0">
                  <c:v>6234</c:v>
                </c:pt>
                <c:pt idx="1">
                  <c:v>4707</c:v>
                </c:pt>
                <c:pt idx="2">
                  <c:v>3958</c:v>
                </c:pt>
                <c:pt idx="3">
                  <c:v>3762</c:v>
                </c:pt>
                <c:pt idx="4">
                  <c:v>3008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D6-4E0E-8277-123804F1BA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94753240"/>
        <c:axId val="694753960"/>
      </c:barChart>
      <c:catAx>
        <c:axId val="694753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753960"/>
        <c:crosses val="autoZero"/>
        <c:auto val="1"/>
        <c:lblAlgn val="ctr"/>
        <c:lblOffset val="100"/>
        <c:noMultiLvlLbl val="0"/>
      </c:catAx>
      <c:valAx>
        <c:axId val="694753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753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FINAL</a:t>
            </a:r>
            <a:r>
              <a:rPr lang="en-US" b="1" baseline="0" dirty="0"/>
              <a:t> MAP 6 (VERSION 2)</a:t>
            </a:r>
            <a:r>
              <a:rPr lang="en-US" b="1" dirty="0"/>
              <a:t>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230044773815038"/>
          <c:y val="0.11887630885028926"/>
          <c:w val="0.77614327620812107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or Latino: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15708</c:v>
                </c:pt>
                <c:pt idx="1">
                  <c:v>25699</c:v>
                </c:pt>
                <c:pt idx="2">
                  <c:v>19529</c:v>
                </c:pt>
                <c:pt idx="3">
                  <c:v>45118</c:v>
                </c:pt>
                <c:pt idx="4">
                  <c:v>24439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D6-4E0E-8277-123804F1BA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Black: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4452</c:v>
                </c:pt>
                <c:pt idx="1">
                  <c:v>8560</c:v>
                </c:pt>
                <c:pt idx="2">
                  <c:v>5812</c:v>
                </c:pt>
                <c:pt idx="3">
                  <c:v>15846</c:v>
                </c:pt>
                <c:pt idx="4">
                  <c:v>6649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D6-4E0E-8277-123804F1BA2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White: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Sheet1!$D$2:$D$6</c:f>
              <c:numCache>
                <c:formatCode>#,##0</c:formatCode>
                <c:ptCount val="5"/>
                <c:pt idx="0">
                  <c:v>107356</c:v>
                </c:pt>
                <c:pt idx="1">
                  <c:v>92028</c:v>
                </c:pt>
                <c:pt idx="2">
                  <c:v>111003</c:v>
                </c:pt>
                <c:pt idx="3">
                  <c:v>71098</c:v>
                </c:pt>
                <c:pt idx="4">
                  <c:v>100196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D6-4E0E-8277-123804F1BA2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Asian: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Sheet1!$E$2:$E$6</c:f>
              <c:numCache>
                <c:formatCode>#,##0</c:formatCode>
                <c:ptCount val="5"/>
                <c:pt idx="0">
                  <c:v>6234</c:v>
                </c:pt>
                <c:pt idx="1">
                  <c:v>4707</c:v>
                </c:pt>
                <c:pt idx="2">
                  <c:v>3958</c:v>
                </c:pt>
                <c:pt idx="3">
                  <c:v>3762</c:v>
                </c:pt>
                <c:pt idx="4">
                  <c:v>3008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D6-4E0E-8277-123804F1BA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94753240"/>
        <c:axId val="694753960"/>
      </c:barChart>
      <c:catAx>
        <c:axId val="694753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753960"/>
        <c:crosses val="autoZero"/>
        <c:auto val="1"/>
        <c:lblAlgn val="ctr"/>
        <c:lblOffset val="100"/>
        <c:noMultiLvlLbl val="0"/>
      </c:catAx>
      <c:valAx>
        <c:axId val="694753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753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Current: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230044773815038"/>
          <c:y val="0.11887630885028926"/>
          <c:w val="0.77614327620812107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or Latino: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10293</c:v>
                </c:pt>
                <c:pt idx="1">
                  <c:v>17866</c:v>
                </c:pt>
                <c:pt idx="2">
                  <c:v>12630</c:v>
                </c:pt>
                <c:pt idx="3">
                  <c:v>24234</c:v>
                </c:pt>
                <c:pt idx="4">
                  <c:v>21341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B4-4395-B2A0-7AC8F70722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Black: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3405</c:v>
                </c:pt>
                <c:pt idx="1">
                  <c:v>6226</c:v>
                </c:pt>
                <c:pt idx="2">
                  <c:v>3214</c:v>
                </c:pt>
                <c:pt idx="3">
                  <c:v>10982</c:v>
                </c:pt>
                <c:pt idx="4">
                  <c:v>8087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B4-4395-B2A0-7AC8F70722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White: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Sheet1!$D$2:$D$6</c:f>
              <c:numCache>
                <c:formatCode>#,##0</c:formatCode>
                <c:ptCount val="5"/>
                <c:pt idx="0">
                  <c:v>86855</c:v>
                </c:pt>
                <c:pt idx="1">
                  <c:v>77215</c:v>
                </c:pt>
                <c:pt idx="2">
                  <c:v>89495</c:v>
                </c:pt>
                <c:pt idx="3">
                  <c:v>62384</c:v>
                </c:pt>
                <c:pt idx="4">
                  <c:v>72292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B4-4395-B2A0-7AC8F707222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Asian: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Sheet1!$E$2:$E$6</c:f>
              <c:numCache>
                <c:formatCode>#,##0</c:formatCode>
                <c:ptCount val="5"/>
                <c:pt idx="0">
                  <c:v>4913</c:v>
                </c:pt>
                <c:pt idx="1">
                  <c:v>3963</c:v>
                </c:pt>
                <c:pt idx="2">
                  <c:v>2741</c:v>
                </c:pt>
                <c:pt idx="3">
                  <c:v>3490</c:v>
                </c:pt>
                <c:pt idx="4">
                  <c:v>2716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B4-4395-B2A0-7AC8F70722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94753240"/>
        <c:axId val="694753960"/>
      </c:barChart>
      <c:catAx>
        <c:axId val="694753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753960"/>
        <c:crosses val="autoZero"/>
        <c:auto val="1"/>
        <c:lblAlgn val="ctr"/>
        <c:lblOffset val="100"/>
        <c:noMultiLvlLbl val="0"/>
      </c:catAx>
      <c:valAx>
        <c:axId val="694753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753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FINAL</a:t>
            </a:r>
            <a:r>
              <a:rPr lang="en-US" b="1" baseline="0" dirty="0"/>
              <a:t> MAP 6 (VERSION 2)</a:t>
            </a:r>
            <a:r>
              <a:rPr lang="en-US" b="1" dirty="0"/>
              <a:t>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230044773815038"/>
          <c:y val="0.11887630885028926"/>
          <c:w val="0.77614327620812107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or Latino: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10382</c:v>
                </c:pt>
                <c:pt idx="1">
                  <c:v>14941</c:v>
                </c:pt>
                <c:pt idx="2">
                  <c:v>11850</c:v>
                </c:pt>
                <c:pt idx="3">
                  <c:v>20671</c:v>
                </c:pt>
                <c:pt idx="4">
                  <c:v>28520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D6-4E0E-8277-123804F1BA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Black: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3453</c:v>
                </c:pt>
                <c:pt idx="1">
                  <c:v>5431</c:v>
                </c:pt>
                <c:pt idx="2">
                  <c:v>2817</c:v>
                </c:pt>
                <c:pt idx="3">
                  <c:v>9477</c:v>
                </c:pt>
                <c:pt idx="4">
                  <c:v>10736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D6-4E0E-8277-123804F1BA2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White: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Sheet1!$D$2:$D$6</c:f>
              <c:numCache>
                <c:formatCode>#,##0</c:formatCode>
                <c:ptCount val="5"/>
                <c:pt idx="0">
                  <c:v>84515</c:v>
                </c:pt>
                <c:pt idx="1">
                  <c:v>76088</c:v>
                </c:pt>
                <c:pt idx="2">
                  <c:v>95928</c:v>
                </c:pt>
                <c:pt idx="3">
                  <c:v>65305</c:v>
                </c:pt>
                <c:pt idx="4">
                  <c:v>66405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D6-4E0E-8277-123804F1BA2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Asian: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Sheet1!$E$2:$E$6</c:f>
              <c:numCache>
                <c:formatCode>#,##0</c:formatCode>
                <c:ptCount val="5"/>
                <c:pt idx="0">
                  <c:v>4726</c:v>
                </c:pt>
                <c:pt idx="1">
                  <c:v>3923</c:v>
                </c:pt>
                <c:pt idx="2">
                  <c:v>2835</c:v>
                </c:pt>
                <c:pt idx="3">
                  <c:v>3286</c:v>
                </c:pt>
                <c:pt idx="4">
                  <c:v>3053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D6-4E0E-8277-123804F1BA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94753240"/>
        <c:axId val="694753960"/>
      </c:barChart>
      <c:catAx>
        <c:axId val="694753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753960"/>
        <c:crosses val="autoZero"/>
        <c:auto val="1"/>
        <c:lblAlgn val="ctr"/>
        <c:lblOffset val="100"/>
        <c:noMultiLvlLbl val="0"/>
      </c:catAx>
      <c:valAx>
        <c:axId val="694753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753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2020</a:t>
            </a:r>
            <a:r>
              <a:rPr lang="en-US" b="1" baseline="0"/>
              <a:t> US PRESIDENT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32311</c:v>
                </c:pt>
                <c:pt idx="1">
                  <c:v>29768</c:v>
                </c:pt>
                <c:pt idx="2">
                  <c:v>42842</c:v>
                </c:pt>
                <c:pt idx="3">
                  <c:v>23571</c:v>
                </c:pt>
                <c:pt idx="4">
                  <c:v>33449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54508</c:v>
                </c:pt>
                <c:pt idx="1">
                  <c:v>48548</c:v>
                </c:pt>
                <c:pt idx="2">
                  <c:v>38987</c:v>
                </c:pt>
                <c:pt idx="3">
                  <c:v>28779</c:v>
                </c:pt>
                <c:pt idx="4">
                  <c:v>32006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2020</a:t>
            </a:r>
            <a:r>
              <a:rPr lang="en-US" b="1" baseline="0"/>
              <a:t> US PRESIDENT – FINAL MAP 6 (V2):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31226</c:v>
                </c:pt>
                <c:pt idx="1">
                  <c:v>28371</c:v>
                </c:pt>
                <c:pt idx="2">
                  <c:v>45731</c:v>
                </c:pt>
                <c:pt idx="3">
                  <c:v>24536</c:v>
                </c:pt>
                <c:pt idx="4">
                  <c:v>32077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52400</c:v>
                </c:pt>
                <c:pt idx="1">
                  <c:v>47452</c:v>
                </c:pt>
                <c:pt idx="2">
                  <c:v>43975</c:v>
                </c:pt>
                <c:pt idx="3">
                  <c:v>31268</c:v>
                </c:pt>
                <c:pt idx="4">
                  <c:v>27733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US SENATE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26178</c:v>
                </c:pt>
                <c:pt idx="1">
                  <c:v>23218</c:v>
                </c:pt>
                <c:pt idx="2">
                  <c:v>34107</c:v>
                </c:pt>
                <c:pt idx="3">
                  <c:v>16146</c:v>
                </c:pt>
                <c:pt idx="4">
                  <c:v>24375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44995</c:v>
                </c:pt>
                <c:pt idx="1">
                  <c:v>35885</c:v>
                </c:pt>
                <c:pt idx="2">
                  <c:v>30012</c:v>
                </c:pt>
                <c:pt idx="3">
                  <c:v>17711</c:v>
                </c:pt>
                <c:pt idx="4">
                  <c:v>21392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US SENATE – FINAL MAP 6 (V2):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25290</c:v>
                </c:pt>
                <c:pt idx="1">
                  <c:v>22569</c:v>
                </c:pt>
                <c:pt idx="2">
                  <c:v>36374</c:v>
                </c:pt>
                <c:pt idx="3">
                  <c:v>17140</c:v>
                </c:pt>
                <c:pt idx="4">
                  <c:v>22651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42563</c:v>
                </c:pt>
                <c:pt idx="1">
                  <c:v>35322</c:v>
                </c:pt>
                <c:pt idx="2">
                  <c:v>34329</c:v>
                </c:pt>
                <c:pt idx="3">
                  <c:v>19713</c:v>
                </c:pt>
                <c:pt idx="4">
                  <c:v>18068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GOVERNOR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29093</c:v>
                </c:pt>
                <c:pt idx="1">
                  <c:v>25174</c:v>
                </c:pt>
                <c:pt idx="2">
                  <c:v>36310</c:v>
                </c:pt>
                <c:pt idx="3">
                  <c:v>17212</c:v>
                </c:pt>
                <c:pt idx="4">
                  <c:v>25658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43143</c:v>
                </c:pt>
                <c:pt idx="1">
                  <c:v>34764</c:v>
                </c:pt>
                <c:pt idx="2">
                  <c:v>28563</c:v>
                </c:pt>
                <c:pt idx="3">
                  <c:v>17018</c:v>
                </c:pt>
                <c:pt idx="4">
                  <c:v>20896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GOVERNOR – FINAL MAP 6 (V2):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27938</c:v>
                </c:pt>
                <c:pt idx="1">
                  <c:v>24518</c:v>
                </c:pt>
                <c:pt idx="2">
                  <c:v>38874</c:v>
                </c:pt>
                <c:pt idx="3">
                  <c:v>18362</c:v>
                </c:pt>
                <c:pt idx="4">
                  <c:v>23755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40933</c:v>
                </c:pt>
                <c:pt idx="1">
                  <c:v>34151</c:v>
                </c:pt>
                <c:pt idx="2">
                  <c:v>32700</c:v>
                </c:pt>
                <c:pt idx="3">
                  <c:v>18940</c:v>
                </c:pt>
                <c:pt idx="4">
                  <c:v>17660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SECRETARY OF STATE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26151</c:v>
                </c:pt>
                <c:pt idx="1">
                  <c:v>23007</c:v>
                </c:pt>
                <c:pt idx="2">
                  <c:v>33429</c:v>
                </c:pt>
                <c:pt idx="3">
                  <c:v>15796</c:v>
                </c:pt>
                <c:pt idx="4">
                  <c:v>23608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45024</c:v>
                </c:pt>
                <c:pt idx="1">
                  <c:v>35995</c:v>
                </c:pt>
                <c:pt idx="2">
                  <c:v>30338</c:v>
                </c:pt>
                <c:pt idx="3">
                  <c:v>17976</c:v>
                </c:pt>
                <c:pt idx="4">
                  <c:v>22012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Current: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230044773815038"/>
          <c:y val="0.11887630885028926"/>
          <c:w val="0.77614327620812107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or Latino: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10293</c:v>
                </c:pt>
                <c:pt idx="1">
                  <c:v>17866</c:v>
                </c:pt>
                <c:pt idx="2">
                  <c:v>12630</c:v>
                </c:pt>
                <c:pt idx="3">
                  <c:v>24234</c:v>
                </c:pt>
                <c:pt idx="4">
                  <c:v>21341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B4-4395-B2A0-7AC8F70722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Black: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3405</c:v>
                </c:pt>
                <c:pt idx="1">
                  <c:v>6226</c:v>
                </c:pt>
                <c:pt idx="2">
                  <c:v>3214</c:v>
                </c:pt>
                <c:pt idx="3">
                  <c:v>10982</c:v>
                </c:pt>
                <c:pt idx="4">
                  <c:v>8087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B4-4395-B2A0-7AC8F70722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White: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Sheet1!$D$2:$D$6</c:f>
              <c:numCache>
                <c:formatCode>#,##0</c:formatCode>
                <c:ptCount val="5"/>
                <c:pt idx="0">
                  <c:v>86855</c:v>
                </c:pt>
                <c:pt idx="1">
                  <c:v>77215</c:v>
                </c:pt>
                <c:pt idx="2">
                  <c:v>89495</c:v>
                </c:pt>
                <c:pt idx="3">
                  <c:v>62384</c:v>
                </c:pt>
                <c:pt idx="4">
                  <c:v>72292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B4-4395-B2A0-7AC8F707222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Asian: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Sheet1!$E$2:$E$6</c:f>
              <c:numCache>
                <c:formatCode>#,##0</c:formatCode>
                <c:ptCount val="5"/>
                <c:pt idx="0">
                  <c:v>4913</c:v>
                </c:pt>
                <c:pt idx="1">
                  <c:v>3963</c:v>
                </c:pt>
                <c:pt idx="2">
                  <c:v>2741</c:v>
                </c:pt>
                <c:pt idx="3">
                  <c:v>3490</c:v>
                </c:pt>
                <c:pt idx="4">
                  <c:v>2716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B4-4395-B2A0-7AC8F70722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94753240"/>
        <c:axId val="694753960"/>
      </c:barChart>
      <c:catAx>
        <c:axId val="694753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753960"/>
        <c:crosses val="autoZero"/>
        <c:auto val="1"/>
        <c:lblAlgn val="ctr"/>
        <c:lblOffset val="100"/>
        <c:noMultiLvlLbl val="0"/>
      </c:catAx>
      <c:valAx>
        <c:axId val="694753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753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SECRETARY OF STATE – FINAL MAP 6 (V2):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25186</c:v>
                </c:pt>
                <c:pt idx="1">
                  <c:v>22376</c:v>
                </c:pt>
                <c:pt idx="2">
                  <c:v>35706</c:v>
                </c:pt>
                <c:pt idx="3">
                  <c:v>16781</c:v>
                </c:pt>
                <c:pt idx="4">
                  <c:v>21945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42660</c:v>
                </c:pt>
                <c:pt idx="1">
                  <c:v>35423</c:v>
                </c:pt>
                <c:pt idx="2">
                  <c:v>34665</c:v>
                </c:pt>
                <c:pt idx="3">
                  <c:v>19979</c:v>
                </c:pt>
                <c:pt idx="4">
                  <c:v>18618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CLERK &amp; RECORDER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22375</c:v>
                </c:pt>
                <c:pt idx="1">
                  <c:v>20647</c:v>
                </c:pt>
                <c:pt idx="2">
                  <c:v>29704</c:v>
                </c:pt>
                <c:pt idx="3">
                  <c:v>14651</c:v>
                </c:pt>
                <c:pt idx="4">
                  <c:v>21609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48147</c:v>
                </c:pt>
                <c:pt idx="1">
                  <c:v>38977</c:v>
                </c:pt>
                <c:pt idx="2">
                  <c:v>33793</c:v>
                </c:pt>
                <c:pt idx="3">
                  <c:v>19898</c:v>
                </c:pt>
                <c:pt idx="4">
                  <c:v>24148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CLERK &amp; RECORDER – FINAL MAP 6 (V2):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21612</c:v>
                </c:pt>
                <c:pt idx="1">
                  <c:v>19920</c:v>
                </c:pt>
                <c:pt idx="2">
                  <c:v>31571</c:v>
                </c:pt>
                <c:pt idx="3">
                  <c:v>15369</c:v>
                </c:pt>
                <c:pt idx="4">
                  <c:v>20514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45652</c:v>
                </c:pt>
                <c:pt idx="1">
                  <c:v>38447</c:v>
                </c:pt>
                <c:pt idx="2">
                  <c:v>38415</c:v>
                </c:pt>
                <c:pt idx="3">
                  <c:v>22001</c:v>
                </c:pt>
                <c:pt idx="4">
                  <c:v>20448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SHERIFF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23047</c:v>
                </c:pt>
                <c:pt idx="1">
                  <c:v>20557</c:v>
                </c:pt>
                <c:pt idx="2">
                  <c:v>30288</c:v>
                </c:pt>
                <c:pt idx="3">
                  <c:v>14307</c:v>
                </c:pt>
                <c:pt idx="4">
                  <c:v>21601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47911</c:v>
                </c:pt>
                <c:pt idx="1">
                  <c:v>39267</c:v>
                </c:pt>
                <c:pt idx="2">
                  <c:v>33290</c:v>
                </c:pt>
                <c:pt idx="3">
                  <c:v>20195</c:v>
                </c:pt>
                <c:pt idx="4">
                  <c:v>24453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SHERIFF – FINAL MAP 6 (V2):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22248</c:v>
                </c:pt>
                <c:pt idx="1">
                  <c:v>19909</c:v>
                </c:pt>
                <c:pt idx="2">
                  <c:v>32298</c:v>
                </c:pt>
                <c:pt idx="3">
                  <c:v>15120</c:v>
                </c:pt>
                <c:pt idx="4">
                  <c:v>20225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45441</c:v>
                </c:pt>
                <c:pt idx="1">
                  <c:v>38689</c:v>
                </c:pt>
                <c:pt idx="2">
                  <c:v>37828</c:v>
                </c:pt>
                <c:pt idx="3">
                  <c:v>22204</c:v>
                </c:pt>
                <c:pt idx="4">
                  <c:v>20954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0074702154132E-2"/>
          <c:y val="8.2948838599317079E-2"/>
          <c:w val="0.85639077419018461"/>
          <c:h val="0.79923251041233812"/>
        </c:manualLayout>
      </c:layout>
      <c:lineChart>
        <c:grouping val="standard"/>
        <c:varyColors val="0"/>
        <c:ser>
          <c:idx val="0"/>
          <c:order val="0"/>
          <c:tx>
            <c:strRef>
              <c:f>'Registered Voters Graph'!$A$46</c:f>
              <c:strCache>
                <c:ptCount val="1"/>
                <c:pt idx="0">
                  <c:v>TOTAL VOTERS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4.5498658775158615E-2"/>
                  <c:y val="0.1119125712513356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A7-435C-8A05-96F262FFE3C6}"/>
                </c:ext>
              </c:extLst>
            </c:dLbl>
            <c:dLbl>
              <c:idx val="30"/>
              <c:layout>
                <c:manualLayout>
                  <c:x val="-1.3111980616294061E-2"/>
                  <c:y val="-4.815049109853083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A7-435C-8A05-96F262FFE3C6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'Registered Voters Graph'!$B$45:$BA$45</c:f>
              <c:numCache>
                <c:formatCode>m/d/yyyy</c:formatCode>
                <c:ptCount val="52"/>
                <c:pt idx="0">
                  <c:v>44928</c:v>
                </c:pt>
                <c:pt idx="1">
                  <c:v>44935</c:v>
                </c:pt>
                <c:pt idx="2">
                  <c:v>44942</c:v>
                </c:pt>
                <c:pt idx="3">
                  <c:v>44949</c:v>
                </c:pt>
                <c:pt idx="4">
                  <c:v>44956</c:v>
                </c:pt>
                <c:pt idx="5">
                  <c:v>44963</c:v>
                </c:pt>
                <c:pt idx="6">
                  <c:v>44970</c:v>
                </c:pt>
                <c:pt idx="7">
                  <c:v>44977</c:v>
                </c:pt>
                <c:pt idx="8">
                  <c:v>44984</c:v>
                </c:pt>
                <c:pt idx="9">
                  <c:v>44991</c:v>
                </c:pt>
                <c:pt idx="10">
                  <c:v>44998</c:v>
                </c:pt>
                <c:pt idx="11">
                  <c:v>45005</c:v>
                </c:pt>
                <c:pt idx="12">
                  <c:v>45012</c:v>
                </c:pt>
                <c:pt idx="13">
                  <c:v>45019</c:v>
                </c:pt>
                <c:pt idx="14">
                  <c:v>45026</c:v>
                </c:pt>
                <c:pt idx="15">
                  <c:v>45033</c:v>
                </c:pt>
                <c:pt idx="16">
                  <c:v>45040</c:v>
                </c:pt>
                <c:pt idx="17">
                  <c:v>45047</c:v>
                </c:pt>
                <c:pt idx="18">
                  <c:v>45054</c:v>
                </c:pt>
                <c:pt idx="19">
                  <c:v>45061</c:v>
                </c:pt>
                <c:pt idx="20">
                  <c:v>45068</c:v>
                </c:pt>
                <c:pt idx="21">
                  <c:v>45075</c:v>
                </c:pt>
                <c:pt idx="22">
                  <c:v>45082</c:v>
                </c:pt>
                <c:pt idx="23">
                  <c:v>45089</c:v>
                </c:pt>
                <c:pt idx="24">
                  <c:v>45096</c:v>
                </c:pt>
                <c:pt idx="25">
                  <c:v>45103</c:v>
                </c:pt>
                <c:pt idx="26">
                  <c:v>45110</c:v>
                </c:pt>
                <c:pt idx="27">
                  <c:v>45117</c:v>
                </c:pt>
                <c:pt idx="28">
                  <c:v>45124</c:v>
                </c:pt>
                <c:pt idx="29">
                  <c:v>45131</c:v>
                </c:pt>
                <c:pt idx="30">
                  <c:v>45138</c:v>
                </c:pt>
                <c:pt idx="31">
                  <c:v>45145</c:v>
                </c:pt>
              </c:numCache>
            </c:numRef>
          </c:cat>
          <c:val>
            <c:numRef>
              <c:f>'Registered Voters Graph'!$B$46:$BA$46</c:f>
              <c:numCache>
                <c:formatCode>_(* #,##0_);_(* \(#,##0\);_(* "-"??_);_(@_)</c:formatCode>
                <c:ptCount val="52"/>
                <c:pt idx="0">
                  <c:v>460545</c:v>
                </c:pt>
                <c:pt idx="1">
                  <c:v>460662</c:v>
                </c:pt>
                <c:pt idx="2">
                  <c:v>461377</c:v>
                </c:pt>
                <c:pt idx="3">
                  <c:v>461947</c:v>
                </c:pt>
                <c:pt idx="4">
                  <c:v>462864</c:v>
                </c:pt>
                <c:pt idx="5">
                  <c:v>463001</c:v>
                </c:pt>
                <c:pt idx="6">
                  <c:v>463685</c:v>
                </c:pt>
                <c:pt idx="7">
                  <c:v>464411</c:v>
                </c:pt>
                <c:pt idx="8">
                  <c:v>465221</c:v>
                </c:pt>
                <c:pt idx="9">
                  <c:v>465609</c:v>
                </c:pt>
                <c:pt idx="10">
                  <c:v>466400</c:v>
                </c:pt>
                <c:pt idx="11">
                  <c:v>467469</c:v>
                </c:pt>
                <c:pt idx="12">
                  <c:v>468210</c:v>
                </c:pt>
                <c:pt idx="13">
                  <c:v>468736</c:v>
                </c:pt>
                <c:pt idx="14">
                  <c:v>469146</c:v>
                </c:pt>
                <c:pt idx="15">
                  <c:v>469960</c:v>
                </c:pt>
                <c:pt idx="16">
                  <c:v>470987</c:v>
                </c:pt>
                <c:pt idx="17">
                  <c:v>471463</c:v>
                </c:pt>
                <c:pt idx="18">
                  <c:v>471800</c:v>
                </c:pt>
                <c:pt idx="19">
                  <c:v>472393</c:v>
                </c:pt>
                <c:pt idx="20">
                  <c:v>473263</c:v>
                </c:pt>
                <c:pt idx="21">
                  <c:v>474081</c:v>
                </c:pt>
                <c:pt idx="22">
                  <c:v>474159</c:v>
                </c:pt>
                <c:pt idx="23">
                  <c:v>474299</c:v>
                </c:pt>
                <c:pt idx="24">
                  <c:v>475088</c:v>
                </c:pt>
                <c:pt idx="25">
                  <c:v>476027</c:v>
                </c:pt>
                <c:pt idx="26">
                  <c:v>475424</c:v>
                </c:pt>
                <c:pt idx="27">
                  <c:v>476204</c:v>
                </c:pt>
                <c:pt idx="28">
                  <c:v>477255</c:v>
                </c:pt>
                <c:pt idx="29">
                  <c:v>478123</c:v>
                </c:pt>
                <c:pt idx="30">
                  <c:v>478788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ADA7-435C-8A05-96F262FFE3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9617144"/>
        <c:axId val="449614520"/>
        <c:extLst/>
      </c:lineChart>
      <c:dateAx>
        <c:axId val="449617144"/>
        <c:scaling>
          <c:orientation val="minMax"/>
          <c:min val="44928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m/d/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614520"/>
        <c:crosses val="autoZero"/>
        <c:auto val="0"/>
        <c:lblOffset val="100"/>
        <c:baseTimeUnit val="days"/>
        <c:majorUnit val="7"/>
        <c:majorTimeUnit val="days"/>
        <c:minorUnit val="7"/>
        <c:minorTimeUnit val="days"/>
      </c:dateAx>
      <c:valAx>
        <c:axId val="449614520"/>
        <c:scaling>
          <c:orientation val="minMax"/>
          <c:min val="44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617144"/>
        <c:crosses val="autoZero"/>
        <c:crossBetween val="between"/>
        <c:majorUnit val="5000"/>
        <c:minorUnit val="5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99689431251372E-2"/>
          <c:y val="0.125298970275979"/>
          <c:w val="0.9097228932040865"/>
          <c:h val="0.634661418926894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7/31/2023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A7A-4A89-992B-4F49BE8C8830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A7A-4A89-992B-4F49BE8C8830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A7A-4A89-992B-4F49BE8C8830}"/>
              </c:ext>
            </c:extLst>
          </c:dPt>
          <c:dLbls>
            <c:dLbl>
              <c:idx val="0"/>
              <c:layout>
                <c:manualLayout>
                  <c:x val="3.45285524568393E-2"/>
                  <c:y val="-0.1797549701162417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7A-4A89-992B-4F49BE8C8830}"/>
                </c:ext>
              </c:extLst>
            </c:dLbl>
            <c:dLbl>
              <c:idx val="1"/>
              <c:layout>
                <c:manualLayout>
                  <c:x val="5.3120849933598934E-3"/>
                  <c:y val="-0.182964880296888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7A-4A89-992B-4F49BE8C8830}"/>
                </c:ext>
              </c:extLst>
            </c:dLbl>
            <c:dLbl>
              <c:idx val="2"/>
              <c:layout>
                <c:manualLayout>
                  <c:x val="0.12350597609561753"/>
                  <c:y val="3.530901198711888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7A-4A89-992B-4F49BE8C883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7A-4A89-992B-4F49BE8C883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7A-4A89-992B-4F49BE8C883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A7A-4A89-992B-4F49BE8C883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7A-4A89-992B-4F49BE8C883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A7A-4A89-992B-4F49BE8C883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A7A-4A89-992B-4F49BE8C883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A7A-4A89-992B-4F49BE8C8830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Republican</c:v>
                </c:pt>
                <c:pt idx="1">
                  <c:v>Democrative</c:v>
                </c:pt>
                <c:pt idx="2">
                  <c:v>Unaffiliated</c:v>
                </c:pt>
                <c:pt idx="3">
                  <c:v>Libertarian</c:v>
                </c:pt>
                <c:pt idx="4">
                  <c:v>Green</c:v>
                </c:pt>
                <c:pt idx="5">
                  <c:v>American Con</c:v>
                </c:pt>
                <c:pt idx="6">
                  <c:v>Unity</c:v>
                </c:pt>
                <c:pt idx="7">
                  <c:v>Approval Voting</c:v>
                </c:pt>
                <c:pt idx="8">
                  <c:v>Center</c:v>
                </c:pt>
                <c:pt idx="9">
                  <c:v>No Labels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147219</c:v>
                </c:pt>
                <c:pt idx="1">
                  <c:v>86061</c:v>
                </c:pt>
                <c:pt idx="2">
                  <c:v>231640</c:v>
                </c:pt>
                <c:pt idx="3">
                  <c:v>6282</c:v>
                </c:pt>
                <c:pt idx="4">
                  <c:v>1005</c:v>
                </c:pt>
                <c:pt idx="5">
                  <c:v>1725</c:v>
                </c:pt>
                <c:pt idx="6">
                  <c:v>403</c:v>
                </c:pt>
                <c:pt idx="7">
                  <c:v>462</c:v>
                </c:pt>
                <c:pt idx="8">
                  <c:v>102</c:v>
                </c:pt>
                <c:pt idx="9">
                  <c:v>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7A-4A89-992B-4F49BE8C88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1908688"/>
        <c:axId val="691909408"/>
      </c:barChart>
      <c:catAx>
        <c:axId val="69190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909408"/>
        <c:crosses val="autoZero"/>
        <c:auto val="1"/>
        <c:lblAlgn val="ctr"/>
        <c:lblOffset val="100"/>
        <c:noMultiLvlLbl val="0"/>
      </c:catAx>
      <c:valAx>
        <c:axId val="69190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90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Current: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230044773815038"/>
          <c:y val="0.11887630885028926"/>
          <c:w val="0.77614327620812107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or Latino: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15691</c:v>
                </c:pt>
                <c:pt idx="1">
                  <c:v>28197</c:v>
                </c:pt>
                <c:pt idx="2">
                  <c:v>17558</c:v>
                </c:pt>
                <c:pt idx="3">
                  <c:v>37792</c:v>
                </c:pt>
                <c:pt idx="4">
                  <c:v>31255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B4-4395-B2A0-7AC8F70722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Black: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4341</c:v>
                </c:pt>
                <c:pt idx="1">
                  <c:v>8206</c:v>
                </c:pt>
                <c:pt idx="2">
                  <c:v>3951</c:v>
                </c:pt>
                <c:pt idx="3">
                  <c:v>14534</c:v>
                </c:pt>
                <c:pt idx="4">
                  <c:v>10287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B4-4395-B2A0-7AC8F70722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White: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Sheet1!$D$2:$D$6</c:f>
              <c:numCache>
                <c:formatCode>#,##0</c:formatCode>
                <c:ptCount val="5"/>
                <c:pt idx="0">
                  <c:v>111688</c:v>
                </c:pt>
                <c:pt idx="1">
                  <c:v>99510</c:v>
                </c:pt>
                <c:pt idx="2">
                  <c:v>104778</c:v>
                </c:pt>
                <c:pt idx="3">
                  <c:v>80438</c:v>
                </c:pt>
                <c:pt idx="4">
                  <c:v>85267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B4-4395-B2A0-7AC8F707222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Asian: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Sheet1!$E$2:$E$6</c:f>
              <c:numCache>
                <c:formatCode>#,##0</c:formatCode>
                <c:ptCount val="5"/>
                <c:pt idx="0">
                  <c:v>6342</c:v>
                </c:pt>
                <c:pt idx="1">
                  <c:v>4849</c:v>
                </c:pt>
                <c:pt idx="2">
                  <c:v>3194</c:v>
                </c:pt>
                <c:pt idx="3">
                  <c:v>4174</c:v>
                </c:pt>
                <c:pt idx="4">
                  <c:v>3110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B4-4395-B2A0-7AC8F70722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94753240"/>
        <c:axId val="694753960"/>
      </c:barChart>
      <c:catAx>
        <c:axId val="694753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753960"/>
        <c:crosses val="autoZero"/>
        <c:auto val="1"/>
        <c:lblAlgn val="ctr"/>
        <c:lblOffset val="100"/>
        <c:noMultiLvlLbl val="0"/>
      </c:catAx>
      <c:valAx>
        <c:axId val="694753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753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FINAL</a:t>
            </a:r>
            <a:r>
              <a:rPr lang="en-US" b="1" baseline="0" dirty="0"/>
              <a:t> MAP 6 (VERSION 3)</a:t>
            </a:r>
            <a:r>
              <a:rPr lang="en-US" b="1" dirty="0"/>
              <a:t>:</a:t>
            </a:r>
          </a:p>
        </c:rich>
      </c:tx>
      <c:layout>
        <c:manualLayout>
          <c:xMode val="edge"/>
          <c:yMode val="edge"/>
          <c:x val="0.23790431526941486"/>
          <c:y val="1.7511854974263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230044773815038"/>
          <c:y val="0.11887630885028926"/>
          <c:w val="0.77614327620812107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or Latino: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16053</c:v>
                </c:pt>
                <c:pt idx="1">
                  <c:v>23687</c:v>
                </c:pt>
                <c:pt idx="2">
                  <c:v>16715</c:v>
                </c:pt>
                <c:pt idx="3">
                  <c:v>31598</c:v>
                </c:pt>
                <c:pt idx="4">
                  <c:v>42440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D6-4E0E-8277-123804F1BA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Black: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4567</c:v>
                </c:pt>
                <c:pt idx="1">
                  <c:v>7168</c:v>
                </c:pt>
                <c:pt idx="2">
                  <c:v>3417</c:v>
                </c:pt>
                <c:pt idx="3">
                  <c:v>12521</c:v>
                </c:pt>
                <c:pt idx="4">
                  <c:v>13646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D6-4E0E-8277-123804F1BA2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White: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Sheet1!$D$2:$D$6</c:f>
              <c:numCache>
                <c:formatCode>#,##0</c:formatCode>
                <c:ptCount val="5"/>
                <c:pt idx="0">
                  <c:v>109879</c:v>
                </c:pt>
                <c:pt idx="1">
                  <c:v>98737</c:v>
                </c:pt>
                <c:pt idx="2">
                  <c:v>114323</c:v>
                </c:pt>
                <c:pt idx="3">
                  <c:v>82057</c:v>
                </c:pt>
                <c:pt idx="4">
                  <c:v>76685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D6-4E0E-8277-123804F1BA2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Asian: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Sheet1!$E$2:$E$6</c:f>
              <c:numCache>
                <c:formatCode>#,##0</c:formatCode>
                <c:ptCount val="5"/>
                <c:pt idx="0">
                  <c:v>6162</c:v>
                </c:pt>
                <c:pt idx="1">
                  <c:v>4795</c:v>
                </c:pt>
                <c:pt idx="2">
                  <c:v>3395</c:v>
                </c:pt>
                <c:pt idx="3">
                  <c:v>3903</c:v>
                </c:pt>
                <c:pt idx="4">
                  <c:v>3514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D6-4E0E-8277-123804F1BA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94753240"/>
        <c:axId val="694753960"/>
      </c:barChart>
      <c:catAx>
        <c:axId val="694753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753960"/>
        <c:crosses val="autoZero"/>
        <c:auto val="1"/>
        <c:lblAlgn val="ctr"/>
        <c:lblOffset val="100"/>
        <c:noMultiLvlLbl val="0"/>
      </c:catAx>
      <c:valAx>
        <c:axId val="694753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753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Current: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230044773815038"/>
          <c:y val="0.11887630885028926"/>
          <c:w val="0.77614327620812107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or Latino: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10293</c:v>
                </c:pt>
                <c:pt idx="1">
                  <c:v>17866</c:v>
                </c:pt>
                <c:pt idx="2">
                  <c:v>12630</c:v>
                </c:pt>
                <c:pt idx="3">
                  <c:v>24234</c:v>
                </c:pt>
                <c:pt idx="4">
                  <c:v>21341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B4-4395-B2A0-7AC8F70722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Black: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3405</c:v>
                </c:pt>
                <c:pt idx="1">
                  <c:v>6226</c:v>
                </c:pt>
                <c:pt idx="2">
                  <c:v>3214</c:v>
                </c:pt>
                <c:pt idx="3">
                  <c:v>10982</c:v>
                </c:pt>
                <c:pt idx="4">
                  <c:v>8087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B4-4395-B2A0-7AC8F70722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White: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Sheet1!$D$2:$D$6</c:f>
              <c:numCache>
                <c:formatCode>#,##0</c:formatCode>
                <c:ptCount val="5"/>
                <c:pt idx="0">
                  <c:v>86855</c:v>
                </c:pt>
                <c:pt idx="1">
                  <c:v>77215</c:v>
                </c:pt>
                <c:pt idx="2">
                  <c:v>89495</c:v>
                </c:pt>
                <c:pt idx="3">
                  <c:v>62384</c:v>
                </c:pt>
                <c:pt idx="4">
                  <c:v>72292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B4-4395-B2A0-7AC8F707222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Asian: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Sheet1!$E$2:$E$6</c:f>
              <c:numCache>
                <c:formatCode>#,##0</c:formatCode>
                <c:ptCount val="5"/>
                <c:pt idx="0">
                  <c:v>4913</c:v>
                </c:pt>
                <c:pt idx="1">
                  <c:v>3963</c:v>
                </c:pt>
                <c:pt idx="2">
                  <c:v>2741</c:v>
                </c:pt>
                <c:pt idx="3">
                  <c:v>3490</c:v>
                </c:pt>
                <c:pt idx="4">
                  <c:v>2716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B4-4395-B2A0-7AC8F70722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94753240"/>
        <c:axId val="694753960"/>
      </c:barChart>
      <c:catAx>
        <c:axId val="694753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753960"/>
        <c:crosses val="autoZero"/>
        <c:auto val="1"/>
        <c:lblAlgn val="ctr"/>
        <c:lblOffset val="100"/>
        <c:noMultiLvlLbl val="0"/>
      </c:catAx>
      <c:valAx>
        <c:axId val="694753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753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FINAL</a:t>
            </a:r>
            <a:r>
              <a:rPr lang="en-US" b="1" baseline="0" dirty="0"/>
              <a:t> MAP 1 (VERSION 2)</a:t>
            </a:r>
            <a:r>
              <a:rPr lang="en-US" b="1" dirty="0"/>
              <a:t>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230044773815038"/>
          <c:y val="0.11887630885028926"/>
          <c:w val="0.77614327620812107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or Latino: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10271</c:v>
                </c:pt>
                <c:pt idx="1">
                  <c:v>15989</c:v>
                </c:pt>
                <c:pt idx="2">
                  <c:v>13637</c:v>
                </c:pt>
                <c:pt idx="3">
                  <c:v>29415</c:v>
                </c:pt>
                <c:pt idx="4">
                  <c:v>17052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D6-4E0E-8277-123804F1BA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Black: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3456</c:v>
                </c:pt>
                <c:pt idx="1">
                  <c:v>6362</c:v>
                </c:pt>
                <c:pt idx="2">
                  <c:v>4634</c:v>
                </c:pt>
                <c:pt idx="3">
                  <c:v>12111</c:v>
                </c:pt>
                <c:pt idx="4">
                  <c:v>5351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D6-4E0E-8277-123804F1BA2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White: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Sheet1!$D$2:$D$6</c:f>
              <c:numCache>
                <c:formatCode>#,##0</c:formatCode>
                <c:ptCount val="5"/>
                <c:pt idx="0">
                  <c:v>83732</c:v>
                </c:pt>
                <c:pt idx="1">
                  <c:v>69638</c:v>
                </c:pt>
                <c:pt idx="2">
                  <c:v>91818</c:v>
                </c:pt>
                <c:pt idx="3">
                  <c:v>57469</c:v>
                </c:pt>
                <c:pt idx="4">
                  <c:v>85584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D6-4E0E-8277-123804F1BA2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Asian: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Sheet1!$E$2:$E$6</c:f>
              <c:numCache>
                <c:formatCode>#,##0</c:formatCode>
                <c:ptCount val="5"/>
                <c:pt idx="0">
                  <c:v>4811</c:v>
                </c:pt>
                <c:pt idx="1">
                  <c:v>3851</c:v>
                </c:pt>
                <c:pt idx="2">
                  <c:v>3308</c:v>
                </c:pt>
                <c:pt idx="3">
                  <c:v>3196</c:v>
                </c:pt>
                <c:pt idx="4">
                  <c:v>2657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D6-4E0E-8277-123804F1BA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94753240"/>
        <c:axId val="694753960"/>
      </c:barChart>
      <c:catAx>
        <c:axId val="694753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753960"/>
        <c:crosses val="autoZero"/>
        <c:auto val="1"/>
        <c:lblAlgn val="ctr"/>
        <c:lblOffset val="100"/>
        <c:noMultiLvlLbl val="0"/>
      </c:catAx>
      <c:valAx>
        <c:axId val="694753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753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FINAL</a:t>
            </a:r>
            <a:r>
              <a:rPr lang="en-US" b="1" baseline="0" dirty="0"/>
              <a:t> MAP 6 (VERSION 3)</a:t>
            </a:r>
            <a:r>
              <a:rPr lang="en-US" b="1" dirty="0"/>
              <a:t>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230044773815038"/>
          <c:y val="0.11887630885028926"/>
          <c:w val="0.77614327620812107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or Latino: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10655</c:v>
                </c:pt>
                <c:pt idx="1">
                  <c:v>14941</c:v>
                </c:pt>
                <c:pt idx="2">
                  <c:v>11984</c:v>
                </c:pt>
                <c:pt idx="3">
                  <c:v>20513</c:v>
                </c:pt>
                <c:pt idx="4">
                  <c:v>28271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D6-4E0E-8277-123804F1BA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Black: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3558</c:v>
                </c:pt>
                <c:pt idx="1">
                  <c:v>5431</c:v>
                </c:pt>
                <c:pt idx="2">
                  <c:v>2815</c:v>
                </c:pt>
                <c:pt idx="3">
                  <c:v>9511</c:v>
                </c:pt>
                <c:pt idx="4">
                  <c:v>10599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D6-4E0E-8277-123804F1BA2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White: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Sheet1!$D$2:$D$6</c:f>
              <c:numCache>
                <c:formatCode>#,##0</c:formatCode>
                <c:ptCount val="5"/>
                <c:pt idx="0">
                  <c:v>86563</c:v>
                </c:pt>
                <c:pt idx="1">
                  <c:v>76088</c:v>
                </c:pt>
                <c:pt idx="2">
                  <c:v>96629</c:v>
                </c:pt>
                <c:pt idx="3">
                  <c:v>64169</c:v>
                </c:pt>
                <c:pt idx="4">
                  <c:v>64792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D6-4E0E-8277-123804F1BA2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Asian: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Sheet1!$E$2:$E$6</c:f>
              <c:numCache>
                <c:formatCode>#,##0</c:formatCode>
                <c:ptCount val="5"/>
                <c:pt idx="0">
                  <c:v>4787</c:v>
                </c:pt>
                <c:pt idx="1">
                  <c:v>3923</c:v>
                </c:pt>
                <c:pt idx="2">
                  <c:v>2870</c:v>
                </c:pt>
                <c:pt idx="3">
                  <c:v>3249</c:v>
                </c:pt>
                <c:pt idx="4">
                  <c:v>2994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D6-4E0E-8277-123804F1BA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94753240"/>
        <c:axId val="694753960"/>
      </c:barChart>
      <c:catAx>
        <c:axId val="694753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753960"/>
        <c:crosses val="autoZero"/>
        <c:auto val="1"/>
        <c:lblAlgn val="ctr"/>
        <c:lblOffset val="100"/>
        <c:noMultiLvlLbl val="0"/>
      </c:catAx>
      <c:valAx>
        <c:axId val="694753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753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2020</a:t>
            </a:r>
            <a:r>
              <a:rPr lang="en-US" b="1" baseline="0"/>
              <a:t> US PRESIDENT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32311</c:v>
                </c:pt>
                <c:pt idx="1">
                  <c:v>29768</c:v>
                </c:pt>
                <c:pt idx="2">
                  <c:v>42842</c:v>
                </c:pt>
                <c:pt idx="3">
                  <c:v>23571</c:v>
                </c:pt>
                <c:pt idx="4">
                  <c:v>33449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54508</c:v>
                </c:pt>
                <c:pt idx="1">
                  <c:v>48548</c:v>
                </c:pt>
                <c:pt idx="2">
                  <c:v>38987</c:v>
                </c:pt>
                <c:pt idx="3">
                  <c:v>28779</c:v>
                </c:pt>
                <c:pt idx="4">
                  <c:v>32006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2020</a:t>
            </a:r>
            <a:r>
              <a:rPr lang="en-US" b="1" baseline="0"/>
              <a:t> US PRESIDENT – FINAL MAP 6 (V3):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32156</c:v>
                </c:pt>
                <c:pt idx="1">
                  <c:v>28371</c:v>
                </c:pt>
                <c:pt idx="2">
                  <c:v>46074</c:v>
                </c:pt>
                <c:pt idx="3">
                  <c:v>24001</c:v>
                </c:pt>
                <c:pt idx="4">
                  <c:v>31339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53427</c:v>
                </c:pt>
                <c:pt idx="1">
                  <c:v>47452</c:v>
                </c:pt>
                <c:pt idx="2">
                  <c:v>44106</c:v>
                </c:pt>
                <c:pt idx="3">
                  <c:v>30871</c:v>
                </c:pt>
                <c:pt idx="4">
                  <c:v>26972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US SENATE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26178</c:v>
                </c:pt>
                <c:pt idx="1">
                  <c:v>23218</c:v>
                </c:pt>
                <c:pt idx="2">
                  <c:v>34107</c:v>
                </c:pt>
                <c:pt idx="3">
                  <c:v>16146</c:v>
                </c:pt>
                <c:pt idx="4">
                  <c:v>24375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44995</c:v>
                </c:pt>
                <c:pt idx="1">
                  <c:v>35885</c:v>
                </c:pt>
                <c:pt idx="2">
                  <c:v>30012</c:v>
                </c:pt>
                <c:pt idx="3">
                  <c:v>17711</c:v>
                </c:pt>
                <c:pt idx="4">
                  <c:v>21392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US SENATE – FINAL MAP 6 (V3):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26025</c:v>
                </c:pt>
                <c:pt idx="1">
                  <c:v>22569</c:v>
                </c:pt>
                <c:pt idx="2">
                  <c:v>36593</c:v>
                </c:pt>
                <c:pt idx="3">
                  <c:v>16720</c:v>
                </c:pt>
                <c:pt idx="4">
                  <c:v>22117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43281</c:v>
                </c:pt>
                <c:pt idx="1">
                  <c:v>35322</c:v>
                </c:pt>
                <c:pt idx="2">
                  <c:v>34499</c:v>
                </c:pt>
                <c:pt idx="3">
                  <c:v>19348</c:v>
                </c:pt>
                <c:pt idx="4">
                  <c:v>17545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GOVERNOR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29093</c:v>
                </c:pt>
                <c:pt idx="1">
                  <c:v>25174</c:v>
                </c:pt>
                <c:pt idx="2">
                  <c:v>36310</c:v>
                </c:pt>
                <c:pt idx="3">
                  <c:v>17212</c:v>
                </c:pt>
                <c:pt idx="4">
                  <c:v>25658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43143</c:v>
                </c:pt>
                <c:pt idx="1">
                  <c:v>34764</c:v>
                </c:pt>
                <c:pt idx="2">
                  <c:v>28563</c:v>
                </c:pt>
                <c:pt idx="3">
                  <c:v>17018</c:v>
                </c:pt>
                <c:pt idx="4">
                  <c:v>20896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GOVERNOR – FINAL MAP 6 (V3):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28724</c:v>
                </c:pt>
                <c:pt idx="1">
                  <c:v>24518</c:v>
                </c:pt>
                <c:pt idx="2">
                  <c:v>39119</c:v>
                </c:pt>
                <c:pt idx="3">
                  <c:v>17897</c:v>
                </c:pt>
                <c:pt idx="4">
                  <c:v>23189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41614</c:v>
                </c:pt>
                <c:pt idx="1">
                  <c:v>34151</c:v>
                </c:pt>
                <c:pt idx="2">
                  <c:v>32842</c:v>
                </c:pt>
                <c:pt idx="3">
                  <c:v>18636</c:v>
                </c:pt>
                <c:pt idx="4">
                  <c:v>17141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SECRETARY OF STATE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26151</c:v>
                </c:pt>
                <c:pt idx="1">
                  <c:v>23007</c:v>
                </c:pt>
                <c:pt idx="2">
                  <c:v>33429</c:v>
                </c:pt>
                <c:pt idx="3">
                  <c:v>15796</c:v>
                </c:pt>
                <c:pt idx="4">
                  <c:v>23608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45024</c:v>
                </c:pt>
                <c:pt idx="1">
                  <c:v>35995</c:v>
                </c:pt>
                <c:pt idx="2">
                  <c:v>30338</c:v>
                </c:pt>
                <c:pt idx="3">
                  <c:v>17976</c:v>
                </c:pt>
                <c:pt idx="4">
                  <c:v>22012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SECRETARY OF STATE – FINAL MAP 6 (V3):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25907</c:v>
                </c:pt>
                <c:pt idx="1">
                  <c:v>22376</c:v>
                </c:pt>
                <c:pt idx="2">
                  <c:v>35906</c:v>
                </c:pt>
                <c:pt idx="3">
                  <c:v>16380</c:v>
                </c:pt>
                <c:pt idx="4">
                  <c:v>21422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43378</c:v>
                </c:pt>
                <c:pt idx="1">
                  <c:v>35423</c:v>
                </c:pt>
                <c:pt idx="2">
                  <c:v>34825</c:v>
                </c:pt>
                <c:pt idx="3">
                  <c:v>19635</c:v>
                </c:pt>
                <c:pt idx="4">
                  <c:v>18084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CLERK &amp; RECORDER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22375</c:v>
                </c:pt>
                <c:pt idx="1">
                  <c:v>20647</c:v>
                </c:pt>
                <c:pt idx="2">
                  <c:v>29704</c:v>
                </c:pt>
                <c:pt idx="3">
                  <c:v>14651</c:v>
                </c:pt>
                <c:pt idx="4">
                  <c:v>21609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48147</c:v>
                </c:pt>
                <c:pt idx="1">
                  <c:v>38977</c:v>
                </c:pt>
                <c:pt idx="2">
                  <c:v>33793</c:v>
                </c:pt>
                <c:pt idx="3">
                  <c:v>19898</c:v>
                </c:pt>
                <c:pt idx="4">
                  <c:v>24148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2020</a:t>
            </a:r>
            <a:r>
              <a:rPr lang="en-US" b="1" baseline="0"/>
              <a:t> US PRESIDENT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32311</c:v>
                </c:pt>
                <c:pt idx="1">
                  <c:v>29768</c:v>
                </c:pt>
                <c:pt idx="2">
                  <c:v>42842</c:v>
                </c:pt>
                <c:pt idx="3">
                  <c:v>23571</c:v>
                </c:pt>
                <c:pt idx="4">
                  <c:v>33449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54508</c:v>
                </c:pt>
                <c:pt idx="1">
                  <c:v>48548</c:v>
                </c:pt>
                <c:pt idx="2">
                  <c:v>38987</c:v>
                </c:pt>
                <c:pt idx="3">
                  <c:v>28779</c:v>
                </c:pt>
                <c:pt idx="4">
                  <c:v>32006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CLERK &amp; RECORDER – FINAL MAP 6 (V3):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22269</c:v>
                </c:pt>
                <c:pt idx="1">
                  <c:v>19920</c:v>
                </c:pt>
                <c:pt idx="2">
                  <c:v>31736</c:v>
                </c:pt>
                <c:pt idx="3">
                  <c:v>15003</c:v>
                </c:pt>
                <c:pt idx="4">
                  <c:v>20058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46444</c:v>
                </c:pt>
                <c:pt idx="1">
                  <c:v>38447</c:v>
                </c:pt>
                <c:pt idx="2">
                  <c:v>38586</c:v>
                </c:pt>
                <c:pt idx="3">
                  <c:v>21635</c:v>
                </c:pt>
                <c:pt idx="4">
                  <c:v>19851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SHERIFF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23047</c:v>
                </c:pt>
                <c:pt idx="1">
                  <c:v>20557</c:v>
                </c:pt>
                <c:pt idx="2">
                  <c:v>30288</c:v>
                </c:pt>
                <c:pt idx="3">
                  <c:v>14307</c:v>
                </c:pt>
                <c:pt idx="4">
                  <c:v>21601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47911</c:v>
                </c:pt>
                <c:pt idx="1">
                  <c:v>39267</c:v>
                </c:pt>
                <c:pt idx="2">
                  <c:v>33290</c:v>
                </c:pt>
                <c:pt idx="3">
                  <c:v>20195</c:v>
                </c:pt>
                <c:pt idx="4">
                  <c:v>24453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SHERIFF – FINAL MAP 6 (V3):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22892</c:v>
                </c:pt>
                <c:pt idx="1">
                  <c:v>19909</c:v>
                </c:pt>
                <c:pt idx="2">
                  <c:v>35209</c:v>
                </c:pt>
                <c:pt idx="3">
                  <c:v>14725</c:v>
                </c:pt>
                <c:pt idx="4">
                  <c:v>19765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46245</c:v>
                </c:pt>
                <c:pt idx="1">
                  <c:v>38689</c:v>
                </c:pt>
                <c:pt idx="2">
                  <c:v>37969</c:v>
                </c:pt>
                <c:pt idx="3">
                  <c:v>21861</c:v>
                </c:pt>
                <c:pt idx="4">
                  <c:v>20352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0074702154132E-2"/>
          <c:y val="8.2948838599317079E-2"/>
          <c:w val="0.85639077419018461"/>
          <c:h val="0.79923251041233812"/>
        </c:manualLayout>
      </c:layout>
      <c:lineChart>
        <c:grouping val="standard"/>
        <c:varyColors val="0"/>
        <c:ser>
          <c:idx val="0"/>
          <c:order val="0"/>
          <c:tx>
            <c:strRef>
              <c:f>'Registered Voters Graph'!$A$46</c:f>
              <c:strCache>
                <c:ptCount val="1"/>
                <c:pt idx="0">
                  <c:v>TOTAL VOTERS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4.5498658775158615E-2"/>
                  <c:y val="0.1119125712513356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A7-435C-8A05-96F262FFE3C6}"/>
                </c:ext>
              </c:extLst>
            </c:dLbl>
            <c:dLbl>
              <c:idx val="30"/>
              <c:layout>
                <c:manualLayout>
                  <c:x val="-1.3111980616294061E-2"/>
                  <c:y val="-4.815049109853083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A7-435C-8A05-96F262FFE3C6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'Registered Voters Graph'!$B$45:$BA$45</c:f>
              <c:numCache>
                <c:formatCode>m/d/yyyy</c:formatCode>
                <c:ptCount val="52"/>
                <c:pt idx="0">
                  <c:v>44928</c:v>
                </c:pt>
                <c:pt idx="1">
                  <c:v>44935</c:v>
                </c:pt>
                <c:pt idx="2">
                  <c:v>44942</c:v>
                </c:pt>
                <c:pt idx="3">
                  <c:v>44949</c:v>
                </c:pt>
                <c:pt idx="4">
                  <c:v>44956</c:v>
                </c:pt>
                <c:pt idx="5">
                  <c:v>44963</c:v>
                </c:pt>
                <c:pt idx="6">
                  <c:v>44970</c:v>
                </c:pt>
                <c:pt idx="7">
                  <c:v>44977</c:v>
                </c:pt>
                <c:pt idx="8">
                  <c:v>44984</c:v>
                </c:pt>
                <c:pt idx="9">
                  <c:v>44991</c:v>
                </c:pt>
                <c:pt idx="10">
                  <c:v>44998</c:v>
                </c:pt>
                <c:pt idx="11">
                  <c:v>45005</c:v>
                </c:pt>
                <c:pt idx="12">
                  <c:v>45012</c:v>
                </c:pt>
                <c:pt idx="13">
                  <c:v>45019</c:v>
                </c:pt>
                <c:pt idx="14">
                  <c:v>45026</c:v>
                </c:pt>
                <c:pt idx="15">
                  <c:v>45033</c:v>
                </c:pt>
                <c:pt idx="16">
                  <c:v>45040</c:v>
                </c:pt>
                <c:pt idx="17">
                  <c:v>45047</c:v>
                </c:pt>
                <c:pt idx="18">
                  <c:v>45054</c:v>
                </c:pt>
                <c:pt idx="19">
                  <c:v>45061</c:v>
                </c:pt>
                <c:pt idx="20">
                  <c:v>45068</c:v>
                </c:pt>
                <c:pt idx="21">
                  <c:v>45075</c:v>
                </c:pt>
                <c:pt idx="22">
                  <c:v>45082</c:v>
                </c:pt>
                <c:pt idx="23">
                  <c:v>45089</c:v>
                </c:pt>
                <c:pt idx="24">
                  <c:v>45096</c:v>
                </c:pt>
                <c:pt idx="25">
                  <c:v>45103</c:v>
                </c:pt>
                <c:pt idx="26">
                  <c:v>45110</c:v>
                </c:pt>
                <c:pt idx="27">
                  <c:v>45117</c:v>
                </c:pt>
                <c:pt idx="28">
                  <c:v>45124</c:v>
                </c:pt>
                <c:pt idx="29">
                  <c:v>45131</c:v>
                </c:pt>
                <c:pt idx="30">
                  <c:v>45138</c:v>
                </c:pt>
                <c:pt idx="31">
                  <c:v>45145</c:v>
                </c:pt>
              </c:numCache>
            </c:numRef>
          </c:cat>
          <c:val>
            <c:numRef>
              <c:f>'Registered Voters Graph'!$B$46:$BA$46</c:f>
              <c:numCache>
                <c:formatCode>_(* #,##0_);_(* \(#,##0\);_(* "-"??_);_(@_)</c:formatCode>
                <c:ptCount val="52"/>
                <c:pt idx="0">
                  <c:v>460545</c:v>
                </c:pt>
                <c:pt idx="1">
                  <c:v>460662</c:v>
                </c:pt>
                <c:pt idx="2">
                  <c:v>461377</c:v>
                </c:pt>
                <c:pt idx="3">
                  <c:v>461947</c:v>
                </c:pt>
                <c:pt idx="4">
                  <c:v>462864</c:v>
                </c:pt>
                <c:pt idx="5">
                  <c:v>463001</c:v>
                </c:pt>
                <c:pt idx="6">
                  <c:v>463685</c:v>
                </c:pt>
                <c:pt idx="7">
                  <c:v>464411</c:v>
                </c:pt>
                <c:pt idx="8">
                  <c:v>465221</c:v>
                </c:pt>
                <c:pt idx="9">
                  <c:v>465609</c:v>
                </c:pt>
                <c:pt idx="10">
                  <c:v>466400</c:v>
                </c:pt>
                <c:pt idx="11">
                  <c:v>467469</c:v>
                </c:pt>
                <c:pt idx="12">
                  <c:v>468210</c:v>
                </c:pt>
                <c:pt idx="13">
                  <c:v>468736</c:v>
                </c:pt>
                <c:pt idx="14">
                  <c:v>469146</c:v>
                </c:pt>
                <c:pt idx="15">
                  <c:v>469960</c:v>
                </c:pt>
                <c:pt idx="16">
                  <c:v>470987</c:v>
                </c:pt>
                <c:pt idx="17">
                  <c:v>471463</c:v>
                </c:pt>
                <c:pt idx="18">
                  <c:v>471800</c:v>
                </c:pt>
                <c:pt idx="19">
                  <c:v>472393</c:v>
                </c:pt>
                <c:pt idx="20">
                  <c:v>473263</c:v>
                </c:pt>
                <c:pt idx="21">
                  <c:v>474081</c:v>
                </c:pt>
                <c:pt idx="22">
                  <c:v>474159</c:v>
                </c:pt>
                <c:pt idx="23">
                  <c:v>474299</c:v>
                </c:pt>
                <c:pt idx="24">
                  <c:v>475088</c:v>
                </c:pt>
                <c:pt idx="25">
                  <c:v>476027</c:v>
                </c:pt>
                <c:pt idx="26">
                  <c:v>475424</c:v>
                </c:pt>
                <c:pt idx="27">
                  <c:v>476204</c:v>
                </c:pt>
                <c:pt idx="28">
                  <c:v>477255</c:v>
                </c:pt>
                <c:pt idx="29">
                  <c:v>478123</c:v>
                </c:pt>
                <c:pt idx="30">
                  <c:v>478788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ADA7-435C-8A05-96F262FFE3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9617144"/>
        <c:axId val="449614520"/>
        <c:extLst/>
      </c:lineChart>
      <c:dateAx>
        <c:axId val="449617144"/>
        <c:scaling>
          <c:orientation val="minMax"/>
          <c:min val="44928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m/d/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614520"/>
        <c:crosses val="autoZero"/>
        <c:auto val="0"/>
        <c:lblOffset val="100"/>
        <c:baseTimeUnit val="days"/>
        <c:majorUnit val="7"/>
        <c:majorTimeUnit val="days"/>
        <c:minorUnit val="7"/>
        <c:minorTimeUnit val="days"/>
      </c:dateAx>
      <c:valAx>
        <c:axId val="449614520"/>
        <c:scaling>
          <c:orientation val="minMax"/>
          <c:min val="44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617144"/>
        <c:crosses val="autoZero"/>
        <c:crossBetween val="between"/>
        <c:majorUnit val="5000"/>
        <c:minorUnit val="5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99689431251372E-2"/>
          <c:y val="0.125298970275979"/>
          <c:w val="0.9097228932040865"/>
          <c:h val="0.634661418926894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7/31/2023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A7A-4A89-992B-4F49BE8C8830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A7A-4A89-992B-4F49BE8C8830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A7A-4A89-992B-4F49BE8C8830}"/>
              </c:ext>
            </c:extLst>
          </c:dPt>
          <c:dLbls>
            <c:dLbl>
              <c:idx val="0"/>
              <c:layout>
                <c:manualLayout>
                  <c:x val="3.45285524568393E-2"/>
                  <c:y val="-0.1797549701162417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7A-4A89-992B-4F49BE8C8830}"/>
                </c:ext>
              </c:extLst>
            </c:dLbl>
            <c:dLbl>
              <c:idx val="1"/>
              <c:layout>
                <c:manualLayout>
                  <c:x val="5.3120849933598934E-3"/>
                  <c:y val="-0.182964880296888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7A-4A89-992B-4F49BE8C8830}"/>
                </c:ext>
              </c:extLst>
            </c:dLbl>
            <c:dLbl>
              <c:idx val="2"/>
              <c:layout>
                <c:manualLayout>
                  <c:x val="0.12350597609561753"/>
                  <c:y val="3.530901198711888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7A-4A89-992B-4F49BE8C883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7A-4A89-992B-4F49BE8C883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7A-4A89-992B-4F49BE8C883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A7A-4A89-992B-4F49BE8C883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7A-4A89-992B-4F49BE8C883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A7A-4A89-992B-4F49BE8C883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A7A-4A89-992B-4F49BE8C883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A7A-4A89-992B-4F49BE8C8830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Republican</c:v>
                </c:pt>
                <c:pt idx="1">
                  <c:v>Democrative</c:v>
                </c:pt>
                <c:pt idx="2">
                  <c:v>Unaffiliated</c:v>
                </c:pt>
                <c:pt idx="3">
                  <c:v>Libertarian</c:v>
                </c:pt>
                <c:pt idx="4">
                  <c:v>Green</c:v>
                </c:pt>
                <c:pt idx="5">
                  <c:v>American Con</c:v>
                </c:pt>
                <c:pt idx="6">
                  <c:v>Unity</c:v>
                </c:pt>
                <c:pt idx="7">
                  <c:v>Approval Voting</c:v>
                </c:pt>
                <c:pt idx="8">
                  <c:v>Center</c:v>
                </c:pt>
                <c:pt idx="9">
                  <c:v>No Labels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147219</c:v>
                </c:pt>
                <c:pt idx="1">
                  <c:v>86061</c:v>
                </c:pt>
                <c:pt idx="2">
                  <c:v>231640</c:v>
                </c:pt>
                <c:pt idx="3">
                  <c:v>6282</c:v>
                </c:pt>
                <c:pt idx="4">
                  <c:v>1005</c:v>
                </c:pt>
                <c:pt idx="5">
                  <c:v>1725</c:v>
                </c:pt>
                <c:pt idx="6">
                  <c:v>403</c:v>
                </c:pt>
                <c:pt idx="7">
                  <c:v>462</c:v>
                </c:pt>
                <c:pt idx="8">
                  <c:v>102</c:v>
                </c:pt>
                <c:pt idx="9">
                  <c:v>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7A-4A89-992B-4F49BE8C88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1908688"/>
        <c:axId val="691909408"/>
      </c:barChart>
      <c:catAx>
        <c:axId val="69190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909408"/>
        <c:crosses val="autoZero"/>
        <c:auto val="1"/>
        <c:lblAlgn val="ctr"/>
        <c:lblOffset val="100"/>
        <c:noMultiLvlLbl val="0"/>
      </c:catAx>
      <c:valAx>
        <c:axId val="69190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90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2020</a:t>
            </a:r>
            <a:r>
              <a:rPr lang="en-US" b="1" baseline="0"/>
              <a:t> US PRESIDENT – FINAL MAP 1 (V2):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30564</c:v>
                </c:pt>
                <c:pt idx="1">
                  <c:v>25957</c:v>
                </c:pt>
                <c:pt idx="2">
                  <c:v>40038</c:v>
                </c:pt>
                <c:pt idx="3">
                  <c:v>26893</c:v>
                </c:pt>
                <c:pt idx="4">
                  <c:v>38489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52652</c:v>
                </c:pt>
                <c:pt idx="1">
                  <c:v>43318</c:v>
                </c:pt>
                <c:pt idx="2">
                  <c:v>42567</c:v>
                </c:pt>
                <c:pt idx="3">
                  <c:v>25631</c:v>
                </c:pt>
                <c:pt idx="4">
                  <c:v>38660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US SENATE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26178</c:v>
                </c:pt>
                <c:pt idx="1">
                  <c:v>23218</c:v>
                </c:pt>
                <c:pt idx="2">
                  <c:v>34107</c:v>
                </c:pt>
                <c:pt idx="3">
                  <c:v>16146</c:v>
                </c:pt>
                <c:pt idx="4">
                  <c:v>24375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44995</c:v>
                </c:pt>
                <c:pt idx="1">
                  <c:v>35885</c:v>
                </c:pt>
                <c:pt idx="2">
                  <c:v>30012</c:v>
                </c:pt>
                <c:pt idx="3">
                  <c:v>17711</c:v>
                </c:pt>
                <c:pt idx="4">
                  <c:v>21392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US SENATE – FINAL MAP 1 (V2):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24834</c:v>
                </c:pt>
                <c:pt idx="1">
                  <c:v>20134</c:v>
                </c:pt>
                <c:pt idx="2">
                  <c:v>31381</c:v>
                </c:pt>
                <c:pt idx="3">
                  <c:v>18662</c:v>
                </c:pt>
                <c:pt idx="4">
                  <c:v>29013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43229</c:v>
                </c:pt>
                <c:pt idx="1">
                  <c:v>31113</c:v>
                </c:pt>
                <c:pt idx="2">
                  <c:v>33154</c:v>
                </c:pt>
                <c:pt idx="3">
                  <c:v>15831</c:v>
                </c:pt>
                <c:pt idx="4">
                  <c:v>26668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GOVERNOR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29093</c:v>
                </c:pt>
                <c:pt idx="1">
                  <c:v>25174</c:v>
                </c:pt>
                <c:pt idx="2">
                  <c:v>36310</c:v>
                </c:pt>
                <c:pt idx="3">
                  <c:v>17212</c:v>
                </c:pt>
                <c:pt idx="4">
                  <c:v>25658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43143</c:v>
                </c:pt>
                <c:pt idx="1">
                  <c:v>34764</c:v>
                </c:pt>
                <c:pt idx="2">
                  <c:v>28563</c:v>
                </c:pt>
                <c:pt idx="3">
                  <c:v>17018</c:v>
                </c:pt>
                <c:pt idx="4">
                  <c:v>20896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0.84572</cdr:x>
      <cdr:y>0.27089</cdr:y>
    </cdr:from>
    <cdr:to>
      <cdr:x>0.93228</cdr:x>
      <cdr:y>0.41944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9FA695A-FD07-9B8E-2DEE-986BFF8EC1BD}"/>
            </a:ext>
          </a:extLst>
        </cdr:cNvPr>
        <cdr:cNvSpPr txBox="1"/>
      </cdr:nvSpPr>
      <cdr:spPr>
        <a:xfrm xmlns:a="http://schemas.openxmlformats.org/drawingml/2006/main">
          <a:off x="9829802" y="1125770"/>
          <a:ext cx="1006004" cy="6173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/>
            <a:t>+3.96%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0.17629</cdr:x>
      <cdr:y>0.56603</cdr:y>
    </cdr:from>
    <cdr:to>
      <cdr:x>0.2759</cdr:x>
      <cdr:y>0.65938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59038BB7-F3CF-AF83-3910-B28DE48DEE71}"/>
            </a:ext>
          </a:extLst>
        </cdr:cNvPr>
        <cdr:cNvSpPr txBox="1"/>
      </cdr:nvSpPr>
      <cdr:spPr>
        <a:xfrm xmlns:a="http://schemas.openxmlformats.org/drawingml/2006/main">
          <a:off x="1685926" y="2239498"/>
          <a:ext cx="9525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/>
            <a:t>17.97%</a:t>
          </a:r>
        </a:p>
      </cdr:txBody>
    </cdr:sp>
  </cdr:relSizeAnchor>
  <cdr:relSizeAnchor xmlns:cdr="http://schemas.openxmlformats.org/drawingml/2006/chartDrawing">
    <cdr:from>
      <cdr:x>0.26627</cdr:x>
      <cdr:y>0.43175</cdr:y>
    </cdr:from>
    <cdr:to>
      <cdr:x>0.36587</cdr:x>
      <cdr:y>0.5251</cdr:y>
    </cdr:to>
    <cdr:sp macro="" textlink="">
      <cdr:nvSpPr>
        <cdr:cNvPr id="3" name="TextBox 7">
          <a:extLst xmlns:a="http://schemas.openxmlformats.org/drawingml/2006/main">
            <a:ext uri="{FF2B5EF4-FFF2-40B4-BE49-F238E27FC236}">
              <a16:creationId xmlns:a16="http://schemas.microsoft.com/office/drawing/2014/main" id="{59038BB7-F3CF-AF83-3910-B28DE48DEE71}"/>
            </a:ext>
          </a:extLst>
        </cdr:cNvPr>
        <cdr:cNvSpPr txBox="1"/>
      </cdr:nvSpPr>
      <cdr:spPr>
        <a:xfrm xmlns:a="http://schemas.openxmlformats.org/drawingml/2006/main">
          <a:off x="2546351" y="1708227"/>
          <a:ext cx="9525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/>
            <a:t>48.38%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0.84572</cdr:x>
      <cdr:y>0.27089</cdr:y>
    </cdr:from>
    <cdr:to>
      <cdr:x>0.93228</cdr:x>
      <cdr:y>0.41944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9FA695A-FD07-9B8E-2DEE-986BFF8EC1BD}"/>
            </a:ext>
          </a:extLst>
        </cdr:cNvPr>
        <cdr:cNvSpPr txBox="1"/>
      </cdr:nvSpPr>
      <cdr:spPr>
        <a:xfrm xmlns:a="http://schemas.openxmlformats.org/drawingml/2006/main">
          <a:off x="9829802" y="1125770"/>
          <a:ext cx="1006004" cy="6173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/>
            <a:t>+3.96%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0.17629</cdr:x>
      <cdr:y>0.56603</cdr:y>
    </cdr:from>
    <cdr:to>
      <cdr:x>0.2759</cdr:x>
      <cdr:y>0.65938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59038BB7-F3CF-AF83-3910-B28DE48DEE71}"/>
            </a:ext>
          </a:extLst>
        </cdr:cNvPr>
        <cdr:cNvSpPr txBox="1"/>
      </cdr:nvSpPr>
      <cdr:spPr>
        <a:xfrm xmlns:a="http://schemas.openxmlformats.org/drawingml/2006/main">
          <a:off x="1685926" y="2239498"/>
          <a:ext cx="9525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/>
            <a:t>17.97%</a:t>
          </a:r>
        </a:p>
      </cdr:txBody>
    </cdr:sp>
  </cdr:relSizeAnchor>
  <cdr:relSizeAnchor xmlns:cdr="http://schemas.openxmlformats.org/drawingml/2006/chartDrawing">
    <cdr:from>
      <cdr:x>0.26627</cdr:x>
      <cdr:y>0.43175</cdr:y>
    </cdr:from>
    <cdr:to>
      <cdr:x>0.36587</cdr:x>
      <cdr:y>0.5251</cdr:y>
    </cdr:to>
    <cdr:sp macro="" textlink="">
      <cdr:nvSpPr>
        <cdr:cNvPr id="3" name="TextBox 7">
          <a:extLst xmlns:a="http://schemas.openxmlformats.org/drawingml/2006/main">
            <a:ext uri="{FF2B5EF4-FFF2-40B4-BE49-F238E27FC236}">
              <a16:creationId xmlns:a16="http://schemas.microsoft.com/office/drawing/2014/main" id="{59038BB7-F3CF-AF83-3910-B28DE48DEE71}"/>
            </a:ext>
          </a:extLst>
        </cdr:cNvPr>
        <cdr:cNvSpPr txBox="1"/>
      </cdr:nvSpPr>
      <cdr:spPr>
        <a:xfrm xmlns:a="http://schemas.openxmlformats.org/drawingml/2006/main">
          <a:off x="2546351" y="1708227"/>
          <a:ext cx="9525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/>
            <a:t>48.38%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0.84572</cdr:x>
      <cdr:y>0.27089</cdr:y>
    </cdr:from>
    <cdr:to>
      <cdr:x>0.93228</cdr:x>
      <cdr:y>0.41944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9FA695A-FD07-9B8E-2DEE-986BFF8EC1BD}"/>
            </a:ext>
          </a:extLst>
        </cdr:cNvPr>
        <cdr:cNvSpPr txBox="1"/>
      </cdr:nvSpPr>
      <cdr:spPr>
        <a:xfrm xmlns:a="http://schemas.openxmlformats.org/drawingml/2006/main">
          <a:off x="9829802" y="1125770"/>
          <a:ext cx="1006004" cy="6173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/>
            <a:t>+3.96%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0.17629</cdr:x>
      <cdr:y>0.56603</cdr:y>
    </cdr:from>
    <cdr:to>
      <cdr:x>0.2759</cdr:x>
      <cdr:y>0.65938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59038BB7-F3CF-AF83-3910-B28DE48DEE71}"/>
            </a:ext>
          </a:extLst>
        </cdr:cNvPr>
        <cdr:cNvSpPr txBox="1"/>
      </cdr:nvSpPr>
      <cdr:spPr>
        <a:xfrm xmlns:a="http://schemas.openxmlformats.org/drawingml/2006/main">
          <a:off x="1685926" y="2239498"/>
          <a:ext cx="9525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/>
            <a:t>17.97%</a:t>
          </a:r>
        </a:p>
      </cdr:txBody>
    </cdr:sp>
  </cdr:relSizeAnchor>
  <cdr:relSizeAnchor xmlns:cdr="http://schemas.openxmlformats.org/drawingml/2006/chartDrawing">
    <cdr:from>
      <cdr:x>0.26627</cdr:x>
      <cdr:y>0.43175</cdr:y>
    </cdr:from>
    <cdr:to>
      <cdr:x>0.36587</cdr:x>
      <cdr:y>0.5251</cdr:y>
    </cdr:to>
    <cdr:sp macro="" textlink="">
      <cdr:nvSpPr>
        <cdr:cNvPr id="3" name="TextBox 7">
          <a:extLst xmlns:a="http://schemas.openxmlformats.org/drawingml/2006/main">
            <a:ext uri="{FF2B5EF4-FFF2-40B4-BE49-F238E27FC236}">
              <a16:creationId xmlns:a16="http://schemas.microsoft.com/office/drawing/2014/main" id="{59038BB7-F3CF-AF83-3910-B28DE48DEE71}"/>
            </a:ext>
          </a:extLst>
        </cdr:cNvPr>
        <cdr:cNvSpPr txBox="1"/>
      </cdr:nvSpPr>
      <cdr:spPr>
        <a:xfrm xmlns:a="http://schemas.openxmlformats.org/drawingml/2006/main">
          <a:off x="2546351" y="1708227"/>
          <a:ext cx="9525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/>
            <a:t>48.38%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115" tIns="47058" rIns="94115" bIns="47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102" y="0"/>
            <a:ext cx="3077739" cy="471054"/>
          </a:xfrm>
          <a:prstGeom prst="rect">
            <a:avLst/>
          </a:prstGeom>
        </p:spPr>
        <p:txBody>
          <a:bodyPr vert="horz" lIns="94115" tIns="47058" rIns="94115" bIns="47058" rtlCol="0"/>
          <a:lstStyle>
            <a:lvl1pPr algn="r">
              <a:defRPr sz="1200"/>
            </a:lvl1pPr>
          </a:lstStyle>
          <a:p>
            <a:fld id="{69A2AAAD-5841-4EB8-A8BC-685D1A68EC17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5" tIns="47058" rIns="94115" bIns="470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12"/>
            <a:ext cx="5681980" cy="3696713"/>
          </a:xfrm>
          <a:prstGeom prst="rect">
            <a:avLst/>
          </a:prstGeom>
        </p:spPr>
        <p:txBody>
          <a:bodyPr vert="horz" lIns="94115" tIns="47058" rIns="94115" bIns="4705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32"/>
            <a:ext cx="3077739" cy="471053"/>
          </a:xfrm>
          <a:prstGeom prst="rect">
            <a:avLst/>
          </a:prstGeom>
        </p:spPr>
        <p:txBody>
          <a:bodyPr vert="horz" lIns="94115" tIns="47058" rIns="94115" bIns="47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102" y="8917432"/>
            <a:ext cx="3077739" cy="471053"/>
          </a:xfrm>
          <a:prstGeom prst="rect">
            <a:avLst/>
          </a:prstGeom>
        </p:spPr>
        <p:txBody>
          <a:bodyPr vert="horz" lIns="94115" tIns="47058" rIns="94115" bIns="47058" rtlCol="0" anchor="b"/>
          <a:lstStyle>
            <a:lvl1pPr algn="r">
              <a:defRPr sz="1200"/>
            </a:lvl1pPr>
          </a:lstStyle>
          <a:p>
            <a:fld id="{43FE736F-412A-4A5D-A0BB-246DADEBB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66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34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01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98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89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45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74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47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05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721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822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92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795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549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047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808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522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48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628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046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15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308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15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806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09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335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15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788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15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935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547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343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852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15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451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51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221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62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15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330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696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69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612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06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571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148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395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919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4657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76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15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9507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15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8071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15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1217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9780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15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9893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15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4903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7904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9739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0055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0047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39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9173" lvl="2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4699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8298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6497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6215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9520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8635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6089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0787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0660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2206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31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15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2309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6906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25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15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03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61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B227-D64D-4C69-80BC-357848276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3CA01-D87A-4FFF-BA6A-69196B43F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0E70E-FE5E-4D41-BACD-F7EE36A15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2A18-212F-4960-9B2E-32276F5BA3BE}" type="datetime1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4155A-719F-49C2-9C9B-64B62FA52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751FF-B104-4399-AEE9-54586DA3C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1379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6A81-245A-4349-88D1-F83E1C2E5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E99B0-C68F-4D9A-B424-E6AD01EB6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B4BE8-A82F-48F6-8E55-4AF3141DB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72C1F-9C17-44BE-A00A-C1C733EF9449}" type="datetime1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0216E-F4AC-487F-9C86-CB0A2635C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AF7A8-DB50-49C1-B42C-EEC71399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9435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851021-05A3-438E-B20C-DBCF5D732B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512B3-66A9-4B20-8B8F-6FDBA9E2F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A932C-D42A-403A-8EFC-E2F0768DA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E509-F468-4DDB-8B98-706F59467AEA}" type="datetime1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F4D0-E32A-44CF-90E0-A804CEF64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1C68C-C9A6-4B00-A920-5619F7C24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5190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1567-D6FA-43DB-B789-0CF4F0C6479D}" type="datetime1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3622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6A1B-74D0-498E-8099-082E2B9C82F5}" type="datetime1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4413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AAA7-9DA0-48E5-B930-12EA39628009}" type="datetime1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26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FFF5-849D-4D80-AC76-DCA85A5EA922}" type="datetime1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9153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E708-EBD8-4052-BD2B-AA0262C38391}" type="datetime1">
              <a:rPr lang="en-US" smtClean="0"/>
              <a:t>8/15/2023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4244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F640-F302-410F-9EB6-46F47E02F36E}" type="datetime1">
              <a:rPr lang="en-US" smtClean="0"/>
              <a:t>8/15/2023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6123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4C1A-434C-4371-A257-E15A1126B512}" type="datetime1">
              <a:rPr lang="en-US" smtClean="0"/>
              <a:t>8/15/2023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3604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366A-C4D1-49D4-89C2-57BE9B0094C6}" type="datetime1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3970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CE74-E20C-4A2A-A4EA-EB93A522C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D2AA8-7D0C-4123-A179-0798313A8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7628F-CCF0-451B-B137-669CDBD5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6CA3-C27E-4C9A-8BDD-AFA2D154EC44}" type="datetime1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30888-8E7A-4967-A993-25108105D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E0169-9BD3-4749-81C2-5FAB2B8AE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08315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D6226-9E09-4841-BA0A-4EE175F9CD69}" type="datetime1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591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9837-FE79-45BE-8919-C5BC739DE30F}" type="datetime1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89973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49438-541B-4F52-8188-260064918743}" type="datetime1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8955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7C76A-67F1-4232-9E55-58F012C85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C2FC3-8A15-4A3B-9CAE-20DC74A05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D0AF-1B4E-4A1E-8101-0EDF36B6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438A-4B0B-40F3-9399-B9F40A90CFC9}" type="datetime1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C147F-D1BE-4FEC-8E30-0EC440671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505D0-77B8-4DEB-A7F9-A51B67D6E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6439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9B4D5-993F-47A2-BE24-75D7A61C6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8B89D-FFBA-4FA6-95BF-72F9666EC3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592275-8CB4-42D3-87F5-E0F263BC6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55C1C-AA9D-473C-94B6-AE2B77368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1BA5-A3E8-4837-8009-98592CFE9C38}" type="datetime1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45491-ABBE-4DD2-A694-C3EBDCBC4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D476E1-C350-4B2B-9D14-D858F01C4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7121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72695-2C9A-47AF-8FC7-4E8726A83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D18DD-40DF-471A-B267-0AB5BF67D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1DCDC-7E43-46E6-955A-D86DD9599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88C1CC-EB58-4D04-A050-2C5C3A563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45B263-CFC9-4C77-B2B2-2889E40D1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96B683-8BA9-42ED-85CC-3D8271869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51A3-60D8-4EFD-B649-B5AB1756E4C6}" type="datetime1">
              <a:rPr lang="en-US" smtClean="0"/>
              <a:t>8/15/2023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07BF75-9388-498D-885E-236AB9231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E9968B-B4A5-4CCD-9434-A9BFF5B8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5138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40877-D559-492A-B46B-0EAE3596D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B84465-9902-4513-B71F-53BCD5B19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5F2C-764B-49B2-BBA9-9598262FFCE9}" type="datetime1">
              <a:rPr lang="en-US" smtClean="0"/>
              <a:t>8/15/2023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2D0BBA-947B-4153-AE6D-DB981CC0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502D9-6B53-4D9E-B40F-F37D890B2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7803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DF7807-8620-4656-BC65-B3DF4966F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9951-554F-43DB-99FD-43390FB2DC5D}" type="datetime1">
              <a:rPr lang="en-US" smtClean="0"/>
              <a:t>8/15/2023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A7C2AA-8AA8-48F8-AC09-2DD45ABF9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FC2F5-FC24-46B1-9835-69FB17A2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4761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6C4D0-7EF4-444F-94DD-C8D684692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8C518-5C1F-4796-BD9E-A0BB2BA8B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B46B9-9B1C-4048-BF98-61EDD1A48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E3E30A-3D39-4BD2-856F-17B47111A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081C-EBA6-41AF-8AE9-DBD3A317EB8A}" type="datetime1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86129-7511-4C81-8FED-485F3DC0C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61C9E-0BCD-46AC-AE2C-EB624678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9987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7637-6B5C-4F05-BCE1-1B64FD0FC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84AC16-391B-45C6-B8EA-648DED255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EF4BD-E8F8-4D86-8EAD-9CDBF8B8F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C5B99-B74F-4C5C-BA1E-BF6E29B9A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F8219-65DB-45EF-A6C0-B45B06CD8632}" type="datetime1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A433C-F90D-4BFD-8E1A-5C9EB96E8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F7CC26-B72D-44F5-A393-E5C9220A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4133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8200BE-C094-49CE-B6A1-042ADF7D9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24AFF-C93F-473C-945D-A32B21CFA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7F43B-CCCC-4EF5-89A8-16217CCAD9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08A90-13D2-4FBA-B3FE-5099EAEB2E64}" type="datetime1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6606F-748E-4D3C-BAEA-3E7562C7B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0799E-777E-497A-A061-D3B4E0582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8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30468-A16E-4D33-9C06-B70BB5B5E93F}" type="datetime1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2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5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54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2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2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2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3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3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3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3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3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0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4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4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8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4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8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48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8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50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8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5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16025" y="-1"/>
            <a:ext cx="7875975" cy="6858001"/>
            <a:chOff x="0" y="0"/>
            <a:chExt cx="1829686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9686" cy="1913890"/>
            </a:xfrm>
            <a:custGeom>
              <a:avLst/>
              <a:gdLst/>
              <a:ahLst/>
              <a:cxnLst/>
              <a:rect l="l" t="t" r="r" b="b"/>
              <a:pathLst>
                <a:path w="1829686" h="1913890">
                  <a:moveTo>
                    <a:pt x="0" y="0"/>
                  </a:moveTo>
                  <a:lnTo>
                    <a:pt x="1829686" y="0"/>
                  </a:lnTo>
                  <a:lnTo>
                    <a:pt x="182968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2D5D">
                <a:alpha val="69803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842000" y="6079614"/>
            <a:ext cx="5664200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609630">
              <a:lnSpc>
                <a:spcPts val="2146"/>
              </a:lnSpc>
            </a:pPr>
            <a:r>
              <a:rPr lang="en-US" sz="1867" spc="131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316023" y="-1"/>
            <a:ext cx="7875975" cy="5663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609630"/>
            <a:endParaRPr lang="en-US" sz="720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r>
              <a:rPr lang="en-US" sz="400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El Paso County </a:t>
            </a:r>
          </a:p>
          <a:p>
            <a:pPr algn="ctr" defTabSz="609630"/>
            <a:r>
              <a:rPr lang="en-US" sz="400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Commissioner Redistricting</a:t>
            </a:r>
          </a:p>
          <a:p>
            <a:pPr algn="ctr" defTabSz="609630"/>
            <a:endParaRPr lang="en-US" sz="400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r>
              <a:rPr lang="en-US" sz="280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August 15, 2023 @ 1:00pm</a:t>
            </a:r>
          </a:p>
          <a:p>
            <a:pPr algn="ctr" defTabSz="609630"/>
            <a:r>
              <a:rPr lang="en-US" sz="280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El Paso County BOCC</a:t>
            </a:r>
          </a:p>
          <a:p>
            <a:pPr algn="ctr" defTabSz="609630"/>
            <a:r>
              <a:rPr lang="en-US" sz="280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Centennial Hall</a:t>
            </a:r>
          </a:p>
          <a:p>
            <a:pPr algn="ctr" defTabSz="609630"/>
            <a:r>
              <a:rPr lang="en-US" sz="280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200 S. Cascade Ave.</a:t>
            </a:r>
          </a:p>
          <a:p>
            <a:pPr algn="ctr" defTabSz="609630"/>
            <a:r>
              <a:rPr lang="en-US" sz="280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Colorado Springs, CO  80903</a:t>
            </a:r>
            <a:endParaRPr lang="en-US" sz="720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endParaRPr lang="en-US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r>
              <a:rPr lang="en-US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Presented By:  Steve Schleiker, El Paso County Clerk &amp; Recorder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7599" y="5643999"/>
            <a:ext cx="1056402" cy="1056402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524000" y="5913582"/>
            <a:ext cx="9982200" cy="25400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655710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76475B98-3692-1724-A284-50A52DFACFE8}"/>
              </a:ext>
            </a:extLst>
          </p:cNvPr>
          <p:cNvSpPr txBox="1"/>
          <p:nvPr/>
        </p:nvSpPr>
        <p:spPr>
          <a:xfrm>
            <a:off x="292100" y="169197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FINAL MAP 1 (VERSION 2)</a:t>
            </a:r>
          </a:p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Precinct Moves: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2F99AE5-6852-212C-7CE0-EC8E71D34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216648"/>
              </p:ext>
            </p:extLst>
          </p:nvPr>
        </p:nvGraphicFramePr>
        <p:xfrm>
          <a:off x="1219200" y="1756221"/>
          <a:ext cx="9179721" cy="5398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334">
                  <a:extLst>
                    <a:ext uri="{9D8B030D-6E8A-4147-A177-3AD203B41FA5}">
                      <a16:colId xmlns:a16="http://schemas.microsoft.com/office/drawing/2014/main" val="1667686113"/>
                    </a:ext>
                  </a:extLst>
                </a:gridCol>
                <a:gridCol w="3300852">
                  <a:extLst>
                    <a:ext uri="{9D8B030D-6E8A-4147-A177-3AD203B41FA5}">
                      <a16:colId xmlns:a16="http://schemas.microsoft.com/office/drawing/2014/main" val="2739626250"/>
                    </a:ext>
                  </a:extLst>
                </a:gridCol>
                <a:gridCol w="3261157">
                  <a:extLst>
                    <a:ext uri="{9D8B030D-6E8A-4147-A177-3AD203B41FA5}">
                      <a16:colId xmlns:a16="http://schemas.microsoft.com/office/drawing/2014/main" val="3260532433"/>
                    </a:ext>
                  </a:extLst>
                </a:gridCol>
                <a:gridCol w="1614378">
                  <a:extLst>
                    <a:ext uri="{9D8B030D-6E8A-4147-A177-3AD203B41FA5}">
                      <a16:colId xmlns:a16="http://schemas.microsoft.com/office/drawing/2014/main" val="3226761529"/>
                    </a:ext>
                  </a:extLst>
                </a:gridCol>
              </a:tblGrid>
              <a:tr h="440668">
                <a:tc>
                  <a:txBody>
                    <a:bodyPr/>
                    <a:lstStyle/>
                    <a:p>
                      <a:r>
                        <a:rPr lang="en-US" sz="160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PRECINCTS ADDED: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PRECINCTS DELETED: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IMPACT: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327969"/>
                  </a:ext>
                </a:extLst>
              </a:tr>
              <a:tr h="440668">
                <a:tc>
                  <a:txBody>
                    <a:bodyPr/>
                    <a:lstStyle/>
                    <a:p>
                      <a:r>
                        <a:rPr lang="en-US" sz="16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219-441-</a:t>
                      </a:r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444</a:t>
                      </a:r>
                      <a:r>
                        <a:rPr lang="en-US" sz="1600" b="1" dirty="0"/>
                        <a:t>-445-454-455-456-524-526 </a:t>
                      </a:r>
                    </a:p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*Precinct 444 is Split*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210-303-313-315-318-319-135-145-</a:t>
                      </a:r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312</a:t>
                      </a:r>
                    </a:p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*Precinct 312 is Split*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28889"/>
                  </a:ext>
                </a:extLst>
              </a:tr>
              <a:tr h="1122798"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090-196-520-521-522-527-</a:t>
                      </a:r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560</a:t>
                      </a:r>
                      <a:r>
                        <a:rPr lang="en-US" sz="1600" b="1"/>
                        <a:t>-636-637-638-640-642-643-644-648-650-651-653-654-655</a:t>
                      </a:r>
                    </a:p>
                    <a:p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*Precinct 560 is Split*</a:t>
                      </a:r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219-441-</a:t>
                      </a:r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444</a:t>
                      </a:r>
                      <a:r>
                        <a:rPr lang="en-US" sz="1600" b="1"/>
                        <a:t>-445-454-455-456-524-526-190-193-194-620-627-157-158-159-160-161-162-167-191-192-195</a:t>
                      </a:r>
                    </a:p>
                    <a:p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*Precinct 444 is Split*</a:t>
                      </a:r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714357"/>
                  </a:ext>
                </a:extLst>
              </a:tr>
              <a:tr h="615728"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210-303-313-315-318-319-603-604-606-613-800-810-</a:t>
                      </a:r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312</a:t>
                      </a:r>
                    </a:p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*Precinct 312 is Split*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169-601-605-087-088-096-122-126-168-170-171-172-176-177-189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684588"/>
                  </a:ext>
                </a:extLst>
              </a:tr>
              <a:tr h="869263"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190-193-194-620-627-169-601-605-137-</a:t>
                      </a:r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180</a:t>
                      </a:r>
                      <a:r>
                        <a:rPr lang="en-US" sz="1600" b="1"/>
                        <a:t>-182-183-184-185-187-199-609-610-611-612-614-616-619-626-901 </a:t>
                      </a:r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*Precinct 180 is Split*</a:t>
                      </a:r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090-196-520-521-522-527-</a:t>
                      </a:r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560</a:t>
                      </a:r>
                      <a:r>
                        <a:rPr lang="en-US" sz="1600" b="1"/>
                        <a:t>-636-637-638-640-642-643-644-648-650-651-653-654-655-603-604-606-613-800-810 </a:t>
                      </a:r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*Precinct 560 is Split*</a:t>
                      </a:r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795010"/>
                  </a:ext>
                </a:extLst>
              </a:tr>
              <a:tr h="1122798">
                <a:tc>
                  <a:txBody>
                    <a:bodyPr/>
                    <a:lstStyle/>
                    <a:p>
                      <a:r>
                        <a:rPr lang="en-US" sz="16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135-145-157-158-159-160-161-162-167-191-192-195-087-088-096-122-126-168-170-171-172-176-177-189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137-</a:t>
                      </a:r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180</a:t>
                      </a:r>
                      <a:r>
                        <a:rPr lang="en-US" sz="1600" b="1"/>
                        <a:t>-182-183-184-185-187-199-609-610-611-612-614-616-619-626-901</a:t>
                      </a:r>
                    </a:p>
                    <a:p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*Precinct 180 is Split*</a:t>
                      </a:r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+7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338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021373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FINAL MAP 6 (VERSION 3):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/>
        </p:nvGraphicFramePr>
        <p:xfrm>
          <a:off x="-1" y="1769933"/>
          <a:ext cx="11622958" cy="4155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8231658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FINAL MAP 6 (VERSION 3):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ED667D-1555-9DE4-E234-9A31FF37A345}"/>
              </a:ext>
            </a:extLst>
          </p:cNvPr>
          <p:cNvGraphicFramePr/>
          <p:nvPr/>
        </p:nvGraphicFramePr>
        <p:xfrm>
          <a:off x="1009650" y="1769933"/>
          <a:ext cx="9563100" cy="3956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9038BB7-F3CF-AF83-3910-B28DE48DEE71}"/>
              </a:ext>
            </a:extLst>
          </p:cNvPr>
          <p:cNvSpPr txBox="1"/>
          <p:nvPr/>
        </p:nvSpPr>
        <p:spPr>
          <a:xfrm>
            <a:off x="1743076" y="3478160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30.74%</a:t>
            </a:r>
          </a:p>
        </p:txBody>
      </p:sp>
    </p:spTree>
    <p:extLst>
      <p:ext uri="{BB962C8B-B14F-4D97-AF65-F5344CB8AC3E}">
        <p14:creationId xmlns:p14="http://schemas.microsoft.com/office/powerpoint/2010/main" val="39529975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56D661-B1C8-2AAA-7B27-9672E002D4E2}"/>
              </a:ext>
            </a:extLst>
          </p:cNvPr>
          <p:cNvSpPr txBox="1"/>
          <p:nvPr/>
        </p:nvSpPr>
        <p:spPr>
          <a:xfrm>
            <a:off x="1802091" y="4760591"/>
            <a:ext cx="85878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QUESTIONS ON FINAL MAP 6 (VERSION 3)</a:t>
            </a:r>
          </a:p>
          <a:p>
            <a:pPr algn="ctr"/>
            <a:endParaRPr lang="en-US" sz="4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982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 dirty="0">
                <a:solidFill>
                  <a:schemeClr val="bg1"/>
                </a:solidFill>
              </a:rPr>
              <a:t>1</a:t>
            </a:r>
            <a:r>
              <a:rPr lang="en-US" sz="3600" b="1" baseline="30000" dirty="0">
                <a:solidFill>
                  <a:schemeClr val="bg1"/>
                </a:solidFill>
              </a:rPr>
              <a:t>st</a:t>
            </a:r>
            <a:r>
              <a:rPr lang="en-US" sz="3600" b="1" dirty="0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600" b="1" dirty="0">
                <a:solidFill>
                  <a:schemeClr val="bg1"/>
                </a:solidFill>
              </a:rPr>
              <a:t>FINAL MAP 1 (VERSION 2) </a:t>
            </a:r>
            <a:r>
              <a:rPr lang="en-US" sz="3600" b="1" dirty="0">
                <a:solidFill>
                  <a:srgbClr val="FF0000"/>
                </a:solidFill>
              </a:rPr>
              <a:t>Total Population </a:t>
            </a:r>
            <a:r>
              <a:rPr lang="en-US" sz="3600" b="1" dirty="0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331460"/>
              </p:ext>
            </p:extLst>
          </p:nvPr>
        </p:nvGraphicFramePr>
        <p:xfrm>
          <a:off x="1926160" y="1769933"/>
          <a:ext cx="824208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Total /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15,708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4,452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107,356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6,234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10.91%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3.09%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74.54%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4.33%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180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25,699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8,560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92,028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4,707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17.85%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5.95%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63.93%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3.27%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19,529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5,812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111,003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3,958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12.96%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3.86%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73.65%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2.63%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20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45,118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15,846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71,098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3,762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30.32%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10.65%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47.79%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2.53%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148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24,439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6,649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100,196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3,008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16.82%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4.58%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68.97%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2.07%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25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743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>
                <a:solidFill>
                  <a:schemeClr val="bg1"/>
                </a:solidFill>
              </a:rPr>
              <a:t>1</a:t>
            </a:r>
            <a:r>
              <a:rPr lang="en-US" sz="3600" b="1" baseline="30000">
                <a:solidFill>
                  <a:schemeClr val="bg1"/>
                </a:solidFill>
              </a:rPr>
              <a:t>st</a:t>
            </a:r>
            <a:r>
              <a:rPr lang="en-US" sz="3600" b="1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600" b="1">
                <a:solidFill>
                  <a:schemeClr val="bg1"/>
                </a:solidFill>
              </a:rPr>
              <a:t>FINAL MAP 1 (VERSION 2) </a:t>
            </a:r>
            <a:r>
              <a:rPr lang="en-US" sz="3600" b="1">
                <a:solidFill>
                  <a:srgbClr val="FF0000"/>
                </a:solidFill>
              </a:rPr>
              <a:t>Total Population </a:t>
            </a:r>
            <a:r>
              <a:rPr lang="en-US" sz="3600" b="1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497102"/>
              </p:ext>
            </p:extLst>
          </p:nvPr>
        </p:nvGraphicFramePr>
        <p:xfrm>
          <a:off x="1945355" y="2503396"/>
          <a:ext cx="82420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-0.74%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+0.06%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-0.49%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-0.8%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+1.01%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-1.88%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+5.31%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+1.03%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-5.44%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-0.23%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-5.37%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-2.72%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+8.42%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-0.14%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681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pPr lvl="1" algn="ctr"/>
            <a:r>
              <a:rPr lang="en-US" sz="3600" b="1" dirty="0">
                <a:solidFill>
                  <a:schemeClr val="bg1"/>
                </a:solidFill>
              </a:rPr>
              <a:t>1</a:t>
            </a:r>
            <a:r>
              <a:rPr lang="en-US" sz="3600" b="1" baseline="30000" dirty="0">
                <a:solidFill>
                  <a:schemeClr val="bg1"/>
                </a:solidFill>
              </a:rPr>
              <a:t>st</a:t>
            </a:r>
            <a:r>
              <a:rPr lang="en-US" sz="3600" b="1" dirty="0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600" b="1" dirty="0">
                <a:solidFill>
                  <a:schemeClr val="bg1"/>
                </a:solidFill>
              </a:rPr>
              <a:t>FINAL MAP 1 (VERSION 2) </a:t>
            </a:r>
            <a:r>
              <a:rPr lang="en-US" sz="3600" b="1" dirty="0">
                <a:solidFill>
                  <a:srgbClr val="FF0000"/>
                </a:solidFill>
              </a:rPr>
              <a:t>Total Population </a:t>
            </a:r>
            <a:r>
              <a:rPr lang="en-US" sz="3600" b="1" dirty="0">
                <a:solidFill>
                  <a:schemeClr val="bg1"/>
                </a:solidFill>
              </a:rPr>
              <a:t>Racial Ethnicity: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6741EEED-FB06-873B-ED2E-6EA01FCBA40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9097607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11">
            <a:extLst>
              <a:ext uri="{FF2B5EF4-FFF2-40B4-BE49-F238E27FC236}">
                <a16:creationId xmlns:a16="http://schemas.microsoft.com/office/drawing/2014/main" id="{85450805-78AE-6C78-E7E2-234F1E338B1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6140191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06491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dirty="0">
                <a:solidFill>
                  <a:schemeClr val="bg1"/>
                </a:solidFill>
              </a:rPr>
              <a:t>1</a:t>
            </a:r>
            <a:r>
              <a:rPr lang="en-US" sz="3200" b="1" baseline="30000" dirty="0">
                <a:solidFill>
                  <a:schemeClr val="bg1"/>
                </a:solidFill>
              </a:rPr>
              <a:t>st</a:t>
            </a:r>
            <a:r>
              <a:rPr lang="en-US" sz="3200" b="1" dirty="0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200" b="1" dirty="0">
                <a:solidFill>
                  <a:schemeClr val="bg1"/>
                </a:solidFill>
              </a:rPr>
              <a:t>FINAL MAP 1 (VERSION 2) </a:t>
            </a:r>
            <a:r>
              <a:rPr lang="en-US" sz="3200" b="1" dirty="0">
                <a:solidFill>
                  <a:srgbClr val="FF0000"/>
                </a:solidFill>
              </a:rPr>
              <a:t>Voting Age Population </a:t>
            </a:r>
            <a:r>
              <a:rPr lang="en-US" sz="3200" b="1" dirty="0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80545"/>
              </p:ext>
            </p:extLst>
          </p:nvPr>
        </p:nvGraphicFramePr>
        <p:xfrm>
          <a:off x="1926160" y="1769933"/>
          <a:ext cx="824208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Total /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10,271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3,456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83,732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4,811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7.13%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2.4%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58.14%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3.34%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180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15,989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6,362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69,638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3,851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11.11%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4.42%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48.37%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2.68%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13,637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4,634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91,818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3,308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9.05%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3.07%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60.92%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2.19%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20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29,415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12,111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57,469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3,196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19.77%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8.14%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38.63%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2.15%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148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17,052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5,351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85,584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2,657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11.74%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3.68%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58.91%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1.83%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25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853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>
                <a:solidFill>
                  <a:schemeClr val="bg1"/>
                </a:solidFill>
              </a:rPr>
              <a:t>1</a:t>
            </a:r>
            <a:r>
              <a:rPr lang="en-US" sz="3200" b="1" baseline="30000">
                <a:solidFill>
                  <a:schemeClr val="bg1"/>
                </a:solidFill>
              </a:rPr>
              <a:t>st</a:t>
            </a:r>
            <a:r>
              <a:rPr lang="en-US" sz="3200" b="1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200" b="1">
                <a:solidFill>
                  <a:schemeClr val="bg1"/>
                </a:solidFill>
              </a:rPr>
              <a:t>FINAL MAP 1 (VERSION 2) </a:t>
            </a:r>
            <a:r>
              <a:rPr lang="en-US" sz="3200" b="1">
                <a:solidFill>
                  <a:srgbClr val="FF0000"/>
                </a:solidFill>
              </a:rPr>
              <a:t>Voting Age Population </a:t>
            </a:r>
            <a:r>
              <a:rPr lang="en-US" sz="3200" b="1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483471"/>
              </p:ext>
            </p:extLst>
          </p:nvPr>
        </p:nvGraphicFramePr>
        <p:xfrm>
          <a:off x="1945355" y="2503396"/>
          <a:ext cx="82420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-0.4%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+0.03%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-0.51%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-1.85%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-0.05%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-3.59%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+3.73%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-2.65%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-0.16%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-3.41%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-2.06%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+7.58%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-0.1%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795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pPr lvl="1" algn="ctr"/>
            <a:r>
              <a:rPr lang="en-US" sz="3300" b="1" dirty="0">
                <a:solidFill>
                  <a:schemeClr val="bg1"/>
                </a:solidFill>
              </a:rPr>
              <a:t>1</a:t>
            </a:r>
            <a:r>
              <a:rPr lang="en-US" sz="3300" b="1" baseline="30000" dirty="0">
                <a:solidFill>
                  <a:schemeClr val="bg1"/>
                </a:solidFill>
              </a:rPr>
              <a:t>st</a:t>
            </a:r>
            <a:r>
              <a:rPr lang="en-US" sz="3300" b="1" dirty="0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300" b="1" dirty="0">
                <a:solidFill>
                  <a:schemeClr val="bg1"/>
                </a:solidFill>
              </a:rPr>
              <a:t>FINAL MAP 1 (VERSION 2) </a:t>
            </a:r>
            <a:r>
              <a:rPr lang="en-US" sz="3300" b="1" dirty="0">
                <a:solidFill>
                  <a:srgbClr val="FF0000"/>
                </a:solidFill>
              </a:rPr>
              <a:t>Voting Age Population </a:t>
            </a:r>
            <a:r>
              <a:rPr lang="en-US" sz="3300" b="1" dirty="0">
                <a:solidFill>
                  <a:schemeClr val="bg1"/>
                </a:solidFill>
              </a:rPr>
              <a:t>Racial Ethnicity: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6741EEED-FB06-873B-ED2E-6EA01FCBA40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07584032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11">
            <a:extLst>
              <a:ext uri="{FF2B5EF4-FFF2-40B4-BE49-F238E27FC236}">
                <a16:creationId xmlns:a16="http://schemas.microsoft.com/office/drawing/2014/main" id="{85450805-78AE-6C78-E7E2-234F1E338B1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74233065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45994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FINAL MAP 1 (VERSION 2):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A7E3DD0-12AA-BB6A-E1AE-BA5EE0040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240293"/>
              </p:ext>
            </p:extLst>
          </p:nvPr>
        </p:nvGraphicFramePr>
        <p:xfrm>
          <a:off x="292100" y="1598468"/>
          <a:ext cx="557295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05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(Towns &amp; Cities):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City / Town: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Calhan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Cascade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Colorado Springs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1, 2, 3, 4, 5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Fountain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52637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Green Mtn. Falls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126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Manitou Springs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6140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Monument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90787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Palmer 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84243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Peyton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535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Ramah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38824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Rush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73402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Yoder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56889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ACABDA-606F-3D16-8499-1BECFCA73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314783"/>
              </p:ext>
            </p:extLst>
          </p:nvPr>
        </p:nvGraphicFramePr>
        <p:xfrm>
          <a:off x="5933250" y="1598468"/>
          <a:ext cx="557295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05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(Military):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Military Installations: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600" b="1"/>
                        <a:t>USAFA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Fort Carson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Peterson AFB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Schriever SFB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NORAD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863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FINAL MAP 1 (VERSION 2):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A7E3DD0-12AA-BB6A-E1AE-BA5EE0040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072500"/>
              </p:ext>
            </p:extLst>
          </p:nvPr>
        </p:nvGraphicFramePr>
        <p:xfrm>
          <a:off x="292100" y="1598468"/>
          <a:ext cx="563257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5680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 </a:t>
                      </a:r>
                    </a:p>
                    <a:p>
                      <a:pPr algn="ctr"/>
                      <a:r>
                        <a:rPr lang="en-US" sz="1600" b="1"/>
                        <a:t>(School Districts):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School 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Academy School District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Big Sandy SD 110J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Calhan SD RJ1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Cheyenne Mtn. SD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Edison SD 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52637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Ellicott SD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126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Falcon SD 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6140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Fountain/Ft. Carson SD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90787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Hanover SD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84243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Harrison SD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535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Lewis-Palmer SD 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38824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Manitou Springs SD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734020"/>
                  </a:ext>
                </a:extLst>
              </a:tr>
            </a:tbl>
          </a:graphicData>
        </a:graphic>
      </p:graphicFrame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1BCECB6C-4597-4144-D1D4-1DB4AC8413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542202"/>
              </p:ext>
            </p:extLst>
          </p:nvPr>
        </p:nvGraphicFramePr>
        <p:xfrm>
          <a:off x="6267325" y="1598468"/>
          <a:ext cx="57952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30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 </a:t>
                      </a:r>
                    </a:p>
                    <a:p>
                      <a:pPr algn="ctr"/>
                      <a:r>
                        <a:rPr lang="en-US" sz="1600" b="1"/>
                        <a:t>(School Districts):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School 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Miami-Yoder SD 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Peyton SD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RE-2 Fremont-Florence SD 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Widefield SD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2, 3, 4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Colorado Springs SD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1, 2, 3, 4, 5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956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546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484119-6A4D-7D88-2423-F19F3523C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668" y="37646"/>
            <a:ext cx="8495370" cy="678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62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0041"/>
            <a:ext cx="12192000" cy="2129316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07258" y="339818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Redistricting (August 15</a:t>
            </a:r>
            <a:r>
              <a:rPr lang="en-US" sz="4400" baseline="30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</a:t>
            </a:r>
            <a:r>
              <a:rPr lang="en-US" sz="44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)</a:t>
            </a:r>
          </a:p>
          <a:p>
            <a:pPr algn="ctr">
              <a:lnSpc>
                <a:spcPts val="5867"/>
              </a:lnSpc>
            </a:pPr>
            <a:r>
              <a:rPr lang="en-US" sz="44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Presentation QR Code:</a:t>
            </a:r>
          </a:p>
        </p:txBody>
      </p:sp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183E4171-C61D-4E1C-EFA3-8927142C79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251872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77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73643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  <a:endParaRPr lang="en-US">
              <a:cs typeface="Calibri"/>
            </a:endParaRPr>
          </a:p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FINAL MAP 1 (VERSION 2):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ACABDA-606F-3D16-8499-1BECFCA73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440676"/>
              </p:ext>
            </p:extLst>
          </p:nvPr>
        </p:nvGraphicFramePr>
        <p:xfrm>
          <a:off x="143435" y="1640541"/>
          <a:ext cx="3886321" cy="477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8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3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/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 (Split)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9856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97792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81539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07037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7665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09964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75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300" b="1"/>
                        <a:t>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83752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2073780-0B1D-823E-2A23-A3DA8D857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8931"/>
              </p:ext>
            </p:extLst>
          </p:nvPr>
        </p:nvGraphicFramePr>
        <p:xfrm>
          <a:off x="4152838" y="1640279"/>
          <a:ext cx="3886323" cy="477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9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4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/>
                        <a:t>609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9856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97792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81539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07037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7665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09964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03999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98184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5A54BFE-261D-BA71-571C-CB4874A0C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508464"/>
              </p:ext>
            </p:extLst>
          </p:nvPr>
        </p:nvGraphicFramePr>
        <p:xfrm>
          <a:off x="8165975" y="1640279"/>
          <a:ext cx="3886323" cy="2166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9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4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/>
                        <a:t>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300" b="1"/>
                        <a:t>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901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077B2AC-5893-7326-084E-D569A64D4D7B}"/>
              </a:ext>
            </a:extLst>
          </p:cNvPr>
          <p:cNvSpPr txBox="1"/>
          <p:nvPr/>
        </p:nvSpPr>
        <p:spPr>
          <a:xfrm>
            <a:off x="8251371" y="3965469"/>
            <a:ext cx="38009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All 30 Precincts defined as Southeast Colorado Springs are in Commissioner Districts 4, and 5.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/>
              <a:t>District 4 = 29.5 Precincts (98.33%)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/>
              <a:t>District 5 = 0.5 Precincts (1.67%)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The Districts seem to be compact.</a:t>
            </a:r>
          </a:p>
        </p:txBody>
      </p:sp>
    </p:spTree>
    <p:extLst>
      <p:ext uri="{BB962C8B-B14F-4D97-AF65-F5344CB8AC3E}">
        <p14:creationId xmlns:p14="http://schemas.microsoft.com/office/powerpoint/2010/main" val="3109332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FINAL MAP 1 (VERSION 2):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810988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US PRESIDENT: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30,564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52,652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61.24%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85,973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+25.69%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+0.94%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25,957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35.97%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43,318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60.02%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72,168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+24.06%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+0.98%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40,038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46.93%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42,567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49.89%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85,322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+2.96%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+7.53%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26,893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48.76%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25,631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46.47%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55,153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+2.29%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+11.76%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38,489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47.97%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38,660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48.18%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80,235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+0.21%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+2.32%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529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FINAL MAP 1 (VERSION 2):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43373851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84386751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38590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9677401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242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FINAL MAP 1 (VERSION 2):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294290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US SENATE: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24,834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35.33%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43,229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61.51%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70,284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+26.17%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+0.57%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20,134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37.68%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31,113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58.23%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53,435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+20.55%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+0.04%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31,381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47.19%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33,154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49.86%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66,500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+2.67%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+8.87%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18,662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51.58%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15,831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43.76%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36,180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+7.82%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+12.24%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29,013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50.09%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26,668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46.04%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57,920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+4.05%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+2.20%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674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FINAL MAP 1 (VERSION 2):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27946006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67112753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909458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204560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333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FINAL MAP 1 (VERSION 2):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237928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GOVERNOR: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27,563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39.12%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41,464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58.86%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70,451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+19.73%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+0.67%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21,839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40.77%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30,045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56.08%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53,571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+15.32%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+0.22%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33,815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50.71%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31,509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47.25%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66,688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+3.46%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+8.24%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19,599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54.08%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15,327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42.29%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36,243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+11.79%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+11.24%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30,631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52.74%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26,039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44.84%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58,074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+7.91%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+2.04%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26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FINAL MAP 1 (VERSION 2):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12564903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12017599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902743" y="2359271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500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FINAL MAP 1 (VERSION 2):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019825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SECRETARY OF STATE: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24,825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35.54%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43,185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61.82%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69,856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+26.28%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+0.45%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19,915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37.51%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31,261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58.88%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53,096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+21.37%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+0.14%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30,904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46.80%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33,344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50.50%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66,033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+3.70%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+8.41%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18,123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50.37%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16,200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45.03%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35,980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+5.34%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+11.53%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28,224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49.11%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27,355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47.60%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57,470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+1.51%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+1.86%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8940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FINAL MAP 1 (VERSION 2):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24778003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04607380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895622" y="2359271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363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FINAL MAP 1 (VERSION 2):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915601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EL PASO COUNTY CLERK &amp; RECORDER: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21,262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31.50%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46,237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68.50%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67,499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+37.00%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+0.46%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17,902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34.53%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33,947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65.47%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51,849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+30.95%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+0.20%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27,163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42.47%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36,794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57.53%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63,957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+15.06%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+8.62%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17,234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49.13%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17,841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50.87%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35,075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+1.73%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+13.46%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25,425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45.75%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30,144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54.24%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55,569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+8.49%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+2.94%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846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1084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C55E69-D6F6-A56D-174E-4D808BE8A2D1}"/>
              </a:ext>
            </a:extLst>
          </p:cNvPr>
          <p:cNvSpPr txBox="1"/>
          <p:nvPr/>
        </p:nvSpPr>
        <p:spPr>
          <a:xfrm>
            <a:off x="689336" y="2355612"/>
            <a:ext cx="10813327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002D5D"/>
                </a:solidFill>
              </a:rPr>
              <a:t>Review and Analyze</a:t>
            </a:r>
            <a:endParaRPr lang="en-US" sz="3200" b="1">
              <a:solidFill>
                <a:srgbClr val="002D5D"/>
              </a:solidFill>
              <a:cs typeface="Calibri" panose="020F0502020204030204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002D5D"/>
                </a:solidFill>
              </a:rPr>
              <a:t>Final Map 1 (Version 2)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002D5D"/>
                </a:solidFill>
              </a:rPr>
              <a:t>Submitted during August 8</a:t>
            </a:r>
            <a:r>
              <a:rPr lang="en-US" sz="3200" b="1" baseline="30000">
                <a:solidFill>
                  <a:srgbClr val="002D5D"/>
                </a:solidFill>
              </a:rPr>
              <a:t>th</a:t>
            </a:r>
            <a:r>
              <a:rPr lang="en-US" sz="3200" b="1">
                <a:solidFill>
                  <a:srgbClr val="002D5D"/>
                </a:solidFill>
              </a:rPr>
              <a:t> Redistricting Meeting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002D5D"/>
                </a:solidFill>
                <a:cs typeface="Calibri"/>
              </a:rPr>
              <a:t>Final Map 6 (Version 2)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002D5D"/>
                </a:solidFill>
                <a:cs typeface="Calibri"/>
              </a:rPr>
              <a:t>Submitted during August 8</a:t>
            </a:r>
            <a:r>
              <a:rPr lang="en-US" sz="3200" b="1" baseline="30000">
                <a:solidFill>
                  <a:srgbClr val="002D5D"/>
                </a:solidFill>
                <a:cs typeface="Calibri"/>
              </a:rPr>
              <a:t>th</a:t>
            </a:r>
            <a:r>
              <a:rPr lang="en-US" sz="3200" b="1">
                <a:solidFill>
                  <a:srgbClr val="002D5D"/>
                </a:solidFill>
                <a:cs typeface="Calibri"/>
              </a:rPr>
              <a:t> Redistricting Meeting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002D5D"/>
                </a:solidFill>
                <a:cs typeface="Calibri"/>
              </a:rPr>
              <a:t>Final Map 6 (Version 3)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002D5D"/>
                </a:solidFill>
                <a:cs typeface="Calibri"/>
              </a:rPr>
              <a:t>Submitted during August 8</a:t>
            </a:r>
            <a:r>
              <a:rPr lang="en-US" sz="3200" b="1" baseline="30000">
                <a:solidFill>
                  <a:srgbClr val="002D5D"/>
                </a:solidFill>
                <a:cs typeface="Calibri"/>
              </a:rPr>
              <a:t>th</a:t>
            </a:r>
            <a:r>
              <a:rPr lang="en-US" sz="3200" b="1">
                <a:solidFill>
                  <a:srgbClr val="002D5D"/>
                </a:solidFill>
                <a:cs typeface="Calibri"/>
              </a:rPr>
              <a:t> Redistricting Meeting</a:t>
            </a: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30B7EAD7-3D53-9045-8869-32D0348A3E21}"/>
              </a:ext>
            </a:extLst>
          </p:cNvPr>
          <p:cNvSpPr txBox="1"/>
          <p:nvPr/>
        </p:nvSpPr>
        <p:spPr>
          <a:xfrm>
            <a:off x="292100" y="338785"/>
            <a:ext cx="11607800" cy="1463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Redistricting Commission </a:t>
            </a:r>
          </a:p>
          <a:p>
            <a:pPr algn="ctr">
              <a:lnSpc>
                <a:spcPts val="5867"/>
              </a:lnSpc>
            </a:pPr>
            <a:r>
              <a:rPr lang="en-US" sz="4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Assigned Tasks from August 11</a:t>
            </a:r>
            <a:r>
              <a:rPr lang="en-US" sz="4200" baseline="30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</a:t>
            </a:r>
            <a:r>
              <a:rPr lang="en-US" sz="4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Meeting:</a:t>
            </a:r>
          </a:p>
        </p:txBody>
      </p:sp>
    </p:spTree>
    <p:extLst>
      <p:ext uri="{BB962C8B-B14F-4D97-AF65-F5344CB8AC3E}">
        <p14:creationId xmlns:p14="http://schemas.microsoft.com/office/powerpoint/2010/main" val="2869225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FINAL MAP 1 (VERSION 2):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13549886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06685542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58458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4224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FINAL MAP 1 (VERSION 2):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580225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EL PASO COUNTY SHERIFF: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21,916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32.28%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45,970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67.72%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67,886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+35.43%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+0.39%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17,821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34.26%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34,199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65.74%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52,020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+31.48%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+0.21%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27,780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43.35%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36,298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56.65%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64,078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+13.29%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+8.57%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16,712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47.51%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18,464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52.49%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35,176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+4.98%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+12.09%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25,571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45.86%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30,185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54.14%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55,756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+8.28%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+2.08%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9721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FINAL MAP 1 (VERSION 2):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58160498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58738183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76057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253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FINAL MAP 1 (VERSION 2):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817573"/>
              </p:ext>
            </p:extLst>
          </p:nvPr>
        </p:nvGraphicFramePr>
        <p:xfrm>
          <a:off x="3077066" y="1874141"/>
          <a:ext cx="5638800" cy="3109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40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4056391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786948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Average Deviation of All Races: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+28.39%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+23.95%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+5.70%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+3.42%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+0.59%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3A3E2A2-FA33-57D2-F5A2-44702878952E}"/>
              </a:ext>
            </a:extLst>
          </p:cNvPr>
          <p:cNvSpPr txBox="1"/>
          <p:nvPr/>
        </p:nvSpPr>
        <p:spPr>
          <a:xfrm>
            <a:off x="685799" y="5240530"/>
            <a:ext cx="1124902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MAP 1 (V2) AVERAGE DEVIATION FOR OVERALL POLITICAL COMPETITIVENESS </a:t>
            </a:r>
          </a:p>
        </p:txBody>
      </p:sp>
    </p:spTree>
    <p:extLst>
      <p:ext uri="{BB962C8B-B14F-4D97-AF65-F5344CB8AC3E}">
        <p14:creationId xmlns:p14="http://schemas.microsoft.com/office/powerpoint/2010/main" val="7003791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FINAL MAP 1 (VERSION 2):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8644435"/>
              </p:ext>
            </p:extLst>
          </p:nvPr>
        </p:nvGraphicFramePr>
        <p:xfrm>
          <a:off x="-1" y="1769933"/>
          <a:ext cx="11622958" cy="4155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02622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FINAL MAP 1 (VERSION 2):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ED667D-1555-9DE4-E234-9A31FF37A3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0103426"/>
              </p:ext>
            </p:extLst>
          </p:nvPr>
        </p:nvGraphicFramePr>
        <p:xfrm>
          <a:off x="1009650" y="1769933"/>
          <a:ext cx="9563100" cy="3956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9038BB7-F3CF-AF83-3910-B28DE48DEE71}"/>
              </a:ext>
            </a:extLst>
          </p:cNvPr>
          <p:cNvSpPr txBox="1"/>
          <p:nvPr/>
        </p:nvSpPr>
        <p:spPr>
          <a:xfrm>
            <a:off x="1743076" y="3478160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30.74%</a:t>
            </a:r>
          </a:p>
        </p:txBody>
      </p:sp>
    </p:spTree>
    <p:extLst>
      <p:ext uri="{BB962C8B-B14F-4D97-AF65-F5344CB8AC3E}">
        <p14:creationId xmlns:p14="http://schemas.microsoft.com/office/powerpoint/2010/main" val="39761867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56D661-B1C8-2AAA-7B27-9672E002D4E2}"/>
              </a:ext>
            </a:extLst>
          </p:cNvPr>
          <p:cNvSpPr txBox="1"/>
          <p:nvPr/>
        </p:nvSpPr>
        <p:spPr>
          <a:xfrm>
            <a:off x="1802091" y="4760591"/>
            <a:ext cx="85878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QUESTIONS ON FINAL MAP 1 (VERSION 2)</a:t>
            </a:r>
          </a:p>
          <a:p>
            <a:pPr algn="ctr"/>
            <a:endParaRPr lang="en-US" sz="4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761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56D661-B1C8-2AAA-7B27-9672E002D4E2}"/>
              </a:ext>
            </a:extLst>
          </p:cNvPr>
          <p:cNvSpPr txBox="1"/>
          <p:nvPr/>
        </p:nvSpPr>
        <p:spPr>
          <a:xfrm>
            <a:off x="348343" y="4760591"/>
            <a:ext cx="1138645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chemeClr val="bg1"/>
                </a:solidFill>
              </a:rPr>
              <a:t>FINAL MAP 6 (Version 2)</a:t>
            </a:r>
          </a:p>
          <a:p>
            <a:endParaRPr lang="en-US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9241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1084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C55E69-D6F6-A56D-174E-4D808BE8A2D1}"/>
              </a:ext>
            </a:extLst>
          </p:cNvPr>
          <p:cNvSpPr txBox="1"/>
          <p:nvPr/>
        </p:nvSpPr>
        <p:spPr>
          <a:xfrm>
            <a:off x="714644" y="2288006"/>
            <a:ext cx="10813327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002D5D"/>
                </a:solidFill>
              </a:rPr>
              <a:t>This Map was submitted during the August 8</a:t>
            </a:r>
            <a:r>
              <a:rPr lang="en-US" sz="3200" b="1" baseline="30000">
                <a:solidFill>
                  <a:srgbClr val="002D5D"/>
                </a:solidFill>
              </a:rPr>
              <a:t>th</a:t>
            </a:r>
            <a:r>
              <a:rPr lang="en-US" sz="3200" b="1">
                <a:solidFill>
                  <a:srgbClr val="002D5D"/>
                </a:solidFill>
              </a:rPr>
              <a:t> Commissioner Redistricting Meeting and was based from Final Map 6.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002D5D"/>
                </a:solidFill>
              </a:rPr>
              <a:t>Precinct 560 is split along State Highway 94.</a:t>
            </a: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30B7EAD7-3D53-9045-8869-32D0348A3E21}"/>
              </a:ext>
            </a:extLst>
          </p:cNvPr>
          <p:cNvSpPr txBox="1"/>
          <p:nvPr/>
        </p:nvSpPr>
        <p:spPr>
          <a:xfrm>
            <a:off x="292100" y="338785"/>
            <a:ext cx="11607800" cy="70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3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CREATION OF FINAL MAP 6 (Version 2):</a:t>
            </a:r>
          </a:p>
        </p:txBody>
      </p:sp>
    </p:spTree>
    <p:extLst>
      <p:ext uri="{BB962C8B-B14F-4D97-AF65-F5344CB8AC3E}">
        <p14:creationId xmlns:p14="http://schemas.microsoft.com/office/powerpoint/2010/main" val="11958132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7699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b="1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699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FINAL MAP 6 (Version 2)</a:t>
            </a:r>
            <a:r>
              <a:rPr lang="en-US" sz="40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F28DFBE-EA28-C1E8-6223-369657E49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484188"/>
              </p:ext>
            </p:extLst>
          </p:nvPr>
        </p:nvGraphicFramePr>
        <p:xfrm>
          <a:off x="2032000" y="2117608"/>
          <a:ext cx="81280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7342347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431821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/>
                        <a:t>FINAL MAP 6 (Version 2):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64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SE (30 Suggested Precincts) consolidated into one district?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173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Fountain / Fort Carson / Security / Widefield / Hanover together?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394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8411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56D661-B1C8-2AAA-7B27-9672E002D4E2}"/>
              </a:ext>
            </a:extLst>
          </p:cNvPr>
          <p:cNvSpPr txBox="1"/>
          <p:nvPr/>
        </p:nvSpPr>
        <p:spPr>
          <a:xfrm>
            <a:off x="348343" y="4760591"/>
            <a:ext cx="1138645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chemeClr val="bg1"/>
                </a:solidFill>
              </a:rPr>
              <a:t>FINAL MAP 1 (Version 2)</a:t>
            </a:r>
          </a:p>
          <a:p>
            <a:endParaRPr lang="en-US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9872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6"/>
            <a:ext cx="12192000" cy="870006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FINAL MAP 6 (Version 2):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CE7D23-8479-B82E-CAC8-771B3C0BA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647" y="873404"/>
            <a:ext cx="7431741" cy="594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791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7699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FINAL MAP 6 (Version 2)</a:t>
            </a:r>
          </a:p>
          <a:p>
            <a:pPr algn="ctr">
              <a:lnSpc>
                <a:spcPts val="5867"/>
              </a:lnSpc>
            </a:pPr>
            <a:r>
              <a:rPr lang="en-US" sz="40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HOUSE BILL 21-1047: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61214" y="1842014"/>
            <a:ext cx="104943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>
              <a:solidFill>
                <a:srgbClr val="002D5D"/>
              </a:solidFill>
              <a:highlight>
                <a:srgbClr val="FFFF00"/>
              </a:highlight>
            </a:endParaRPr>
          </a:p>
          <a:p>
            <a:pPr lvl="1"/>
            <a:endParaRPr lang="en-US" sz="3200" b="1">
              <a:solidFill>
                <a:srgbClr val="002D5D"/>
              </a:solidFill>
            </a:endParaRPr>
          </a:p>
          <a:p>
            <a:endParaRPr lang="en-US" sz="1600" b="1">
              <a:solidFill>
                <a:srgbClr val="002D5D"/>
              </a:solidFill>
            </a:endParaRPr>
          </a:p>
          <a:p>
            <a:pPr lvl="2"/>
            <a:endParaRPr lang="en-US" b="1">
              <a:solidFill>
                <a:srgbClr val="002D5D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F28DFBE-EA28-C1E8-6223-369657E49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634425"/>
              </p:ext>
            </p:extLst>
          </p:nvPr>
        </p:nvGraphicFramePr>
        <p:xfrm>
          <a:off x="2032000" y="2117608"/>
          <a:ext cx="81280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7342347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431821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/>
                        <a:t>FINAL MAP 6 (VERSION 2):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64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Overall Range in 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4.61%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173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Total Precincts Moved: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63 (19.50%)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648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Total Affected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112,914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394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15.41%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737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Total Affected Active Voters: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71,134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556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14.71%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153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3179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655710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D97BA6-F9D9-C603-50AC-946427355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205" y="2013191"/>
            <a:ext cx="5352752" cy="341405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78B7B4-07BB-3A75-8910-CACC2FFBD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988778"/>
              </p:ext>
            </p:extLst>
          </p:nvPr>
        </p:nvGraphicFramePr>
        <p:xfrm>
          <a:off x="569043" y="2013191"/>
          <a:ext cx="5144065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260">
                  <a:extLst>
                    <a:ext uri="{9D8B030D-6E8A-4147-A177-3AD203B41FA5}">
                      <a16:colId xmlns:a16="http://schemas.microsoft.com/office/drawing/2014/main" val="873274814"/>
                    </a:ext>
                  </a:extLst>
                </a:gridCol>
                <a:gridCol w="2026857">
                  <a:extLst>
                    <a:ext uri="{9D8B030D-6E8A-4147-A177-3AD203B41FA5}">
                      <a16:colId xmlns:a16="http://schemas.microsoft.com/office/drawing/2014/main" val="4108094175"/>
                    </a:ext>
                  </a:extLst>
                </a:gridCol>
                <a:gridCol w="2052948">
                  <a:extLst>
                    <a:ext uri="{9D8B030D-6E8A-4147-A177-3AD203B41FA5}">
                      <a16:colId xmlns:a16="http://schemas.microsoft.com/office/drawing/2014/main" val="1975601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Total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Target Deviation: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38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143,653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-2,902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534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145,680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-875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319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146,581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203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146,450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-105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428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150,409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3,854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225416"/>
                  </a:ext>
                </a:extLst>
              </a:tr>
            </a:tbl>
          </a:graphicData>
        </a:graphic>
      </p:graphicFrame>
      <p:sp>
        <p:nvSpPr>
          <p:cNvPr id="8" name="TextBox 18">
            <a:extLst>
              <a:ext uri="{FF2B5EF4-FFF2-40B4-BE49-F238E27FC236}">
                <a16:creationId xmlns:a16="http://schemas.microsoft.com/office/drawing/2014/main" id="{76475B98-3692-1724-A284-50A52DFACFE8}"/>
              </a:ext>
            </a:extLst>
          </p:cNvPr>
          <p:cNvSpPr txBox="1"/>
          <p:nvPr/>
        </p:nvSpPr>
        <p:spPr>
          <a:xfrm>
            <a:off x="292100" y="169197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FINAL MAP 6 (VERSION 2) </a:t>
            </a:r>
          </a:p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HOUSE BILL 21-1047:</a:t>
            </a:r>
          </a:p>
        </p:txBody>
      </p:sp>
    </p:spTree>
    <p:extLst>
      <p:ext uri="{BB962C8B-B14F-4D97-AF65-F5344CB8AC3E}">
        <p14:creationId xmlns:p14="http://schemas.microsoft.com/office/powerpoint/2010/main" val="41909157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655710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76475B98-3692-1724-A284-50A52DFACFE8}"/>
              </a:ext>
            </a:extLst>
          </p:cNvPr>
          <p:cNvSpPr txBox="1"/>
          <p:nvPr/>
        </p:nvSpPr>
        <p:spPr>
          <a:xfrm>
            <a:off x="292100" y="169197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FINAL MAP 6 (VERSION 2)</a:t>
            </a:r>
          </a:p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Precinct Moves: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2F99AE5-6852-212C-7CE0-EC8E71D34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279883"/>
              </p:ext>
            </p:extLst>
          </p:nvPr>
        </p:nvGraphicFramePr>
        <p:xfrm>
          <a:off x="1219200" y="1756221"/>
          <a:ext cx="9179721" cy="4404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334">
                  <a:extLst>
                    <a:ext uri="{9D8B030D-6E8A-4147-A177-3AD203B41FA5}">
                      <a16:colId xmlns:a16="http://schemas.microsoft.com/office/drawing/2014/main" val="1667686113"/>
                    </a:ext>
                  </a:extLst>
                </a:gridCol>
                <a:gridCol w="3300852">
                  <a:extLst>
                    <a:ext uri="{9D8B030D-6E8A-4147-A177-3AD203B41FA5}">
                      <a16:colId xmlns:a16="http://schemas.microsoft.com/office/drawing/2014/main" val="2739626250"/>
                    </a:ext>
                  </a:extLst>
                </a:gridCol>
                <a:gridCol w="3261157">
                  <a:extLst>
                    <a:ext uri="{9D8B030D-6E8A-4147-A177-3AD203B41FA5}">
                      <a16:colId xmlns:a16="http://schemas.microsoft.com/office/drawing/2014/main" val="3260532433"/>
                    </a:ext>
                  </a:extLst>
                </a:gridCol>
                <a:gridCol w="1614378">
                  <a:extLst>
                    <a:ext uri="{9D8B030D-6E8A-4147-A177-3AD203B41FA5}">
                      <a16:colId xmlns:a16="http://schemas.microsoft.com/office/drawing/2014/main" val="3226761529"/>
                    </a:ext>
                  </a:extLst>
                </a:gridCol>
              </a:tblGrid>
              <a:tr h="440668">
                <a:tc>
                  <a:txBody>
                    <a:bodyPr/>
                    <a:lstStyle/>
                    <a:p>
                      <a:r>
                        <a:rPr lang="en-US" sz="160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PRECINCTS ADDED: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PRECINCTS DELETED: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IMPACT: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327969"/>
                  </a:ext>
                </a:extLst>
              </a:tr>
              <a:tr h="440668">
                <a:tc>
                  <a:txBody>
                    <a:bodyPr/>
                    <a:lstStyle/>
                    <a:p>
                      <a:r>
                        <a:rPr lang="en-US" sz="16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088-120-138-140-144-147-097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134-143-146-253-457-210-303-313-315-318-319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28889"/>
                  </a:ext>
                </a:extLst>
              </a:tr>
              <a:tr h="757766"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134-143-146-253-457-522-527-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560-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151-153-154-155-156-164-165-166</a:t>
                      </a:r>
                    </a:p>
                    <a:p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*Precinct 560 is Split*</a:t>
                      </a: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219-441-139-161-162-191-192-195-157-159-160-190-193-194-620-627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714357"/>
                  </a:ext>
                </a:extLst>
              </a:tr>
              <a:tr h="615728"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210-303-313-315-318-319-219-441-092-093-099-123-173-179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088-602-724-725-169-601-605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+7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684588"/>
                  </a:ext>
                </a:extLst>
              </a:tr>
              <a:tr h="689197"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139-161-162-191-192-195-602-724-725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522-527-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560-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615-621-622-623-624-625</a:t>
                      </a:r>
                    </a:p>
                    <a:p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*Precinct 560 is Split*</a:t>
                      </a: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795010"/>
                  </a:ext>
                </a:extLst>
              </a:tr>
              <a:tr h="1122798">
                <a:tc>
                  <a:txBody>
                    <a:bodyPr/>
                    <a:lstStyle/>
                    <a:p>
                      <a:r>
                        <a:rPr lang="en-US" sz="16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157-159-160-190-193-194-620-627-169-601-605-615-621-622-623-624-625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120-138-140-144-147-151-153-154-155-156-164-165-166-092-093-097-099-123-173-179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338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35062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>
                <a:solidFill>
                  <a:schemeClr val="bg1"/>
                </a:solidFill>
              </a:rPr>
              <a:t>1</a:t>
            </a:r>
            <a:r>
              <a:rPr lang="en-US" sz="3600" b="1" baseline="30000">
                <a:solidFill>
                  <a:schemeClr val="bg1"/>
                </a:solidFill>
              </a:rPr>
              <a:t>st</a:t>
            </a:r>
            <a:r>
              <a:rPr lang="en-US" sz="3600" b="1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600" b="1">
                <a:solidFill>
                  <a:schemeClr val="bg1"/>
                </a:solidFill>
              </a:rPr>
              <a:t>FINAL MAP 6 (VERSION 2) </a:t>
            </a:r>
            <a:r>
              <a:rPr lang="en-US" sz="3600" b="1">
                <a:solidFill>
                  <a:srgbClr val="FF0000"/>
                </a:solidFill>
              </a:rPr>
              <a:t>Total Population </a:t>
            </a:r>
            <a:r>
              <a:rPr lang="en-US" sz="3600" b="1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956370"/>
              </p:ext>
            </p:extLst>
          </p:nvPr>
        </p:nvGraphicFramePr>
        <p:xfrm>
          <a:off x="1926160" y="1769933"/>
          <a:ext cx="824208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/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15,671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4,433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107,347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6,089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10.91%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3.09%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74.73%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4.24%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180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23,687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7,168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98,737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4,795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16.13%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4.88%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67.25%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3.27%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16,521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3,435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113,646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3,359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11.27%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77.53%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2.29%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20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31,795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12,482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83,385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3,923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21.88%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8.59%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57.38%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148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42,819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13,801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78,566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3,503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28.47%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9.18%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52.23%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25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2221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>
                <a:solidFill>
                  <a:schemeClr val="bg1"/>
                </a:solidFill>
              </a:rPr>
              <a:t>1</a:t>
            </a:r>
            <a:r>
              <a:rPr lang="en-US" sz="3600" b="1" baseline="30000">
                <a:solidFill>
                  <a:schemeClr val="bg1"/>
                </a:solidFill>
              </a:rPr>
              <a:t>st</a:t>
            </a:r>
            <a:r>
              <a:rPr lang="en-US" sz="3600" b="1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600" b="1">
                <a:solidFill>
                  <a:schemeClr val="bg1"/>
                </a:solidFill>
              </a:rPr>
              <a:t>FINAL MAP 6 (VERSION 2) </a:t>
            </a:r>
            <a:r>
              <a:rPr lang="en-US" sz="3600" b="1">
                <a:solidFill>
                  <a:srgbClr val="FF0000"/>
                </a:solidFill>
              </a:rPr>
              <a:t>Total Population </a:t>
            </a:r>
            <a:r>
              <a:rPr lang="en-US" sz="3600" b="1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800676"/>
              </p:ext>
            </p:extLst>
          </p:nvPr>
        </p:nvGraphicFramePr>
        <p:xfrm>
          <a:off x="1945355" y="2503396"/>
          <a:ext cx="82420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-0.03%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-2.21%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+2.52%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-1.39%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-0.01%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-3.13%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-1.03%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+4.15%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-0.06%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+6.28%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+1.88%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-8.32%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6873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pPr lvl="1" algn="ctr"/>
            <a:r>
              <a:rPr lang="en-US" sz="3600" b="1" dirty="0">
                <a:solidFill>
                  <a:schemeClr val="bg1"/>
                </a:solidFill>
              </a:rPr>
              <a:t>1</a:t>
            </a:r>
            <a:r>
              <a:rPr lang="en-US" sz="3600" b="1" baseline="30000" dirty="0">
                <a:solidFill>
                  <a:schemeClr val="bg1"/>
                </a:solidFill>
              </a:rPr>
              <a:t>st</a:t>
            </a:r>
            <a:r>
              <a:rPr lang="en-US" sz="3600" b="1" dirty="0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600" b="1" dirty="0">
                <a:solidFill>
                  <a:schemeClr val="bg1"/>
                </a:solidFill>
              </a:rPr>
              <a:t>FINAL MAP 6 (VERSION 2) </a:t>
            </a:r>
            <a:r>
              <a:rPr lang="en-US" sz="3600" b="1" dirty="0">
                <a:solidFill>
                  <a:srgbClr val="FF0000"/>
                </a:solidFill>
              </a:rPr>
              <a:t>Total Population </a:t>
            </a:r>
            <a:r>
              <a:rPr lang="en-US" sz="3600" b="1" dirty="0">
                <a:solidFill>
                  <a:schemeClr val="bg1"/>
                </a:solidFill>
              </a:rPr>
              <a:t>Racial Ethnicity: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6741EEED-FB06-873B-ED2E-6EA01FCBA40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11">
            <a:extLst>
              <a:ext uri="{FF2B5EF4-FFF2-40B4-BE49-F238E27FC236}">
                <a16:creationId xmlns:a16="http://schemas.microsoft.com/office/drawing/2014/main" id="{85450805-78AE-6C78-E7E2-234F1E338B1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68561996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362098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>
                <a:solidFill>
                  <a:schemeClr val="bg1"/>
                </a:solidFill>
              </a:rPr>
              <a:t>1</a:t>
            </a:r>
            <a:r>
              <a:rPr lang="en-US" sz="3200" b="1" baseline="30000">
                <a:solidFill>
                  <a:schemeClr val="bg1"/>
                </a:solidFill>
              </a:rPr>
              <a:t>st</a:t>
            </a:r>
            <a:r>
              <a:rPr lang="en-US" sz="3200" b="1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200" b="1">
                <a:solidFill>
                  <a:schemeClr val="bg1"/>
                </a:solidFill>
              </a:rPr>
              <a:t>FINAL MAP 6 (VERSION 2) </a:t>
            </a:r>
            <a:r>
              <a:rPr lang="en-US" sz="3200" b="1">
                <a:solidFill>
                  <a:srgbClr val="FF0000"/>
                </a:solidFill>
              </a:rPr>
              <a:t>Voting Age Population </a:t>
            </a:r>
            <a:r>
              <a:rPr lang="en-US" sz="3200" b="1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669596"/>
              </p:ext>
            </p:extLst>
          </p:nvPr>
        </p:nvGraphicFramePr>
        <p:xfrm>
          <a:off x="1926160" y="1769933"/>
          <a:ext cx="824208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/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10,382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3,453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84,515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4,726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7.23%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58.83%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3.29%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180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14,941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5,431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76,088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3,923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10.18%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3.7%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51.83%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11,850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2,817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95,928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2,835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8.08%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1.92%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65.44%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1.93%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20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20,671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9,477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65,305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3,286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14.22%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6.52%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44.94%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148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28,520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10,736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66,405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3,053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18.96%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7.14%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44.15%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2.03%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25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61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>
                <a:solidFill>
                  <a:schemeClr val="bg1"/>
                </a:solidFill>
              </a:rPr>
              <a:t>1</a:t>
            </a:r>
            <a:r>
              <a:rPr lang="en-US" sz="3200" b="1" baseline="30000">
                <a:solidFill>
                  <a:schemeClr val="bg1"/>
                </a:solidFill>
              </a:rPr>
              <a:t>st</a:t>
            </a:r>
            <a:r>
              <a:rPr lang="en-US" sz="3200" b="1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200" b="1">
                <a:solidFill>
                  <a:schemeClr val="bg1"/>
                </a:solidFill>
              </a:rPr>
              <a:t>FINAL MAP 6 (VERSION 2) </a:t>
            </a:r>
            <a:r>
              <a:rPr lang="en-US" sz="3200" b="1">
                <a:solidFill>
                  <a:srgbClr val="FF0000"/>
                </a:solidFill>
              </a:rPr>
              <a:t>Voting Age Population </a:t>
            </a:r>
            <a:r>
              <a:rPr lang="en-US" sz="3200" b="1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065300"/>
              </p:ext>
            </p:extLst>
          </p:nvPr>
        </p:nvGraphicFramePr>
        <p:xfrm>
          <a:off x="1945355" y="2503396"/>
          <a:ext cx="82420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-0.02%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-1.44%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+1.61%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+0.09%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-1.02%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+0.93%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-0.05%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-1.82%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+3.66%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-0.05%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+3.81%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+1.4%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-7.18%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2155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pPr lvl="1" algn="ctr"/>
            <a:r>
              <a:rPr lang="en-US" sz="3300" b="1" dirty="0">
                <a:solidFill>
                  <a:schemeClr val="bg1"/>
                </a:solidFill>
              </a:rPr>
              <a:t>1</a:t>
            </a:r>
            <a:r>
              <a:rPr lang="en-US" sz="3300" b="1" baseline="30000" dirty="0">
                <a:solidFill>
                  <a:schemeClr val="bg1"/>
                </a:solidFill>
              </a:rPr>
              <a:t>st</a:t>
            </a:r>
            <a:r>
              <a:rPr lang="en-US" sz="3300" b="1" dirty="0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300" b="1" dirty="0">
                <a:solidFill>
                  <a:schemeClr val="bg1"/>
                </a:solidFill>
              </a:rPr>
              <a:t>FINAL MAP 6 (VERSION 2) </a:t>
            </a:r>
            <a:r>
              <a:rPr lang="en-US" sz="3300" b="1" dirty="0">
                <a:solidFill>
                  <a:srgbClr val="FF0000"/>
                </a:solidFill>
              </a:rPr>
              <a:t>Voting Age Population </a:t>
            </a:r>
            <a:r>
              <a:rPr lang="en-US" sz="3300" b="1" dirty="0">
                <a:solidFill>
                  <a:schemeClr val="bg1"/>
                </a:solidFill>
              </a:rPr>
              <a:t>Racial Ethnicity: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6741EEED-FB06-873B-ED2E-6EA01FCBA40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11">
            <a:extLst>
              <a:ext uri="{FF2B5EF4-FFF2-40B4-BE49-F238E27FC236}">
                <a16:creationId xmlns:a16="http://schemas.microsoft.com/office/drawing/2014/main" id="{85450805-78AE-6C78-E7E2-234F1E338B1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6835608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4629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1084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C55E69-D6F6-A56D-174E-4D808BE8A2D1}"/>
              </a:ext>
            </a:extLst>
          </p:cNvPr>
          <p:cNvSpPr txBox="1"/>
          <p:nvPr/>
        </p:nvSpPr>
        <p:spPr>
          <a:xfrm>
            <a:off x="714644" y="2288006"/>
            <a:ext cx="10813327" cy="34317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rgbClr val="002D5D"/>
                </a:solidFill>
              </a:rPr>
              <a:t>This Map was submitted during the August 8</a:t>
            </a:r>
            <a:r>
              <a:rPr lang="en-US" sz="3100" b="1" baseline="30000" dirty="0">
                <a:solidFill>
                  <a:srgbClr val="002D5D"/>
                </a:solidFill>
              </a:rPr>
              <a:t>th</a:t>
            </a:r>
            <a:r>
              <a:rPr lang="en-US" sz="3100" b="1" dirty="0">
                <a:solidFill>
                  <a:srgbClr val="002D5D"/>
                </a:solidFill>
              </a:rPr>
              <a:t> Commissioner Redistricting Meeting and was based from Final Map 1.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rgbClr val="002D5D"/>
                </a:solidFill>
              </a:rPr>
              <a:t>Edits were made to this Map within the Public Meeting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rgbClr val="002D5D"/>
                </a:solidFill>
              </a:rPr>
              <a:t>Precinct 560 is split along State Highway 94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rgbClr val="002D5D"/>
                </a:solidFill>
              </a:rPr>
              <a:t>Precinct 444 is split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rgbClr val="002D5D"/>
                </a:solidFill>
              </a:rPr>
              <a:t>Precinct 180 is split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rgbClr val="002D5D"/>
                </a:solidFill>
              </a:rPr>
              <a:t>Precinct 312 is split</a:t>
            </a: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30B7EAD7-3D53-9045-8869-32D0348A3E21}"/>
              </a:ext>
            </a:extLst>
          </p:cNvPr>
          <p:cNvSpPr txBox="1"/>
          <p:nvPr/>
        </p:nvSpPr>
        <p:spPr>
          <a:xfrm>
            <a:off x="292100" y="338785"/>
            <a:ext cx="11607800" cy="70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3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CREATION OF FINAL MAP 1 (Version 2):</a:t>
            </a:r>
          </a:p>
        </p:txBody>
      </p:sp>
    </p:spTree>
    <p:extLst>
      <p:ext uri="{BB962C8B-B14F-4D97-AF65-F5344CB8AC3E}">
        <p14:creationId xmlns:p14="http://schemas.microsoft.com/office/powerpoint/2010/main" val="29253779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FINAL MAP 6 (VERSION 2):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A7E3DD0-12AA-BB6A-E1AE-BA5EE0040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589758"/>
              </p:ext>
            </p:extLst>
          </p:nvPr>
        </p:nvGraphicFramePr>
        <p:xfrm>
          <a:off x="292100" y="1598468"/>
          <a:ext cx="557295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05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(Towns &amp; Cities):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City / Town: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Calhan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Cascade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Colorado Springs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1, 2, 3, 4, 5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Fountain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52637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Green Mtn. Falls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126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Manitou Springs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6140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Monument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90787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Palmer 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84243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Peyton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535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Ramah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38824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Rush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73402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Yoder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56889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ACABDA-606F-3D16-8499-1BECFCA73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590241"/>
              </p:ext>
            </p:extLst>
          </p:nvPr>
        </p:nvGraphicFramePr>
        <p:xfrm>
          <a:off x="5933250" y="1598468"/>
          <a:ext cx="557295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05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(Military):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Military Installations: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600" b="1"/>
                        <a:t>USAFA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Fort Carson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Peterson AFB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Schriever SFB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NORAD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1954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FINAL MAP 5 (VERSION 2):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A7E3DD0-12AA-BB6A-E1AE-BA5EE0040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438723"/>
              </p:ext>
            </p:extLst>
          </p:nvPr>
        </p:nvGraphicFramePr>
        <p:xfrm>
          <a:off x="292100" y="1598468"/>
          <a:ext cx="563257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5680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 </a:t>
                      </a:r>
                    </a:p>
                    <a:p>
                      <a:pPr algn="ctr"/>
                      <a:r>
                        <a:rPr lang="en-US" sz="1600" b="1"/>
                        <a:t>(School Districts):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School 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Academy School District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Big Sandy SD 110J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Calhan SD RJ1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Cheyenne Mtn. SD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Edison SD 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52637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Ellicott SD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126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Falcon SD 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6140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Fountain/Ft. Carson SD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90787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Hanover SD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84243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Harrison SD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535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Lewis-Palmer SD 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38824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Manitou Springs SD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734020"/>
                  </a:ext>
                </a:extLst>
              </a:tr>
            </a:tbl>
          </a:graphicData>
        </a:graphic>
      </p:graphicFrame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1BCECB6C-4597-4144-D1D4-1DB4AC8413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964397"/>
              </p:ext>
            </p:extLst>
          </p:nvPr>
        </p:nvGraphicFramePr>
        <p:xfrm>
          <a:off x="6267325" y="1598468"/>
          <a:ext cx="57952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30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 </a:t>
                      </a:r>
                    </a:p>
                    <a:p>
                      <a:pPr algn="ctr"/>
                      <a:r>
                        <a:rPr lang="en-US" sz="1600" b="1"/>
                        <a:t>(School Districts):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School 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Miami-Yoder SD 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Peyton SD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RE-2 Fremont-Florence SD 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Widefield SD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Colorado Springs SD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1, 2, 3, 4, 5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956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8777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DED2E3-4172-7851-2717-6191F3F3D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254" y="47184"/>
            <a:ext cx="8467492" cy="675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498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73643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FINAL MAP 6 (VERSION 2):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ACABDA-606F-3D16-8499-1BECFCA73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246117"/>
              </p:ext>
            </p:extLst>
          </p:nvPr>
        </p:nvGraphicFramePr>
        <p:xfrm>
          <a:off x="143435" y="1640541"/>
          <a:ext cx="3886321" cy="477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8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3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/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9856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97792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81539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07037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7665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09964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75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300" b="1"/>
                        <a:t>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83752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2073780-0B1D-823E-2A23-A3DA8D857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473442"/>
              </p:ext>
            </p:extLst>
          </p:nvPr>
        </p:nvGraphicFramePr>
        <p:xfrm>
          <a:off x="4152838" y="1640279"/>
          <a:ext cx="3886323" cy="477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9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4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/>
                        <a:t>609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9856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97792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81539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07037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7665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09964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03999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98184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5A54BFE-261D-BA71-571C-CB4874A0C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124628"/>
              </p:ext>
            </p:extLst>
          </p:nvPr>
        </p:nvGraphicFramePr>
        <p:xfrm>
          <a:off x="8165975" y="1640279"/>
          <a:ext cx="3886323" cy="2166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9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4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/>
                        <a:t>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300" b="1"/>
                        <a:t>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901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077B2AC-5893-7326-084E-D569A64D4D7B}"/>
              </a:ext>
            </a:extLst>
          </p:cNvPr>
          <p:cNvSpPr txBox="1"/>
          <p:nvPr/>
        </p:nvSpPr>
        <p:spPr>
          <a:xfrm>
            <a:off x="8251371" y="3965469"/>
            <a:ext cx="38009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All 30 Precincts defined as Southeast Colorado Springs are in Commissioner District 5.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/>
              <a:t>District 5 = 30 Precincts (100.00%)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The Districts seem to be compact.</a:t>
            </a:r>
          </a:p>
        </p:txBody>
      </p:sp>
    </p:spTree>
    <p:extLst>
      <p:ext uri="{BB962C8B-B14F-4D97-AF65-F5344CB8AC3E}">
        <p14:creationId xmlns:p14="http://schemas.microsoft.com/office/powerpoint/2010/main" val="14854135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FINAL MAP 6 (VERSION 2):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830045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US PRESIDENT: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31,226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36.14%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52,400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60.64%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86,412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+24.50%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+0.25%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28,371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35.99%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47,452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60.19%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78,841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+24.20%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+1.12%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45,731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49.38%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43,975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47.49%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92,602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+1.90%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+2.67%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24,536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42.02%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31,268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53.55%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58,389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+11.53%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+2.06%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32,077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51.24%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27,733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44.30%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62,607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+6.94%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+4.83%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1727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FINAL MAP 6 (VERSION 2):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8076294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38590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9677401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2431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FINAL MAP 6 (VERSION 2):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035735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US SENATE: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25,290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36.08%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42,563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60.72%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70,102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+24.64%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+0.96%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22,569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37.44%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35,322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58.60%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60,281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+21.16%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+0.57%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36,374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49.94%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34,329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47.13%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72,842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+2.81%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+3.39%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17,140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44.54%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19,713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51.22%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38,485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+6.69%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+2.27%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22,651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53.16%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18,068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42.40%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42,609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+10.76%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+4.51%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7624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FINAL MAP 6 (VERSION 2):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11683421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909458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204560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3003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FINAL MAP 6 (VERSION 2):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747843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GOVERNOR: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27,938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39.75%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40,933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58.24%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70,287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+18.49%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+0.58%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24,518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40.56%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34,151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56.49%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60,451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+15.94%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+0.39%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38,874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53.22%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32,700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44.77%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73,040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+8.45%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+3.25%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18,362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47.62%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18,940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49.12%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38,560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+1.50%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+2.05%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23,755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55.65%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17,660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41.37%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42,689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+14.28%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+4.33%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0139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FINAL MAP 6 (VERSION 2):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04329606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902743" y="2359271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14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7699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b="1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699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FINAL MAP 1 (Version 2)</a:t>
            </a:r>
            <a:r>
              <a:rPr lang="en-US" sz="40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F28DFBE-EA28-C1E8-6223-369657E49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367181"/>
              </p:ext>
            </p:extLst>
          </p:nvPr>
        </p:nvGraphicFramePr>
        <p:xfrm>
          <a:off x="2032000" y="2117608"/>
          <a:ext cx="81280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7342347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431821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/>
                        <a:t>FINAL MAP 1 (Version 2):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64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SE (30 Suggested Precincts) consolidated into one district?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173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Fountain / Fort Carson / Security / Widefield / Hanover together?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394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8762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FINAL MAP 6 (VERSION 2):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818779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SECRETARY OF STATE: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25,186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36.15%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42,660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61.23%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69,670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+25.08%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+0.75%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22,376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37.36%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35,423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59.15%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59,889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+21.79%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+0.55%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35,703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49.37%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34,665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47.94%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72,315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+1.44%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+3.28%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16,781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43.87%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19,979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52.23%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38,249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+8.36%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+2.18%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21,945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51.86%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18,618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44.00%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42,312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+7.86%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+4.49%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3129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FINAL MAP 6 (VERSION 2):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89994214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895622" y="2359271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7161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FINAL MAP 6 (VERSION 2):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7970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EL PASO COUNTY CLERK &amp; RECORDER: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21,612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32.13%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45,652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67.87%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67,264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+35.74%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+0.80%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19,920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34.13%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38,447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65.87%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58,367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+31.74%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+1.00%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31,571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45.11%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38,415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54.89%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69,986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+9.78%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+3.34%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15,369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41.13%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22,001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58.87%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37,370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+17.75%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+2.56%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20,514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50.08%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20,448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49.92%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40,962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+0.16%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+5.71%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8361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FINAL MAP 6 (VERSION 2):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40774508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58458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7617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FINAL MAP 6 (VERSION 2):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629887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EL PASO COUNTY SHERIFF: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22,248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32.87%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45,441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67.13%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37,689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+34.26%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+0.78%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19,909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33.98%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38,689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66.02%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58,598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+32.05%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+0.77%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32,298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46.06%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37,828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53.94%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70,126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+7.89%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+3.16%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15,120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40.51%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22,204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59.49%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37,324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+18.98%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+1.91%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20,225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49.11%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20,954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50.89%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41,179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+1.77%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+4.42%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35151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FINAL MAP 6 (VERSION 2):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47804587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76057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9992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FINAL MAP 6 (VERSION 2):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953277"/>
              </p:ext>
            </p:extLst>
          </p:nvPr>
        </p:nvGraphicFramePr>
        <p:xfrm>
          <a:off x="3077066" y="1874141"/>
          <a:ext cx="5638800" cy="3109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40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4056391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786948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Average Deviation of All Races: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+27.12%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+24.48%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+0.51%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+10.80%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+6.37%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3A3E2A2-FA33-57D2-F5A2-44702878952E}"/>
              </a:ext>
            </a:extLst>
          </p:cNvPr>
          <p:cNvSpPr txBox="1"/>
          <p:nvPr/>
        </p:nvSpPr>
        <p:spPr>
          <a:xfrm>
            <a:off x="685799" y="5240530"/>
            <a:ext cx="1124902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MAP 6 (V2) AVERAGE DEVIATION FOR OVERALL POLITICAL COMPETITIVENESS </a:t>
            </a:r>
          </a:p>
          <a:p>
            <a:r>
              <a:rPr lang="en-US" b="1"/>
              <a:t>(CLOSEST TO ZERO IS MOST COMPETITIVE)</a:t>
            </a:r>
          </a:p>
        </p:txBody>
      </p:sp>
    </p:spTree>
    <p:extLst>
      <p:ext uri="{BB962C8B-B14F-4D97-AF65-F5344CB8AC3E}">
        <p14:creationId xmlns:p14="http://schemas.microsoft.com/office/powerpoint/2010/main" val="36899713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FINAL MAP 6 (VERSION 2):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/>
        </p:nvGraphicFramePr>
        <p:xfrm>
          <a:off x="-1" y="1769933"/>
          <a:ext cx="11622958" cy="4155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553925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FINAL MAP 6 (VERSION 2):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ED667D-1555-9DE4-E234-9A31FF37A345}"/>
              </a:ext>
            </a:extLst>
          </p:cNvPr>
          <p:cNvGraphicFramePr/>
          <p:nvPr/>
        </p:nvGraphicFramePr>
        <p:xfrm>
          <a:off x="1009650" y="1769933"/>
          <a:ext cx="9563100" cy="3956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9038BB7-F3CF-AF83-3910-B28DE48DEE71}"/>
              </a:ext>
            </a:extLst>
          </p:cNvPr>
          <p:cNvSpPr txBox="1"/>
          <p:nvPr/>
        </p:nvSpPr>
        <p:spPr>
          <a:xfrm>
            <a:off x="1743076" y="3478160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30.74%</a:t>
            </a:r>
          </a:p>
        </p:txBody>
      </p:sp>
    </p:spTree>
    <p:extLst>
      <p:ext uri="{BB962C8B-B14F-4D97-AF65-F5344CB8AC3E}">
        <p14:creationId xmlns:p14="http://schemas.microsoft.com/office/powerpoint/2010/main" val="15381979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56D661-B1C8-2AAA-7B27-9672E002D4E2}"/>
              </a:ext>
            </a:extLst>
          </p:cNvPr>
          <p:cNvSpPr txBox="1"/>
          <p:nvPr/>
        </p:nvSpPr>
        <p:spPr>
          <a:xfrm>
            <a:off x="1802091" y="4760591"/>
            <a:ext cx="85878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QUESTIONS ON FINAL MAP 6 (VERSION 2)</a:t>
            </a:r>
          </a:p>
          <a:p>
            <a:pPr algn="ctr"/>
            <a:endParaRPr lang="en-US" sz="4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863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6"/>
            <a:ext cx="12192000" cy="870006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FINAL MAP 1 (Version 2):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462AD5-5FBD-9824-DD4A-4C2957A1B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506" y="905113"/>
            <a:ext cx="7360023" cy="589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531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56D661-B1C8-2AAA-7B27-9672E002D4E2}"/>
              </a:ext>
            </a:extLst>
          </p:cNvPr>
          <p:cNvSpPr txBox="1"/>
          <p:nvPr/>
        </p:nvSpPr>
        <p:spPr>
          <a:xfrm>
            <a:off x="348343" y="4760591"/>
            <a:ext cx="1138645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chemeClr val="bg1"/>
                </a:solidFill>
              </a:rPr>
              <a:t>FINAL MAP 6 (Version 3)</a:t>
            </a:r>
          </a:p>
          <a:p>
            <a:endParaRPr lang="en-US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4373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1084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C55E69-D6F6-A56D-174E-4D808BE8A2D1}"/>
              </a:ext>
            </a:extLst>
          </p:cNvPr>
          <p:cNvSpPr txBox="1"/>
          <p:nvPr/>
        </p:nvSpPr>
        <p:spPr>
          <a:xfrm>
            <a:off x="714644" y="2288006"/>
            <a:ext cx="10813327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002D5D"/>
                </a:solidFill>
              </a:rPr>
              <a:t>This Map was submitted during the August 8</a:t>
            </a:r>
            <a:r>
              <a:rPr lang="en-US" sz="3200" b="1" baseline="30000">
                <a:solidFill>
                  <a:srgbClr val="002D5D"/>
                </a:solidFill>
              </a:rPr>
              <a:t>th</a:t>
            </a:r>
            <a:r>
              <a:rPr lang="en-US" sz="3200" b="1">
                <a:solidFill>
                  <a:srgbClr val="002D5D"/>
                </a:solidFill>
              </a:rPr>
              <a:t> Commissioner Redistricting Meeting and was based on Final Map 6 (Version 2).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002D5D"/>
                </a:solidFill>
              </a:rPr>
              <a:t>Precinct 560 is split along State Highway 94.</a:t>
            </a:r>
            <a:endParaRPr lang="en-US" sz="3200" b="1">
              <a:solidFill>
                <a:srgbClr val="002D5D"/>
              </a:solidFill>
              <a:cs typeface="Calibri"/>
            </a:endParaRP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30B7EAD7-3D53-9045-8869-32D0348A3E21}"/>
              </a:ext>
            </a:extLst>
          </p:cNvPr>
          <p:cNvSpPr txBox="1"/>
          <p:nvPr/>
        </p:nvSpPr>
        <p:spPr>
          <a:xfrm>
            <a:off x="292100" y="338785"/>
            <a:ext cx="11607800" cy="70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3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CREATION OF FINAL MAP 6 (Version 3):</a:t>
            </a:r>
          </a:p>
        </p:txBody>
      </p:sp>
    </p:spTree>
    <p:extLst>
      <p:ext uri="{BB962C8B-B14F-4D97-AF65-F5344CB8AC3E}">
        <p14:creationId xmlns:p14="http://schemas.microsoft.com/office/powerpoint/2010/main" val="32540325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7699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b="1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699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FINAL MAP 6 (Version 3)</a:t>
            </a:r>
            <a:r>
              <a:rPr lang="en-US" sz="40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F28DFBE-EA28-C1E8-6223-369657E49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699679"/>
              </p:ext>
            </p:extLst>
          </p:nvPr>
        </p:nvGraphicFramePr>
        <p:xfrm>
          <a:off x="2032000" y="2117608"/>
          <a:ext cx="81280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7342347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431821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/>
                        <a:t>FINAL MAP 6 (Version 3):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64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SE (30 Suggested Precincts) consolidated into one district?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173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Fountain / Fort Carson / Security / Widefield / Hanover together?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394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1503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6"/>
            <a:ext cx="12192000" cy="870006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FINAL MAP 6 (Version 3):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4F0636-4135-7345-169B-E301C9987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647" y="872183"/>
            <a:ext cx="7431741" cy="594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7255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7699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FINAL MAP 6 (Version 3)</a:t>
            </a:r>
          </a:p>
          <a:p>
            <a:pPr algn="ctr">
              <a:lnSpc>
                <a:spcPts val="5867"/>
              </a:lnSpc>
            </a:pPr>
            <a:r>
              <a:rPr lang="en-US" sz="40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HOUSE BILL 21-1047: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61214" y="1842014"/>
            <a:ext cx="104943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>
              <a:solidFill>
                <a:srgbClr val="002D5D"/>
              </a:solidFill>
              <a:highlight>
                <a:srgbClr val="FFFF00"/>
              </a:highlight>
            </a:endParaRPr>
          </a:p>
          <a:p>
            <a:pPr lvl="1"/>
            <a:endParaRPr lang="en-US" sz="3200" b="1">
              <a:solidFill>
                <a:srgbClr val="002D5D"/>
              </a:solidFill>
            </a:endParaRPr>
          </a:p>
          <a:p>
            <a:endParaRPr lang="en-US" sz="1600" b="1">
              <a:solidFill>
                <a:srgbClr val="002D5D"/>
              </a:solidFill>
            </a:endParaRPr>
          </a:p>
          <a:p>
            <a:pPr lvl="2"/>
            <a:endParaRPr lang="en-US" b="1">
              <a:solidFill>
                <a:srgbClr val="002D5D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F28DFBE-EA28-C1E8-6223-369657E49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707657"/>
              </p:ext>
            </p:extLst>
          </p:nvPr>
        </p:nvGraphicFramePr>
        <p:xfrm>
          <a:off x="2032000" y="2117608"/>
          <a:ext cx="81280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7342347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431821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/>
                        <a:t>FINAL MAP 6 (VERSION 3):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64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Overall Range in 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2.71%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173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Total Precincts Moved: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63 (19.50%)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648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Total Affected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138,664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394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18.92%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737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Total Affected Active Voters: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87,827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556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18.16%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153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613324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655710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D97BA6-F9D9-C603-50AC-946427355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205" y="2013191"/>
            <a:ext cx="5352752" cy="341405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78B7B4-07BB-3A75-8910-CACC2FFBD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33506"/>
              </p:ext>
            </p:extLst>
          </p:nvPr>
        </p:nvGraphicFramePr>
        <p:xfrm>
          <a:off x="569043" y="2013191"/>
          <a:ext cx="5144065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260">
                  <a:extLst>
                    <a:ext uri="{9D8B030D-6E8A-4147-A177-3AD203B41FA5}">
                      <a16:colId xmlns:a16="http://schemas.microsoft.com/office/drawing/2014/main" val="873274814"/>
                    </a:ext>
                  </a:extLst>
                </a:gridCol>
                <a:gridCol w="2026857">
                  <a:extLst>
                    <a:ext uri="{9D8B030D-6E8A-4147-A177-3AD203B41FA5}">
                      <a16:colId xmlns:a16="http://schemas.microsoft.com/office/drawing/2014/main" val="4108094175"/>
                    </a:ext>
                  </a:extLst>
                </a:gridCol>
                <a:gridCol w="2052948">
                  <a:extLst>
                    <a:ext uri="{9D8B030D-6E8A-4147-A177-3AD203B41FA5}">
                      <a16:colId xmlns:a16="http://schemas.microsoft.com/office/drawing/2014/main" val="1975601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Total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Target Deviation: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38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147,004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449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534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146,815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260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319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147,534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979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203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143,723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-2,832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428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147,697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1,142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225416"/>
                  </a:ext>
                </a:extLst>
              </a:tr>
            </a:tbl>
          </a:graphicData>
        </a:graphic>
      </p:graphicFrame>
      <p:sp>
        <p:nvSpPr>
          <p:cNvPr id="8" name="TextBox 18">
            <a:extLst>
              <a:ext uri="{FF2B5EF4-FFF2-40B4-BE49-F238E27FC236}">
                <a16:creationId xmlns:a16="http://schemas.microsoft.com/office/drawing/2014/main" id="{76475B98-3692-1724-A284-50A52DFACFE8}"/>
              </a:ext>
            </a:extLst>
          </p:cNvPr>
          <p:cNvSpPr txBox="1"/>
          <p:nvPr/>
        </p:nvSpPr>
        <p:spPr>
          <a:xfrm>
            <a:off x="292100" y="169197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FINAL MAP 6 (VERSION 3) </a:t>
            </a:r>
          </a:p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HOUSE BILL 21-1047:</a:t>
            </a:r>
          </a:p>
        </p:txBody>
      </p:sp>
    </p:spTree>
    <p:extLst>
      <p:ext uri="{BB962C8B-B14F-4D97-AF65-F5344CB8AC3E}">
        <p14:creationId xmlns:p14="http://schemas.microsoft.com/office/powerpoint/2010/main" val="136246911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655710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76475B98-3692-1724-A284-50A52DFACFE8}"/>
              </a:ext>
            </a:extLst>
          </p:cNvPr>
          <p:cNvSpPr txBox="1"/>
          <p:nvPr/>
        </p:nvSpPr>
        <p:spPr>
          <a:xfrm>
            <a:off x="292100" y="169197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FINAL MAP 6 (VERSION 3)</a:t>
            </a:r>
          </a:p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Precinct Moves: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2F99AE5-6852-212C-7CE0-EC8E71D34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840120"/>
              </p:ext>
            </p:extLst>
          </p:nvPr>
        </p:nvGraphicFramePr>
        <p:xfrm>
          <a:off x="1219200" y="1756221"/>
          <a:ext cx="9179721" cy="4404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334">
                  <a:extLst>
                    <a:ext uri="{9D8B030D-6E8A-4147-A177-3AD203B41FA5}">
                      <a16:colId xmlns:a16="http://schemas.microsoft.com/office/drawing/2014/main" val="1667686113"/>
                    </a:ext>
                  </a:extLst>
                </a:gridCol>
                <a:gridCol w="3300852">
                  <a:extLst>
                    <a:ext uri="{9D8B030D-6E8A-4147-A177-3AD203B41FA5}">
                      <a16:colId xmlns:a16="http://schemas.microsoft.com/office/drawing/2014/main" val="2739626250"/>
                    </a:ext>
                  </a:extLst>
                </a:gridCol>
                <a:gridCol w="3261157">
                  <a:extLst>
                    <a:ext uri="{9D8B030D-6E8A-4147-A177-3AD203B41FA5}">
                      <a16:colId xmlns:a16="http://schemas.microsoft.com/office/drawing/2014/main" val="3260532433"/>
                    </a:ext>
                  </a:extLst>
                </a:gridCol>
                <a:gridCol w="1614378">
                  <a:extLst>
                    <a:ext uri="{9D8B030D-6E8A-4147-A177-3AD203B41FA5}">
                      <a16:colId xmlns:a16="http://schemas.microsoft.com/office/drawing/2014/main" val="3226761529"/>
                    </a:ext>
                  </a:extLst>
                </a:gridCol>
              </a:tblGrid>
              <a:tr h="440668">
                <a:tc>
                  <a:txBody>
                    <a:bodyPr/>
                    <a:lstStyle/>
                    <a:p>
                      <a:r>
                        <a:rPr lang="en-US" sz="160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PRECINCTS ADDED: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PRECINCTS DELETED: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IMPACT: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327969"/>
                  </a:ext>
                </a:extLst>
              </a:tr>
              <a:tr h="440668">
                <a:tc>
                  <a:txBody>
                    <a:bodyPr/>
                    <a:lstStyle/>
                    <a:p>
                      <a:r>
                        <a:rPr lang="en-US" sz="16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219-441-088-206-226-097-120-138-140-144-147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134-143-146-253-457-210-303-313-315-318-319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28889"/>
                  </a:ext>
                </a:extLst>
              </a:tr>
              <a:tr h="757766"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134-143-146-253-457-522-527-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560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-151-153-154-155-156-164-165-166</a:t>
                      </a:r>
                    </a:p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*Precinct 560 is Split*</a:t>
                      </a: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219-441-139-160-161-162-191-192-195-157-159-190-193-194-620-627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714357"/>
                  </a:ext>
                </a:extLst>
              </a:tr>
              <a:tr h="615728"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210-303-313-315-318-319-092-093-099-123-173-179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088-206-226-169-601-602-605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+5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684588"/>
                  </a:ext>
                </a:extLst>
              </a:tr>
              <a:tr h="689197"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139-160-161-162-191-192-195-602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522-527-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560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-615-621-622-623-624-625</a:t>
                      </a:r>
                    </a:p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*Precinct 560 is Split*</a:t>
                      </a: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795010"/>
                  </a:ext>
                </a:extLst>
              </a:tr>
              <a:tr h="1122798">
                <a:tc>
                  <a:txBody>
                    <a:bodyPr/>
                    <a:lstStyle/>
                    <a:p>
                      <a:r>
                        <a:rPr lang="en-US" sz="16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157-159-190-193-194-620-627-169-601-605-615-621-622-623-624-625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097-120-138-140-144-147-151-153-154-155-156-164-165-166-092-093-099-123-173-179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338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92128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>
                <a:solidFill>
                  <a:schemeClr val="bg1"/>
                </a:solidFill>
              </a:rPr>
              <a:t>1</a:t>
            </a:r>
            <a:r>
              <a:rPr lang="en-US" sz="3600" b="1" baseline="30000">
                <a:solidFill>
                  <a:schemeClr val="bg1"/>
                </a:solidFill>
              </a:rPr>
              <a:t>st</a:t>
            </a:r>
            <a:r>
              <a:rPr lang="en-US" sz="3600" b="1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600" b="1">
                <a:solidFill>
                  <a:schemeClr val="bg1"/>
                </a:solidFill>
              </a:rPr>
              <a:t>FINAL MAP 6 (VERSION 3) </a:t>
            </a:r>
            <a:r>
              <a:rPr lang="en-US" sz="3600" b="1">
                <a:solidFill>
                  <a:srgbClr val="FF0000"/>
                </a:solidFill>
              </a:rPr>
              <a:t>Total Population </a:t>
            </a:r>
            <a:r>
              <a:rPr lang="en-US" sz="3600" b="1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085863"/>
              </p:ext>
            </p:extLst>
          </p:nvPr>
        </p:nvGraphicFramePr>
        <p:xfrm>
          <a:off x="1926160" y="1769933"/>
          <a:ext cx="824208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/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16,053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4,567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109,879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6,162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10.92%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3.11%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74.75%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4.19%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180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23,687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7,168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98,737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4,795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16.13%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4.88%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67.25%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3.27%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16,715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3,417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114,323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3,395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11.33%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77.49%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20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31,598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12,521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82,057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3,903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21.99%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8.71%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57.09%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2.72%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148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42,440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13,646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76,685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3,414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28.73%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9.24%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51.92%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25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66383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>
                <a:solidFill>
                  <a:schemeClr val="bg1"/>
                </a:solidFill>
              </a:rPr>
              <a:t>1</a:t>
            </a:r>
            <a:r>
              <a:rPr lang="en-US" sz="3600" b="1" baseline="30000">
                <a:solidFill>
                  <a:schemeClr val="bg1"/>
                </a:solidFill>
              </a:rPr>
              <a:t>st</a:t>
            </a:r>
            <a:r>
              <a:rPr lang="en-US" sz="3600" b="1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600" b="1">
                <a:solidFill>
                  <a:schemeClr val="bg1"/>
                </a:solidFill>
              </a:rPr>
              <a:t>FINAL MAP 6 (VERSION 3) </a:t>
            </a:r>
            <a:r>
              <a:rPr lang="en-US" sz="3600" b="1">
                <a:solidFill>
                  <a:srgbClr val="FF0000"/>
                </a:solidFill>
              </a:rPr>
              <a:t>Total Population </a:t>
            </a:r>
            <a:r>
              <a:rPr lang="en-US" sz="3600" b="1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451235"/>
              </p:ext>
            </p:extLst>
          </p:nvPr>
        </p:nvGraphicFramePr>
        <p:xfrm>
          <a:off x="1945355" y="2503396"/>
          <a:ext cx="82420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-0.08%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-2.21%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+2.52%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-1.33%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+1.96%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0.0%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-3.02%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+3.86%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-0.04%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+6.54%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+1.94%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-8.63%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79431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pPr lvl="1" algn="ctr"/>
            <a:r>
              <a:rPr lang="en-US" sz="3600" b="1" dirty="0">
                <a:solidFill>
                  <a:schemeClr val="bg1"/>
                </a:solidFill>
              </a:rPr>
              <a:t>1</a:t>
            </a:r>
            <a:r>
              <a:rPr lang="en-US" sz="3600" b="1" baseline="30000" dirty="0">
                <a:solidFill>
                  <a:schemeClr val="bg1"/>
                </a:solidFill>
              </a:rPr>
              <a:t>st</a:t>
            </a:r>
            <a:r>
              <a:rPr lang="en-US" sz="3600" b="1" dirty="0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600" b="1" dirty="0">
                <a:solidFill>
                  <a:schemeClr val="bg1"/>
                </a:solidFill>
              </a:rPr>
              <a:t>FINAL MAP 6 (VERSION 3) </a:t>
            </a:r>
            <a:r>
              <a:rPr lang="en-US" sz="3600" b="1" dirty="0">
                <a:solidFill>
                  <a:srgbClr val="FF0000"/>
                </a:solidFill>
              </a:rPr>
              <a:t>Total Population </a:t>
            </a:r>
            <a:r>
              <a:rPr lang="en-US" sz="3600" b="1" dirty="0">
                <a:solidFill>
                  <a:schemeClr val="bg1"/>
                </a:solidFill>
              </a:rPr>
              <a:t>Racial Ethnicity: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6741EEED-FB06-873B-ED2E-6EA01FCBA40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11">
            <a:extLst>
              <a:ext uri="{FF2B5EF4-FFF2-40B4-BE49-F238E27FC236}">
                <a16:creationId xmlns:a16="http://schemas.microsoft.com/office/drawing/2014/main" id="{85450805-78AE-6C78-E7E2-234F1E338B1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78217539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58792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7699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FINAL MAP 1 (Version 2)</a:t>
            </a:r>
          </a:p>
          <a:p>
            <a:pPr algn="ctr">
              <a:lnSpc>
                <a:spcPts val="5867"/>
              </a:lnSpc>
            </a:pPr>
            <a:r>
              <a:rPr lang="en-US" sz="40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HOUSE BILL 21-1047: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61214" y="1842014"/>
            <a:ext cx="104943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>
              <a:solidFill>
                <a:srgbClr val="002D5D"/>
              </a:solidFill>
              <a:highlight>
                <a:srgbClr val="FFFF00"/>
              </a:highlight>
            </a:endParaRPr>
          </a:p>
          <a:p>
            <a:pPr lvl="1"/>
            <a:endParaRPr lang="en-US" sz="3200" b="1">
              <a:solidFill>
                <a:srgbClr val="002D5D"/>
              </a:solidFill>
            </a:endParaRPr>
          </a:p>
          <a:p>
            <a:endParaRPr lang="en-US" sz="1600" b="1">
              <a:solidFill>
                <a:srgbClr val="002D5D"/>
              </a:solidFill>
            </a:endParaRPr>
          </a:p>
          <a:p>
            <a:pPr lvl="2"/>
            <a:endParaRPr lang="en-US" b="1">
              <a:solidFill>
                <a:srgbClr val="002D5D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F28DFBE-EA28-C1E8-6223-369657E49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48356"/>
              </p:ext>
            </p:extLst>
          </p:nvPr>
        </p:nvGraphicFramePr>
        <p:xfrm>
          <a:off x="2032000" y="2117608"/>
          <a:ext cx="81280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7342347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431821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/>
                        <a:t>FINAL MAP 1 (VERSION 2):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64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Overall Range in 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4.62%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173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Total Precincts Moved: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90 (27.86%)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648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Total Affected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104,236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394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(14.22%)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737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Total Affected Active Voters: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69,125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556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14.29%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153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97378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>
                <a:solidFill>
                  <a:schemeClr val="bg1"/>
                </a:solidFill>
              </a:rPr>
              <a:t>1</a:t>
            </a:r>
            <a:r>
              <a:rPr lang="en-US" sz="3200" b="1" baseline="30000">
                <a:solidFill>
                  <a:schemeClr val="bg1"/>
                </a:solidFill>
              </a:rPr>
              <a:t>st</a:t>
            </a:r>
            <a:r>
              <a:rPr lang="en-US" sz="3200" b="1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200" b="1">
                <a:solidFill>
                  <a:schemeClr val="bg1"/>
                </a:solidFill>
              </a:rPr>
              <a:t>FINAL MAP 6 (VERSION 3) </a:t>
            </a:r>
            <a:r>
              <a:rPr lang="en-US" sz="3200" b="1">
                <a:solidFill>
                  <a:srgbClr val="FF0000"/>
                </a:solidFill>
              </a:rPr>
              <a:t>Voting Age Population </a:t>
            </a:r>
            <a:r>
              <a:rPr lang="en-US" sz="3200" b="1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458954"/>
              </p:ext>
            </p:extLst>
          </p:nvPr>
        </p:nvGraphicFramePr>
        <p:xfrm>
          <a:off x="1926160" y="1769933"/>
          <a:ext cx="824208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/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10,655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3,558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86,563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4,787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7.25%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58.88%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3.26%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180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14,941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5,431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76,088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3,923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10.18%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3.7%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51.83%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11,984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2,815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96,629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2,870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8.12%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1.91%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65.5%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1.95%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20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20,513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9,511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64,169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3,249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14.27%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6.62%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44.65%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148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28,271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10,599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64,792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2,994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19.14%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7.18%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43.87%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2.03%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25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21671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>
                <a:solidFill>
                  <a:schemeClr val="bg1"/>
                </a:solidFill>
              </a:rPr>
              <a:t>1</a:t>
            </a:r>
            <a:r>
              <a:rPr lang="en-US" sz="3200" b="1" baseline="30000">
                <a:solidFill>
                  <a:schemeClr val="bg1"/>
                </a:solidFill>
              </a:rPr>
              <a:t>st</a:t>
            </a:r>
            <a:r>
              <a:rPr lang="en-US" sz="3200" b="1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200" b="1">
                <a:solidFill>
                  <a:schemeClr val="bg1"/>
                </a:solidFill>
              </a:rPr>
              <a:t>FINAL MAP 6 (VERSION 3) </a:t>
            </a:r>
            <a:r>
              <a:rPr lang="en-US" sz="3200" b="1">
                <a:solidFill>
                  <a:srgbClr val="FF0000"/>
                </a:solidFill>
              </a:rPr>
              <a:t>Voting Age Population </a:t>
            </a:r>
            <a:r>
              <a:rPr lang="en-US" sz="3200" b="1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184335"/>
              </p:ext>
            </p:extLst>
          </p:nvPr>
        </p:nvGraphicFramePr>
        <p:xfrm>
          <a:off x="1945355" y="2503396"/>
          <a:ext cx="82420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-0.05%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-1.44%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+1.61%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+0.09%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-0.98%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-0.03%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-1.77%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+3.37%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-0.05%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+3.99%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+1.44%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-7.46%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33973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pPr lvl="1" algn="ctr"/>
            <a:r>
              <a:rPr lang="en-US" sz="3300" b="1" dirty="0">
                <a:solidFill>
                  <a:schemeClr val="bg1"/>
                </a:solidFill>
              </a:rPr>
              <a:t>1</a:t>
            </a:r>
            <a:r>
              <a:rPr lang="en-US" sz="3300" b="1" baseline="30000" dirty="0">
                <a:solidFill>
                  <a:schemeClr val="bg1"/>
                </a:solidFill>
              </a:rPr>
              <a:t>st</a:t>
            </a:r>
            <a:r>
              <a:rPr lang="en-US" sz="3300" b="1" dirty="0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300" b="1" dirty="0">
                <a:solidFill>
                  <a:schemeClr val="bg1"/>
                </a:solidFill>
              </a:rPr>
              <a:t>FINAL MAP 6 (VERSION 3) </a:t>
            </a:r>
            <a:r>
              <a:rPr lang="en-US" sz="3300" b="1" dirty="0">
                <a:solidFill>
                  <a:srgbClr val="FF0000"/>
                </a:solidFill>
              </a:rPr>
              <a:t>Voting Age Population </a:t>
            </a:r>
            <a:r>
              <a:rPr lang="en-US" sz="3300" b="1" dirty="0">
                <a:solidFill>
                  <a:schemeClr val="bg1"/>
                </a:solidFill>
              </a:rPr>
              <a:t>Racial Ethnicity: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6741EEED-FB06-873B-ED2E-6EA01FCBA40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11">
            <a:extLst>
              <a:ext uri="{FF2B5EF4-FFF2-40B4-BE49-F238E27FC236}">
                <a16:creationId xmlns:a16="http://schemas.microsoft.com/office/drawing/2014/main" id="{85450805-78AE-6C78-E7E2-234F1E338B1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23692568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0814884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FINAL MAP 6 (VERSION 3):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A7E3DD0-12AA-BB6A-E1AE-BA5EE0040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421013"/>
              </p:ext>
            </p:extLst>
          </p:nvPr>
        </p:nvGraphicFramePr>
        <p:xfrm>
          <a:off x="292100" y="1598468"/>
          <a:ext cx="557295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05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(Towns &amp; Cities):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City / Town: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Calhan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Cascade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Colorado Springs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1, 2, 3, 4, 5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Fountain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52637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Green Mtn. Falls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126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Manitou Springs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6140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Monument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90787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Palmer 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84243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Peyton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535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Ramah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38824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Rush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73402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Yoder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56889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ACABDA-606F-3D16-8499-1BECFCA73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219178"/>
              </p:ext>
            </p:extLst>
          </p:nvPr>
        </p:nvGraphicFramePr>
        <p:xfrm>
          <a:off x="5933250" y="1598468"/>
          <a:ext cx="557295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05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(Military):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Military Installations: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600" b="1"/>
                        <a:t>USAFA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Fort Carson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Peterson AFB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Schriever SFB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NORAD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46498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FINAL MAP 5 (VERSION 3):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A7E3DD0-12AA-BB6A-E1AE-BA5EE0040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8634"/>
              </p:ext>
            </p:extLst>
          </p:nvPr>
        </p:nvGraphicFramePr>
        <p:xfrm>
          <a:off x="292100" y="1598468"/>
          <a:ext cx="563257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5680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 </a:t>
                      </a:r>
                    </a:p>
                    <a:p>
                      <a:pPr algn="ctr"/>
                      <a:r>
                        <a:rPr lang="en-US" sz="1600" b="1"/>
                        <a:t>(School Districts):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School 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Academy School District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Big Sandy SD 110J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Calhan SD RJ1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Cheyenne Mtn. SD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Edison SD 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52637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Ellicott SD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126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Falcon SD 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6140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Fountain/Ft. Carson SD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90787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Hanover SD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84243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Harrison SD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535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Lewis-Palmer SD 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38824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Manitou Springs SD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734020"/>
                  </a:ext>
                </a:extLst>
              </a:tr>
            </a:tbl>
          </a:graphicData>
        </a:graphic>
      </p:graphicFrame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1BCECB6C-4597-4144-D1D4-1DB4AC8413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833732"/>
              </p:ext>
            </p:extLst>
          </p:nvPr>
        </p:nvGraphicFramePr>
        <p:xfrm>
          <a:off x="6267325" y="1598468"/>
          <a:ext cx="57952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30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 </a:t>
                      </a:r>
                    </a:p>
                    <a:p>
                      <a:pPr algn="ctr"/>
                      <a:r>
                        <a:rPr lang="en-US" sz="1600" b="1"/>
                        <a:t>(School Districts):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School 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Miami-Yoder SD 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Peyton SD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RE-2 Fremont-Florence SD 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Widefield SD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Colorado Springs SD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1, 2, 3, 4, 5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956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3177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DD601E-A699-C3D8-8A3E-0460FC82D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961" y="39358"/>
            <a:ext cx="8486078" cy="676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0781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73643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FINAL MAP 6 (VERSION 3):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ACABDA-606F-3D16-8499-1BECFCA73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637623"/>
              </p:ext>
            </p:extLst>
          </p:nvPr>
        </p:nvGraphicFramePr>
        <p:xfrm>
          <a:off x="143435" y="1640541"/>
          <a:ext cx="3886321" cy="477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8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3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/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9856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97792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81539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07037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7665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09964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75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300" b="1"/>
                        <a:t>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83752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2073780-0B1D-823E-2A23-A3DA8D857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430175"/>
              </p:ext>
            </p:extLst>
          </p:nvPr>
        </p:nvGraphicFramePr>
        <p:xfrm>
          <a:off x="4152838" y="1640279"/>
          <a:ext cx="3886323" cy="477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9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4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/>
                        <a:t>609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9856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97792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81539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07037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7665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09964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03999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98184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5A54BFE-261D-BA71-571C-CB4874A0C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00146"/>
              </p:ext>
            </p:extLst>
          </p:nvPr>
        </p:nvGraphicFramePr>
        <p:xfrm>
          <a:off x="8165975" y="1640279"/>
          <a:ext cx="3886323" cy="2166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9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4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/>
                        <a:t>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300" b="1"/>
                        <a:t>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901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077B2AC-5893-7326-084E-D569A64D4D7B}"/>
              </a:ext>
            </a:extLst>
          </p:cNvPr>
          <p:cNvSpPr txBox="1"/>
          <p:nvPr/>
        </p:nvSpPr>
        <p:spPr>
          <a:xfrm>
            <a:off x="8251371" y="3965469"/>
            <a:ext cx="38009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All 30 Precincts defined as Southeast Colorado Springs are in Commissioner District 4.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/>
              <a:t>District 4 = 30 Precincts (100.00%)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The Districts seem to be compact.</a:t>
            </a:r>
          </a:p>
        </p:txBody>
      </p:sp>
    </p:spTree>
    <p:extLst>
      <p:ext uri="{BB962C8B-B14F-4D97-AF65-F5344CB8AC3E}">
        <p14:creationId xmlns:p14="http://schemas.microsoft.com/office/powerpoint/2010/main" val="163463907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FINAL MAP 6 (VERSION 3):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669052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US PRESIDENT: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32,156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36.35%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53,427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60.40%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88,453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+24.05%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+0.70%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28,371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35.99%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47,452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60.19%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78,841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+24.20%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+1.12%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46,074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49.50%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44,106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47.39%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93,076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+2.11%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+2.45%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24,001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41.79%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30,871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53.75%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57,431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+11.96%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+2.49%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31,339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51.33%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26,972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44.18%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61,050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+7.15%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+5.04%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43977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FINAL MAP 6 (VERSION 3):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90440959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38590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9677401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133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FINAL MAP 6 (VERSION 3):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735652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US SENATE: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26,025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36.35%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43,281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60.45%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71,598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+24.10%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+1.50%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22,569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37.44%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35,322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58.60%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60,281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+21.16%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+0.57%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36,593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49.97%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34,499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47.11%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73,237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+2.86%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+3.34%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16,720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44.34%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19,348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51.31%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37,705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+6.97%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+2.56%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22,117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53.30%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17,545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42.28%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41,498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+11.02%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+4.77%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231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655710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D97BA6-F9D9-C603-50AC-946427355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205" y="2013191"/>
            <a:ext cx="5352752" cy="341405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78B7B4-07BB-3A75-8910-CACC2FFBD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55012"/>
              </p:ext>
            </p:extLst>
          </p:nvPr>
        </p:nvGraphicFramePr>
        <p:xfrm>
          <a:off x="569043" y="2013191"/>
          <a:ext cx="5144065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260">
                  <a:extLst>
                    <a:ext uri="{9D8B030D-6E8A-4147-A177-3AD203B41FA5}">
                      <a16:colId xmlns:a16="http://schemas.microsoft.com/office/drawing/2014/main" val="873274814"/>
                    </a:ext>
                  </a:extLst>
                </a:gridCol>
                <a:gridCol w="2026857">
                  <a:extLst>
                    <a:ext uri="{9D8B030D-6E8A-4147-A177-3AD203B41FA5}">
                      <a16:colId xmlns:a16="http://schemas.microsoft.com/office/drawing/2014/main" val="4108094175"/>
                    </a:ext>
                  </a:extLst>
                </a:gridCol>
                <a:gridCol w="2052948">
                  <a:extLst>
                    <a:ext uri="{9D8B030D-6E8A-4147-A177-3AD203B41FA5}">
                      <a16:colId xmlns:a16="http://schemas.microsoft.com/office/drawing/2014/main" val="1975601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Total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Target Deviation: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38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144,025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-2,530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534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143,959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-2,596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319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150,727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4,172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203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148,786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2,231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428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145,276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-1,279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225416"/>
                  </a:ext>
                </a:extLst>
              </a:tr>
            </a:tbl>
          </a:graphicData>
        </a:graphic>
      </p:graphicFrame>
      <p:sp>
        <p:nvSpPr>
          <p:cNvPr id="8" name="TextBox 18">
            <a:extLst>
              <a:ext uri="{FF2B5EF4-FFF2-40B4-BE49-F238E27FC236}">
                <a16:creationId xmlns:a16="http://schemas.microsoft.com/office/drawing/2014/main" id="{76475B98-3692-1724-A284-50A52DFACFE8}"/>
              </a:ext>
            </a:extLst>
          </p:cNvPr>
          <p:cNvSpPr txBox="1"/>
          <p:nvPr/>
        </p:nvSpPr>
        <p:spPr>
          <a:xfrm>
            <a:off x="292100" y="169197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FINAL MAP 1 (VERSION 2) </a:t>
            </a:r>
          </a:p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HOUSE BILL 21-1047:</a:t>
            </a:r>
          </a:p>
        </p:txBody>
      </p:sp>
    </p:spTree>
    <p:extLst>
      <p:ext uri="{BB962C8B-B14F-4D97-AF65-F5344CB8AC3E}">
        <p14:creationId xmlns:p14="http://schemas.microsoft.com/office/powerpoint/2010/main" val="312648828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FINAL MAP 6 (VERSION 3):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12548502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909458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204560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58366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FINAL MAP 6 (VERSION 3):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938212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GOVERNOR: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28,724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40.01%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41,614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57.97%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71,789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+17.96%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+1.11%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24,518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40.56%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34,151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56.49%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60,451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+15.94%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+0.39%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39,119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53.28%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32,842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44.73%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73,428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+8.55%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+3.15%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17,897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47.37%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18,636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49.32%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37,785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+1.96%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+2.50%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23,189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55.78%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17,141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41.23%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41,574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+14.55%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+4.60%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04868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FINAL MAP 6 (VERSION 3):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91628544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902743" y="2359271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30083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FINAL MAP 6 (VERSION 3):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481929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SECRETARY OF STATE: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25,907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36.41%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43,378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60.96%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71,154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+24.55%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+1.28%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22,376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37.36%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35,423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59.15%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59,889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+21.79%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+0.55%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35,906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49.40%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34,825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47.91%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72,689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+1.49%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+3.23%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16,380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43.68%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19,635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52.36%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37,498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+8.68%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+2.50%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21,422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51.99%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18,084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43.89%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41,205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+8.10%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+4.73%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64144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FINAL MAP 6 (VERSION 3):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42421491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895622" y="2359271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58311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FINAL MAP 6 (VERSION 3):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173937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EL PASO COUNTY CLERK &amp; RECORDER: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22,269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32.41%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46,444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67.59%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68,713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+35.18%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+1.36%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19,920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34.13%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38,447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65.87%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58,367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+31.74%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+1.00%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31,736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45.13%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38,586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54.87%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70,322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+9.74%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+3.30%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15,003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40.95%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21,635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59.05%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36,638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+18.10%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+2.91%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20,058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50.26%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19,851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49.74%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39,909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+0.52%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+6.07%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627856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FINAL MAP 6 (VERSION 3):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57368724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58458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30711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FINAL MAP 6 (VERSION 3):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11057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EL PASO COUNTY SHERIFF: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22,892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33.11%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46,245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66.89%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69,137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+33.78%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+1.26%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19,909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33.98%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38,689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66.02%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58,598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+32.05%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+0.77%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32,509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46.13%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37,969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53.87%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70,478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+7.75%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+3.03%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14,725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40.25%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21,861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59.75%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36,586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+19.50%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+2.44%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19,765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49.27%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20,352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50.73%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40,117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+1.46%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+4.73%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0957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FINAL MAP 6 (VERSION 3):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49664050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76057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40897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FINAL MAP 6 (VERSION 3):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844853"/>
              </p:ext>
            </p:extLst>
          </p:nvPr>
        </p:nvGraphicFramePr>
        <p:xfrm>
          <a:off x="3077066" y="1874141"/>
          <a:ext cx="5638800" cy="3109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40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4056391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786948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Average Deviation of All Races: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+26.60%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+24.48%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+0.41%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+11.20%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+6.65%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3A3E2A2-FA33-57D2-F5A2-44702878952E}"/>
              </a:ext>
            </a:extLst>
          </p:cNvPr>
          <p:cNvSpPr txBox="1"/>
          <p:nvPr/>
        </p:nvSpPr>
        <p:spPr>
          <a:xfrm>
            <a:off x="685799" y="5240530"/>
            <a:ext cx="1124902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MAP 6 (V3) AVERAGE DEVIATION FOR OVERALL POLITICAL COMPETITIVENESS </a:t>
            </a:r>
          </a:p>
          <a:p>
            <a:r>
              <a:rPr lang="en-US" b="1"/>
              <a:t>(CLOSEST TO ZERO IS MOST COMPETITIVE)</a:t>
            </a:r>
          </a:p>
        </p:txBody>
      </p:sp>
    </p:spTree>
    <p:extLst>
      <p:ext uri="{BB962C8B-B14F-4D97-AF65-F5344CB8AC3E}">
        <p14:creationId xmlns:p14="http://schemas.microsoft.com/office/powerpoint/2010/main" val="2282147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B90CC84C13534CABA8E62057ACEC45" ma:contentTypeVersion="31" ma:contentTypeDescription="Create a new document." ma:contentTypeScope="" ma:versionID="8777199811d1d7be3c911799b1b4bdb4">
  <xsd:schema xmlns:xsd="http://www.w3.org/2001/XMLSchema" xmlns:xs="http://www.w3.org/2001/XMLSchema" xmlns:p="http://schemas.microsoft.com/office/2006/metadata/properties" xmlns:ns1="http://schemas.microsoft.com/sharepoint/v3" xmlns:ns2="80156bfa-366b-4c3c-b565-b9add8006275" xmlns:ns3="5665252f-2c69-48e5-b0d6-d600eead1583" targetNamespace="http://schemas.microsoft.com/office/2006/metadata/properties" ma:root="true" ma:fieldsID="40ebd9838d77c870881c5181336ec74b" ns1:_="" ns2:_="" ns3:_="">
    <xsd:import namespace="http://schemas.microsoft.com/sharepoint/v3"/>
    <xsd:import namespace="80156bfa-366b-4c3c-b565-b9add8006275"/>
    <xsd:import namespace="5665252f-2c69-48e5-b0d6-d600eead15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Location" minOccurs="0"/>
                <xsd:element ref="ns2:DateReceived" minOccurs="0"/>
                <xsd:element ref="ns2:CORAType" minOccurs="0"/>
                <xsd:element ref="ns2:Department" minOccurs="0"/>
                <xsd:element ref="ns2:Requestor" minOccurs="0"/>
                <xsd:element ref="ns2:PointofContact" minOccurs="0"/>
                <xsd:element ref="ns2:ReqOrganizationname" minOccurs="0"/>
                <xsd:element ref="ns2:MediaLengthInSeconds" minOccurs="0"/>
                <xsd:element ref="ns2:Invoicenumber" minOccurs="0"/>
                <xsd:element ref="ns2:PaidinFull_x003f_" minOccurs="0"/>
                <xsd:element ref="ns2:lcf76f155ced4ddcb4097134ff3c332f" minOccurs="0"/>
                <xsd:element ref="ns3:TaxCatchAll" minOccurs="0"/>
                <xsd:element ref="ns2:Monday_x002e_comProject" minOccurs="0"/>
                <xsd:element ref="ns2:Approva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56bfa-366b-4c3c-b565-b9add8006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Received" ma:index="20" nillable="true" ma:displayName="Date Received" ma:description="This is the date the CORA was received" ma:format="DateOnly" ma:internalName="DateReceived">
      <xsd:simpleType>
        <xsd:restriction base="dms:DateTime"/>
      </xsd:simpleType>
    </xsd:element>
    <xsd:element name="CORAType" ma:index="21" nillable="true" ma:displayName="Request Entity" ma:description="This is to classify the CORA by sender type" ma:format="Dropdown" ma:internalName="CORA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edia"/>
                    <xsd:enumeration value="Law firm"/>
                    <xsd:enumeration value="Citizen"/>
                    <xsd:enumeration value="Unknown"/>
                    <xsd:enumeration value="Government"/>
                    <xsd:enumeration value="Nonprofit"/>
                    <xsd:enumeration value="Business"/>
                    <xsd:enumeration value="University/ed"/>
                    <xsd:enumeration value="Healthcare"/>
                  </xsd:restriction>
                </xsd:simpleType>
              </xsd:element>
            </xsd:sequence>
          </xsd:extension>
        </xsd:complexContent>
      </xsd:complexType>
    </xsd:element>
    <xsd:element name="Department" ma:index="22" nillable="true" ma:displayName="Department" ma:description="The County Department or Office managing the documents" ma:format="Dropdown" ma:internalName="Departm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ublic Health"/>
                    <xsd:enumeration value="Procurement"/>
                    <xsd:enumeration value="PIO"/>
                    <xsd:enumeration value="EPSO"/>
                    <xsd:enumeration value="C&amp;R"/>
                    <xsd:enumeration value="Treasurer"/>
                    <xsd:enumeration value="Finance"/>
                    <xsd:enumeration value="Planning"/>
                    <xsd:enumeration value="Comm. Services"/>
                    <xsd:enumeration value="HR"/>
                    <xsd:enumeration value="Other"/>
                    <xsd:enumeration value="Assessor"/>
                    <xsd:enumeration value="Public Works"/>
                    <xsd:enumeration value="Facilities"/>
                    <xsd:enumeration value="Legal"/>
                    <xsd:enumeration value="IT"/>
                    <xsd:enumeration value="Admin"/>
                    <xsd:enumeration value="DHS"/>
                    <xsd:enumeration value="Coroner"/>
                    <xsd:enumeration value="DA"/>
                    <xsd:enumeration value="PPROEM"/>
                    <xsd:enumeration value="Justice Services"/>
                    <xsd:enumeration value="Economic Dev."/>
                    <xsd:enumeration value="Gov Affairs"/>
                    <xsd:enumeration value="Surveyor"/>
                  </xsd:restriction>
                </xsd:simpleType>
              </xsd:element>
            </xsd:sequence>
          </xsd:extension>
        </xsd:complexContent>
      </xsd:complexType>
    </xsd:element>
    <xsd:element name="Requestor" ma:index="23" nillable="true" ma:displayName="Requestor" ma:description="The name of the Requestor" ma:format="Dropdown" ma:internalName="Requestor">
      <xsd:simpleType>
        <xsd:restriction base="dms:Text">
          <xsd:maxLength value="255"/>
        </xsd:restriction>
      </xsd:simpleType>
    </xsd:element>
    <xsd:element name="PointofContact" ma:index="24" nillable="true" ma:displayName="Point of Contact" ma:description="This is the person (or persons), from the &#10; County department managing the records, that act as point of contact to the ORS." ma:format="Dropdown" ma:list="UserInfo" ma:SharePointGroup="0" ma:internalName="Pointof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qOrganizationname" ma:index="25" nillable="true" ma:displayName="Organization" ma:description="This is the name of the organization that is requestor affiliated" ma:format="Dropdown" ma:internalName="ReqOrganizationname">
      <xsd:simpleType>
        <xsd:restriction base="dms:Text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Invoicenumber" ma:index="27" nillable="true" ma:displayName="Invoice number" ma:decimals="0" ma:description="This is the invoice number assigned to any CORA requiring financial reimbursement from the requestor. Year-number order" ma:format="Dropdown" ma:internalName="Invoicenumber" ma:percentage="FALSE">
      <xsd:simpleType>
        <xsd:restriction base="dms:Number"/>
      </xsd:simpleType>
    </xsd:element>
    <xsd:element name="PaidinFull_x003f_" ma:index="28" nillable="true" ma:displayName="Paid in Full?" ma:description="The status on the payment required by the requestor, if applicable.&#10;&#10;(If blank, no charge for request)" ma:format="Dropdown" ma:internalName="PaidinFull_x003f_">
      <xsd:simpleType>
        <xsd:restriction base="dms:Choice">
          <xsd:enumeration value="Yes"/>
          <xsd:enumeration value="No"/>
          <xsd:enumeration value="No Response"/>
        </xsd:restriction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38cfe51f-b26a-4d8e-9a63-6375ff3b21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onday_x002e_comProject" ma:index="32" nillable="true" ma:displayName="Monday.com Project" ma:description="What AV project is this file linked to." ma:format="Hyperlink" ma:internalName="Monday_x002e_comProjec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pproval" ma:index="33" nillable="true" ma:displayName="Approval" ma:description="Is this item approved or does it need work." ma:format="Dropdown" ma:internalName="Approval">
      <xsd:simpleType>
        <xsd:restriction base="dms:Choice">
          <xsd:enumeration value="Approved"/>
          <xsd:enumeration value="Needs Work"/>
          <xsd:enumeration value="Rejected"/>
        </xsd:restriction>
      </xsd:simpleType>
    </xsd:element>
    <xsd:element name="MediaServiceObjectDetectorVersions" ma:index="3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5252f-2c69-48e5-b0d6-d600eead15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58322566-8442-4af9-8b12-5ca876f41557}" ma:internalName="TaxCatchAll" ma:showField="CatchAllData" ma:web="5665252f-2c69-48e5-b0d6-d600eead15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Received xmlns="80156bfa-366b-4c3c-b565-b9add8006275" xsi:nil="true"/>
    <_ip_UnifiedCompliancePolicyUIAction xmlns="http://schemas.microsoft.com/sharepoint/v3" xsi:nil="true"/>
    <CORAType xmlns="80156bfa-366b-4c3c-b565-b9add8006275" xsi:nil="true"/>
    <Requestor xmlns="80156bfa-366b-4c3c-b565-b9add8006275" xsi:nil="true"/>
    <ReqOrganizationname xmlns="80156bfa-366b-4c3c-b565-b9add8006275" xsi:nil="true"/>
    <_ip_UnifiedCompliancePolicyProperties xmlns="http://schemas.microsoft.com/sharepoint/v3" xsi:nil="true"/>
    <Invoicenumber xmlns="80156bfa-366b-4c3c-b565-b9add8006275" xsi:nil="true"/>
    <PaidinFull_x003f_ xmlns="80156bfa-366b-4c3c-b565-b9add8006275" xsi:nil="true"/>
    <PointofContact xmlns="80156bfa-366b-4c3c-b565-b9add8006275">
      <UserInfo>
        <DisplayName/>
        <AccountId xsi:nil="true"/>
        <AccountType/>
      </UserInfo>
    </PointofContact>
    <Department xmlns="80156bfa-366b-4c3c-b565-b9add8006275" xsi:nil="true"/>
    <SharedWithUsers xmlns="5665252f-2c69-48e5-b0d6-d600eead1583">
      <UserInfo>
        <DisplayName>Cami Bremer</DisplayName>
        <AccountId>67</AccountId>
        <AccountType/>
      </UserInfo>
      <UserInfo>
        <DisplayName>Rebecca Rudder2</DisplayName>
        <AccountId>811</AccountId>
        <AccountType/>
      </UserInfo>
      <UserInfo>
        <DisplayName>Chuck Broerman</DisplayName>
        <AccountId>323</AccountId>
        <AccountType/>
      </UserInfo>
      <UserInfo>
        <DisplayName>Janet Huffor</DisplayName>
        <AccountId>797</AccountId>
        <AccountType/>
      </UserInfo>
      <UserInfo>
        <DisplayName>Chris Strider</DisplayName>
        <AccountId>53</AccountId>
        <AccountType/>
      </UserInfo>
      <UserInfo>
        <DisplayName>Jackie Allred</DisplayName>
        <AccountId>149</AccountId>
        <AccountType/>
      </UserInfo>
      <UserInfo>
        <DisplayName>Howard Black</DisplayName>
        <AccountId>325</AccountId>
        <AccountType/>
      </UserInfo>
      <UserInfo>
        <DisplayName>Stephanie Redfield</DisplayName>
        <AccountId>835</AccountId>
        <AccountType/>
      </UserInfo>
      <UserInfo>
        <DisplayName>Michael Allen</DisplayName>
        <AccountId>328</AccountId>
        <AccountType/>
      </UserInfo>
      <UserInfo>
        <DisplayName>Brent Nelson</DisplayName>
        <AccountId>840</AccountId>
        <AccountType/>
      </UserInfo>
      <UserInfo>
        <DisplayName>Shane Mitchell</DisplayName>
        <AccountId>843</AccountId>
        <AccountType/>
      </UserInfo>
      <UserInfo>
        <DisplayName>Ryan Parsell</DisplayName>
        <AccountId>6</AccountId>
        <AccountType/>
      </UserInfo>
      <UserInfo>
        <DisplayName>Kenny Hodges</DisplayName>
        <AccountId>66</AccountId>
        <AccountType/>
      </UserInfo>
      <UserInfo>
        <DisplayName>Brandon Wilson</DisplayName>
        <AccountId>32</AccountId>
        <AccountType/>
      </UserInfo>
      <UserInfo>
        <DisplayName>Steven Klaffky</DisplayName>
        <AccountId>52</AccountId>
        <AccountType/>
      </UserInfo>
    </SharedWithUsers>
    <TaxCatchAll xmlns="5665252f-2c69-48e5-b0d6-d600eead1583" xsi:nil="true"/>
    <lcf76f155ced4ddcb4097134ff3c332f xmlns="80156bfa-366b-4c3c-b565-b9add8006275">
      <Terms xmlns="http://schemas.microsoft.com/office/infopath/2007/PartnerControls"/>
    </lcf76f155ced4ddcb4097134ff3c332f>
    <Monday_x002e_comProject xmlns="80156bfa-366b-4c3c-b565-b9add8006275">
      <Url xsi:nil="true"/>
      <Description xsi:nil="true"/>
    </Monday_x002e_comProject>
    <Approval xmlns="80156bfa-366b-4c3c-b565-b9add800627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AB5A84-6FAC-4C86-B7DF-20ABF13689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0156bfa-366b-4c3c-b565-b9add8006275"/>
    <ds:schemaRef ds:uri="5665252f-2c69-48e5-b0d6-d600eead15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F04770-C1CC-408E-B788-A8CF9CED959E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665252f-2c69-48e5-b0d6-d600eead1583"/>
    <ds:schemaRef ds:uri="80156bfa-366b-4c3c-b565-b9add800627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3DE9D8B-8705-472B-86D2-AAED8EA68B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6345</Words>
  <Application>Microsoft Office PowerPoint</Application>
  <PresentationFormat>Widescreen</PresentationFormat>
  <Paragraphs>2526</Paragraphs>
  <Slides>102</Slides>
  <Notes>71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102</vt:i4>
      </vt:variant>
    </vt:vector>
  </HeadingPairs>
  <TitlesOfParts>
    <vt:vector size="109" baseType="lpstr">
      <vt:lpstr>Arial</vt:lpstr>
      <vt:lpstr>Calibri</vt:lpstr>
      <vt:lpstr>Calibri Light</vt:lpstr>
      <vt:lpstr>Open Sans</vt:lpstr>
      <vt:lpstr>Open Sans Extrabold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Parsell</dc:creator>
  <cp:lastModifiedBy>Jackie Allred</cp:lastModifiedBy>
  <cp:revision>5</cp:revision>
  <cp:lastPrinted>2023-08-13T18:49:37Z</cp:lastPrinted>
  <dcterms:created xsi:type="dcterms:W3CDTF">2021-11-12T19:41:21Z</dcterms:created>
  <dcterms:modified xsi:type="dcterms:W3CDTF">2023-08-15T19:10:04Z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0x010100B8B90CC84C13534CABA8E62057ACEC45</vt:lpwstr>
  </property>
  <property fmtid="{D5CDD505-2E9C-101B-9397-08002B2CF9AE}" pid="3" name="MediaServiceImageTags">
    <vt:lpwstr/>
  </property>
</Properties>
</file>