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9"/>
  </p:notesMasterIdLst>
  <p:sldIdLst>
    <p:sldId id="282" r:id="rId6"/>
    <p:sldId id="279" r:id="rId7"/>
    <p:sldId id="427" r:id="rId8"/>
    <p:sldId id="406" r:id="rId9"/>
    <p:sldId id="417" r:id="rId10"/>
    <p:sldId id="442" r:id="rId11"/>
    <p:sldId id="443" r:id="rId12"/>
    <p:sldId id="444" r:id="rId13"/>
    <p:sldId id="445" r:id="rId14"/>
    <p:sldId id="446" r:id="rId15"/>
    <p:sldId id="435" r:id="rId16"/>
    <p:sldId id="399" r:id="rId17"/>
    <p:sldId id="390" r:id="rId18"/>
    <p:sldId id="454" r:id="rId19"/>
    <p:sldId id="425" r:id="rId20"/>
    <p:sldId id="456" r:id="rId21"/>
    <p:sldId id="450" r:id="rId22"/>
    <p:sldId id="452" r:id="rId23"/>
    <p:sldId id="453" r:id="rId24"/>
    <p:sldId id="438" r:id="rId25"/>
    <p:sldId id="457" r:id="rId26"/>
    <p:sldId id="447" r:id="rId27"/>
    <p:sldId id="458" r:id="rId28"/>
    <p:sldId id="459" r:id="rId29"/>
    <p:sldId id="448" r:id="rId30"/>
    <p:sldId id="460" r:id="rId31"/>
    <p:sldId id="461" r:id="rId32"/>
    <p:sldId id="449" r:id="rId33"/>
    <p:sldId id="462" r:id="rId34"/>
    <p:sldId id="463" r:id="rId35"/>
    <p:sldId id="400" r:id="rId36"/>
    <p:sldId id="437" r:id="rId37"/>
    <p:sldId id="290" r:id="rId3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e Sosa" initials="NS" lastIdx="1" clrIdx="0">
    <p:extLst>
      <p:ext uri="{19B8F6BF-5375-455C-9EA6-DF929625EA0E}">
        <p15:presenceInfo xmlns:p15="http://schemas.microsoft.com/office/powerpoint/2012/main" userId="S::NatalieSosa@elpasoco.com::147b9525-78ea-40a6-81ce-2aa6234e96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D"/>
    <a:srgbClr val="FF2D5D"/>
    <a:srgbClr val="002D5E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89210C-085B-43FE-A559-9DCAB47871AA}" v="36" dt="2023-08-14T22:20:45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D5D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02D5D"/>
                </a:solidFill>
              </a:rPr>
              <a:t>Seats</a:t>
            </a:r>
            <a:r>
              <a:rPr lang="en-US" baseline="0" dirty="0">
                <a:solidFill>
                  <a:srgbClr val="002D5D"/>
                </a:solidFill>
              </a:rPr>
              <a:t> that Changed Parties by Cook </a:t>
            </a:r>
            <a:r>
              <a:rPr lang="en-US" baseline="0" dirty="0" err="1">
                <a:solidFill>
                  <a:srgbClr val="002D5D"/>
                </a:solidFill>
              </a:rPr>
              <a:t>PVI</a:t>
            </a:r>
            <a:r>
              <a:rPr lang="en-US" baseline="0" dirty="0">
                <a:solidFill>
                  <a:srgbClr val="002D5D"/>
                </a:solidFill>
              </a:rPr>
              <a:t> Score</a:t>
            </a:r>
            <a:endParaRPr lang="en-US" dirty="0">
              <a:solidFill>
                <a:srgbClr val="002D5D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D5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Democratic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Sheet1!$A$2:$A$52</c:f>
              <c:strCache>
                <c:ptCount val="51"/>
                <c:pt idx="0">
                  <c:v>D+22</c:v>
                </c:pt>
                <c:pt idx="1">
                  <c:v>D+21</c:v>
                </c:pt>
                <c:pt idx="2">
                  <c:v>D+20</c:v>
                </c:pt>
                <c:pt idx="3">
                  <c:v>D+19</c:v>
                </c:pt>
                <c:pt idx="4">
                  <c:v>D+18</c:v>
                </c:pt>
                <c:pt idx="5">
                  <c:v>D+17</c:v>
                </c:pt>
                <c:pt idx="6">
                  <c:v>D+16</c:v>
                </c:pt>
                <c:pt idx="7">
                  <c:v>D+15</c:v>
                </c:pt>
                <c:pt idx="8">
                  <c:v>D+14</c:v>
                </c:pt>
                <c:pt idx="9">
                  <c:v>D+13</c:v>
                </c:pt>
                <c:pt idx="10">
                  <c:v>D+12</c:v>
                </c:pt>
                <c:pt idx="11">
                  <c:v>D+11</c:v>
                </c:pt>
                <c:pt idx="12">
                  <c:v>D+10</c:v>
                </c:pt>
                <c:pt idx="13">
                  <c:v>D+9</c:v>
                </c:pt>
                <c:pt idx="14">
                  <c:v>D+8</c:v>
                </c:pt>
                <c:pt idx="15">
                  <c:v>D+7</c:v>
                </c:pt>
                <c:pt idx="16">
                  <c:v>D+6</c:v>
                </c:pt>
                <c:pt idx="17">
                  <c:v>D+5</c:v>
                </c:pt>
                <c:pt idx="18">
                  <c:v>D+4</c:v>
                </c:pt>
                <c:pt idx="19">
                  <c:v>D+3</c:v>
                </c:pt>
                <c:pt idx="20">
                  <c:v>D+2</c:v>
                </c:pt>
                <c:pt idx="21">
                  <c:v>D+1 </c:v>
                </c:pt>
                <c:pt idx="22">
                  <c:v>Even</c:v>
                </c:pt>
                <c:pt idx="23">
                  <c:v>R+1</c:v>
                </c:pt>
                <c:pt idx="24">
                  <c:v>R+2</c:v>
                </c:pt>
                <c:pt idx="25">
                  <c:v>R+3</c:v>
                </c:pt>
                <c:pt idx="26">
                  <c:v>R+4</c:v>
                </c:pt>
                <c:pt idx="27">
                  <c:v>R+5</c:v>
                </c:pt>
                <c:pt idx="28">
                  <c:v>R+6</c:v>
                </c:pt>
                <c:pt idx="29">
                  <c:v>R+7</c:v>
                </c:pt>
                <c:pt idx="30">
                  <c:v>R+8</c:v>
                </c:pt>
                <c:pt idx="31">
                  <c:v>R+9</c:v>
                </c:pt>
                <c:pt idx="32">
                  <c:v>R+10</c:v>
                </c:pt>
                <c:pt idx="33">
                  <c:v>R+11</c:v>
                </c:pt>
                <c:pt idx="34">
                  <c:v>R+12</c:v>
                </c:pt>
                <c:pt idx="35">
                  <c:v>R+13</c:v>
                </c:pt>
                <c:pt idx="36">
                  <c:v>R+14</c:v>
                </c:pt>
                <c:pt idx="37">
                  <c:v>R+15</c:v>
                </c:pt>
                <c:pt idx="38">
                  <c:v>R+16</c:v>
                </c:pt>
                <c:pt idx="39">
                  <c:v>R+17</c:v>
                </c:pt>
                <c:pt idx="40">
                  <c:v>R+18</c:v>
                </c:pt>
                <c:pt idx="41">
                  <c:v>R+19</c:v>
                </c:pt>
                <c:pt idx="42">
                  <c:v>R+20</c:v>
                </c:pt>
                <c:pt idx="43">
                  <c:v>R+21</c:v>
                </c:pt>
                <c:pt idx="44">
                  <c:v>R+22</c:v>
                </c:pt>
                <c:pt idx="45">
                  <c:v>R+23</c:v>
                </c:pt>
                <c:pt idx="46">
                  <c:v>R+24</c:v>
                </c:pt>
                <c:pt idx="47">
                  <c:v>R+25</c:v>
                </c:pt>
                <c:pt idx="48">
                  <c:v>R+26</c:v>
                </c:pt>
                <c:pt idx="49">
                  <c:v>R+27</c:v>
                </c:pt>
                <c:pt idx="50">
                  <c:v>R+28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0</c:v>
                </c:pt>
                <c:pt idx="12">
                  <c:v>2</c:v>
                </c:pt>
                <c:pt idx="13">
                  <c:v>1</c:v>
                </c:pt>
                <c:pt idx="14">
                  <c:v>0</c:v>
                </c:pt>
                <c:pt idx="15">
                  <c:v>3</c:v>
                </c:pt>
                <c:pt idx="16">
                  <c:v>4</c:v>
                </c:pt>
                <c:pt idx="17">
                  <c:v>3</c:v>
                </c:pt>
                <c:pt idx="18">
                  <c:v>3</c:v>
                </c:pt>
                <c:pt idx="19">
                  <c:v>8</c:v>
                </c:pt>
                <c:pt idx="20">
                  <c:v>4</c:v>
                </c:pt>
                <c:pt idx="21">
                  <c:v>5</c:v>
                </c:pt>
                <c:pt idx="22">
                  <c:v>8</c:v>
                </c:pt>
                <c:pt idx="23">
                  <c:v>3</c:v>
                </c:pt>
                <c:pt idx="24">
                  <c:v>12</c:v>
                </c:pt>
                <c:pt idx="25">
                  <c:v>10</c:v>
                </c:pt>
                <c:pt idx="26">
                  <c:v>6</c:v>
                </c:pt>
                <c:pt idx="27">
                  <c:v>4</c:v>
                </c:pt>
                <c:pt idx="28">
                  <c:v>1</c:v>
                </c:pt>
                <c:pt idx="29">
                  <c:v>0</c:v>
                </c:pt>
                <c:pt idx="30">
                  <c:v>2</c:v>
                </c:pt>
                <c:pt idx="31">
                  <c:v>2</c:v>
                </c:pt>
                <c:pt idx="3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D6-46CC-8531-349E4E8EF8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Sheet1!$A$2:$A$52</c:f>
              <c:strCache>
                <c:ptCount val="51"/>
                <c:pt idx="0">
                  <c:v>D+22</c:v>
                </c:pt>
                <c:pt idx="1">
                  <c:v>D+21</c:v>
                </c:pt>
                <c:pt idx="2">
                  <c:v>D+20</c:v>
                </c:pt>
                <c:pt idx="3">
                  <c:v>D+19</c:v>
                </c:pt>
                <c:pt idx="4">
                  <c:v>D+18</c:v>
                </c:pt>
                <c:pt idx="5">
                  <c:v>D+17</c:v>
                </c:pt>
                <c:pt idx="6">
                  <c:v>D+16</c:v>
                </c:pt>
                <c:pt idx="7">
                  <c:v>D+15</c:v>
                </c:pt>
                <c:pt idx="8">
                  <c:v>D+14</c:v>
                </c:pt>
                <c:pt idx="9">
                  <c:v>D+13</c:v>
                </c:pt>
                <c:pt idx="10">
                  <c:v>D+12</c:v>
                </c:pt>
                <c:pt idx="11">
                  <c:v>D+11</c:v>
                </c:pt>
                <c:pt idx="12">
                  <c:v>D+10</c:v>
                </c:pt>
                <c:pt idx="13">
                  <c:v>D+9</c:v>
                </c:pt>
                <c:pt idx="14">
                  <c:v>D+8</c:v>
                </c:pt>
                <c:pt idx="15">
                  <c:v>D+7</c:v>
                </c:pt>
                <c:pt idx="16">
                  <c:v>D+6</c:v>
                </c:pt>
                <c:pt idx="17">
                  <c:v>D+5</c:v>
                </c:pt>
                <c:pt idx="18">
                  <c:v>D+4</c:v>
                </c:pt>
                <c:pt idx="19">
                  <c:v>D+3</c:v>
                </c:pt>
                <c:pt idx="20">
                  <c:v>D+2</c:v>
                </c:pt>
                <c:pt idx="21">
                  <c:v>D+1 </c:v>
                </c:pt>
                <c:pt idx="22">
                  <c:v>Even</c:v>
                </c:pt>
                <c:pt idx="23">
                  <c:v>R+1</c:v>
                </c:pt>
                <c:pt idx="24">
                  <c:v>R+2</c:v>
                </c:pt>
                <c:pt idx="25">
                  <c:v>R+3</c:v>
                </c:pt>
                <c:pt idx="26">
                  <c:v>R+4</c:v>
                </c:pt>
                <c:pt idx="27">
                  <c:v>R+5</c:v>
                </c:pt>
                <c:pt idx="28">
                  <c:v>R+6</c:v>
                </c:pt>
                <c:pt idx="29">
                  <c:v>R+7</c:v>
                </c:pt>
                <c:pt idx="30">
                  <c:v>R+8</c:v>
                </c:pt>
                <c:pt idx="31">
                  <c:v>R+9</c:v>
                </c:pt>
                <c:pt idx="32">
                  <c:v>R+10</c:v>
                </c:pt>
                <c:pt idx="33">
                  <c:v>R+11</c:v>
                </c:pt>
                <c:pt idx="34">
                  <c:v>R+12</c:v>
                </c:pt>
                <c:pt idx="35">
                  <c:v>R+13</c:v>
                </c:pt>
                <c:pt idx="36">
                  <c:v>R+14</c:v>
                </c:pt>
                <c:pt idx="37">
                  <c:v>R+15</c:v>
                </c:pt>
                <c:pt idx="38">
                  <c:v>R+16</c:v>
                </c:pt>
                <c:pt idx="39">
                  <c:v>R+17</c:v>
                </c:pt>
                <c:pt idx="40">
                  <c:v>R+18</c:v>
                </c:pt>
                <c:pt idx="41">
                  <c:v>R+19</c:v>
                </c:pt>
                <c:pt idx="42">
                  <c:v>R+20</c:v>
                </c:pt>
                <c:pt idx="43">
                  <c:v>R+21</c:v>
                </c:pt>
                <c:pt idx="44">
                  <c:v>R+22</c:v>
                </c:pt>
                <c:pt idx="45">
                  <c:v>R+23</c:v>
                </c:pt>
                <c:pt idx="46">
                  <c:v>R+24</c:v>
                </c:pt>
                <c:pt idx="47">
                  <c:v>R+25</c:v>
                </c:pt>
                <c:pt idx="48">
                  <c:v>R+26</c:v>
                </c:pt>
                <c:pt idx="49">
                  <c:v>R+27</c:v>
                </c:pt>
                <c:pt idx="50">
                  <c:v>R+28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1</c:v>
                </c:pt>
                <c:pt idx="22">
                  <c:v>3</c:v>
                </c:pt>
                <c:pt idx="23">
                  <c:v>4</c:v>
                </c:pt>
                <c:pt idx="24">
                  <c:v>4</c:v>
                </c:pt>
                <c:pt idx="25">
                  <c:v>5</c:v>
                </c:pt>
                <c:pt idx="26">
                  <c:v>6</c:v>
                </c:pt>
                <c:pt idx="27">
                  <c:v>3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2</c:v>
                </c:pt>
                <c:pt idx="32">
                  <c:v>1</c:v>
                </c:pt>
                <c:pt idx="33">
                  <c:v>1</c:v>
                </c:pt>
                <c:pt idx="34">
                  <c:v>4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2</c:v>
                </c:pt>
                <c:pt idx="42">
                  <c:v>2</c:v>
                </c:pt>
                <c:pt idx="44">
                  <c:v>2</c:v>
                </c:pt>
                <c:pt idx="5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D6-46CC-8531-349E4E8EF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5787728"/>
        <c:axId val="725788088"/>
      </c:barChart>
      <c:catAx>
        <c:axId val="72578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788088"/>
        <c:crosses val="autoZero"/>
        <c:auto val="1"/>
        <c:lblAlgn val="ctr"/>
        <c:lblOffset val="100"/>
        <c:noMultiLvlLbl val="0"/>
      </c:catAx>
      <c:valAx>
        <c:axId val="725788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78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D5D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02D5D"/>
                </a:solidFill>
              </a:rPr>
              <a:t>Seats</a:t>
            </a:r>
            <a:r>
              <a:rPr lang="en-US" baseline="0" dirty="0">
                <a:solidFill>
                  <a:srgbClr val="002D5D"/>
                </a:solidFill>
              </a:rPr>
              <a:t> that Changed Parties by Cook </a:t>
            </a:r>
            <a:r>
              <a:rPr lang="en-US" baseline="0" dirty="0" err="1">
                <a:solidFill>
                  <a:srgbClr val="002D5D"/>
                </a:solidFill>
              </a:rPr>
              <a:t>PVI</a:t>
            </a:r>
            <a:r>
              <a:rPr lang="en-US" baseline="0" dirty="0">
                <a:solidFill>
                  <a:srgbClr val="002D5D"/>
                </a:solidFill>
              </a:rPr>
              <a:t> Score</a:t>
            </a:r>
            <a:endParaRPr lang="en-US" dirty="0">
              <a:solidFill>
                <a:srgbClr val="002D5D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D5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Democratic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Sheet1!$A$2:$A$52</c:f>
              <c:strCache>
                <c:ptCount val="51"/>
                <c:pt idx="0">
                  <c:v>D+22</c:v>
                </c:pt>
                <c:pt idx="1">
                  <c:v>D+21</c:v>
                </c:pt>
                <c:pt idx="2">
                  <c:v>D+20</c:v>
                </c:pt>
                <c:pt idx="3">
                  <c:v>D+19</c:v>
                </c:pt>
                <c:pt idx="4">
                  <c:v>D+18</c:v>
                </c:pt>
                <c:pt idx="5">
                  <c:v>D+17</c:v>
                </c:pt>
                <c:pt idx="6">
                  <c:v>D+16</c:v>
                </c:pt>
                <c:pt idx="7">
                  <c:v>D+15</c:v>
                </c:pt>
                <c:pt idx="8">
                  <c:v>D+14</c:v>
                </c:pt>
                <c:pt idx="9">
                  <c:v>D+13</c:v>
                </c:pt>
                <c:pt idx="10">
                  <c:v>D+12</c:v>
                </c:pt>
                <c:pt idx="11">
                  <c:v>D+11</c:v>
                </c:pt>
                <c:pt idx="12">
                  <c:v>D+10</c:v>
                </c:pt>
                <c:pt idx="13">
                  <c:v>D+9</c:v>
                </c:pt>
                <c:pt idx="14">
                  <c:v>D+8</c:v>
                </c:pt>
                <c:pt idx="15">
                  <c:v>D+7</c:v>
                </c:pt>
                <c:pt idx="16">
                  <c:v>D+6</c:v>
                </c:pt>
                <c:pt idx="17">
                  <c:v>D+5</c:v>
                </c:pt>
                <c:pt idx="18">
                  <c:v>D+4</c:v>
                </c:pt>
                <c:pt idx="19">
                  <c:v>D+3</c:v>
                </c:pt>
                <c:pt idx="20">
                  <c:v>D+2</c:v>
                </c:pt>
                <c:pt idx="21">
                  <c:v>D+1 </c:v>
                </c:pt>
                <c:pt idx="22">
                  <c:v>Even</c:v>
                </c:pt>
                <c:pt idx="23">
                  <c:v>R+1</c:v>
                </c:pt>
                <c:pt idx="24">
                  <c:v>R+2</c:v>
                </c:pt>
                <c:pt idx="25">
                  <c:v>R+3</c:v>
                </c:pt>
                <c:pt idx="26">
                  <c:v>R+4</c:v>
                </c:pt>
                <c:pt idx="27">
                  <c:v>R+5</c:v>
                </c:pt>
                <c:pt idx="28">
                  <c:v>R+6</c:v>
                </c:pt>
                <c:pt idx="29">
                  <c:v>R+7</c:v>
                </c:pt>
                <c:pt idx="30">
                  <c:v>R+8</c:v>
                </c:pt>
                <c:pt idx="31">
                  <c:v>R+9</c:v>
                </c:pt>
                <c:pt idx="32">
                  <c:v>R+10</c:v>
                </c:pt>
                <c:pt idx="33">
                  <c:v>R+11</c:v>
                </c:pt>
                <c:pt idx="34">
                  <c:v>R+12</c:v>
                </c:pt>
                <c:pt idx="35">
                  <c:v>R+13</c:v>
                </c:pt>
                <c:pt idx="36">
                  <c:v>R+14</c:v>
                </c:pt>
                <c:pt idx="37">
                  <c:v>R+15</c:v>
                </c:pt>
                <c:pt idx="38">
                  <c:v>R+16</c:v>
                </c:pt>
                <c:pt idx="39">
                  <c:v>R+17</c:v>
                </c:pt>
                <c:pt idx="40">
                  <c:v>R+18</c:v>
                </c:pt>
                <c:pt idx="41">
                  <c:v>R+19</c:v>
                </c:pt>
                <c:pt idx="42">
                  <c:v>R+20</c:v>
                </c:pt>
                <c:pt idx="43">
                  <c:v>R+21</c:v>
                </c:pt>
                <c:pt idx="44">
                  <c:v>R+22</c:v>
                </c:pt>
                <c:pt idx="45">
                  <c:v>R+23</c:v>
                </c:pt>
                <c:pt idx="46">
                  <c:v>R+24</c:v>
                </c:pt>
                <c:pt idx="47">
                  <c:v>R+25</c:v>
                </c:pt>
                <c:pt idx="48">
                  <c:v>R+26</c:v>
                </c:pt>
                <c:pt idx="49">
                  <c:v>R+27</c:v>
                </c:pt>
                <c:pt idx="50">
                  <c:v>R+28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0</c:v>
                </c:pt>
                <c:pt idx="12">
                  <c:v>2</c:v>
                </c:pt>
                <c:pt idx="13">
                  <c:v>1</c:v>
                </c:pt>
                <c:pt idx="14">
                  <c:v>0</c:v>
                </c:pt>
                <c:pt idx="15">
                  <c:v>3</c:v>
                </c:pt>
                <c:pt idx="16">
                  <c:v>4</c:v>
                </c:pt>
                <c:pt idx="17">
                  <c:v>3</c:v>
                </c:pt>
                <c:pt idx="18">
                  <c:v>3</c:v>
                </c:pt>
                <c:pt idx="19">
                  <c:v>8</c:v>
                </c:pt>
                <c:pt idx="20">
                  <c:v>4</c:v>
                </c:pt>
                <c:pt idx="21">
                  <c:v>5</c:v>
                </c:pt>
                <c:pt idx="22">
                  <c:v>8</c:v>
                </c:pt>
                <c:pt idx="23">
                  <c:v>3</c:v>
                </c:pt>
                <c:pt idx="24">
                  <c:v>12</c:v>
                </c:pt>
                <c:pt idx="25">
                  <c:v>10</c:v>
                </c:pt>
                <c:pt idx="26">
                  <c:v>6</c:v>
                </c:pt>
                <c:pt idx="27">
                  <c:v>4</c:v>
                </c:pt>
                <c:pt idx="28">
                  <c:v>1</c:v>
                </c:pt>
                <c:pt idx="29">
                  <c:v>0</c:v>
                </c:pt>
                <c:pt idx="30">
                  <c:v>2</c:v>
                </c:pt>
                <c:pt idx="31">
                  <c:v>2</c:v>
                </c:pt>
                <c:pt idx="3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D6-46CC-8531-349E4E8EF8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Sheet1!$A$2:$A$52</c:f>
              <c:strCache>
                <c:ptCount val="51"/>
                <c:pt idx="0">
                  <c:v>D+22</c:v>
                </c:pt>
                <c:pt idx="1">
                  <c:v>D+21</c:v>
                </c:pt>
                <c:pt idx="2">
                  <c:v>D+20</c:v>
                </c:pt>
                <c:pt idx="3">
                  <c:v>D+19</c:v>
                </c:pt>
                <c:pt idx="4">
                  <c:v>D+18</c:v>
                </c:pt>
                <c:pt idx="5">
                  <c:v>D+17</c:v>
                </c:pt>
                <c:pt idx="6">
                  <c:v>D+16</c:v>
                </c:pt>
                <c:pt idx="7">
                  <c:v>D+15</c:v>
                </c:pt>
                <c:pt idx="8">
                  <c:v>D+14</c:v>
                </c:pt>
                <c:pt idx="9">
                  <c:v>D+13</c:v>
                </c:pt>
                <c:pt idx="10">
                  <c:v>D+12</c:v>
                </c:pt>
                <c:pt idx="11">
                  <c:v>D+11</c:v>
                </c:pt>
                <c:pt idx="12">
                  <c:v>D+10</c:v>
                </c:pt>
                <c:pt idx="13">
                  <c:v>D+9</c:v>
                </c:pt>
                <c:pt idx="14">
                  <c:v>D+8</c:v>
                </c:pt>
                <c:pt idx="15">
                  <c:v>D+7</c:v>
                </c:pt>
                <c:pt idx="16">
                  <c:v>D+6</c:v>
                </c:pt>
                <c:pt idx="17">
                  <c:v>D+5</c:v>
                </c:pt>
                <c:pt idx="18">
                  <c:v>D+4</c:v>
                </c:pt>
                <c:pt idx="19">
                  <c:v>D+3</c:v>
                </c:pt>
                <c:pt idx="20">
                  <c:v>D+2</c:v>
                </c:pt>
                <c:pt idx="21">
                  <c:v>D+1 </c:v>
                </c:pt>
                <c:pt idx="22">
                  <c:v>Even</c:v>
                </c:pt>
                <c:pt idx="23">
                  <c:v>R+1</c:v>
                </c:pt>
                <c:pt idx="24">
                  <c:v>R+2</c:v>
                </c:pt>
                <c:pt idx="25">
                  <c:v>R+3</c:v>
                </c:pt>
                <c:pt idx="26">
                  <c:v>R+4</c:v>
                </c:pt>
                <c:pt idx="27">
                  <c:v>R+5</c:v>
                </c:pt>
                <c:pt idx="28">
                  <c:v>R+6</c:v>
                </c:pt>
                <c:pt idx="29">
                  <c:v>R+7</c:v>
                </c:pt>
                <c:pt idx="30">
                  <c:v>R+8</c:v>
                </c:pt>
                <c:pt idx="31">
                  <c:v>R+9</c:v>
                </c:pt>
                <c:pt idx="32">
                  <c:v>R+10</c:v>
                </c:pt>
                <c:pt idx="33">
                  <c:v>R+11</c:v>
                </c:pt>
                <c:pt idx="34">
                  <c:v>R+12</c:v>
                </c:pt>
                <c:pt idx="35">
                  <c:v>R+13</c:v>
                </c:pt>
                <c:pt idx="36">
                  <c:v>R+14</c:v>
                </c:pt>
                <c:pt idx="37">
                  <c:v>R+15</c:v>
                </c:pt>
                <c:pt idx="38">
                  <c:v>R+16</c:v>
                </c:pt>
                <c:pt idx="39">
                  <c:v>R+17</c:v>
                </c:pt>
                <c:pt idx="40">
                  <c:v>R+18</c:v>
                </c:pt>
                <c:pt idx="41">
                  <c:v>R+19</c:v>
                </c:pt>
                <c:pt idx="42">
                  <c:v>R+20</c:v>
                </c:pt>
                <c:pt idx="43">
                  <c:v>R+21</c:v>
                </c:pt>
                <c:pt idx="44">
                  <c:v>R+22</c:v>
                </c:pt>
                <c:pt idx="45">
                  <c:v>R+23</c:v>
                </c:pt>
                <c:pt idx="46">
                  <c:v>R+24</c:v>
                </c:pt>
                <c:pt idx="47">
                  <c:v>R+25</c:v>
                </c:pt>
                <c:pt idx="48">
                  <c:v>R+26</c:v>
                </c:pt>
                <c:pt idx="49">
                  <c:v>R+27</c:v>
                </c:pt>
                <c:pt idx="50">
                  <c:v>R+28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1</c:v>
                </c:pt>
                <c:pt idx="22">
                  <c:v>3</c:v>
                </c:pt>
                <c:pt idx="23">
                  <c:v>4</c:v>
                </c:pt>
                <c:pt idx="24">
                  <c:v>4</c:v>
                </c:pt>
                <c:pt idx="25">
                  <c:v>5</c:v>
                </c:pt>
                <c:pt idx="26">
                  <c:v>6</c:v>
                </c:pt>
                <c:pt idx="27">
                  <c:v>3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2</c:v>
                </c:pt>
                <c:pt idx="32">
                  <c:v>1</c:v>
                </c:pt>
                <c:pt idx="33">
                  <c:v>1</c:v>
                </c:pt>
                <c:pt idx="34">
                  <c:v>4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2</c:v>
                </c:pt>
                <c:pt idx="42">
                  <c:v>2</c:v>
                </c:pt>
                <c:pt idx="44">
                  <c:v>2</c:v>
                </c:pt>
                <c:pt idx="5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D6-46CC-8531-349E4E8EF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5787728"/>
        <c:axId val="725788088"/>
      </c:barChart>
      <c:catAx>
        <c:axId val="72578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788088"/>
        <c:crosses val="autoZero"/>
        <c:auto val="1"/>
        <c:lblAlgn val="ctr"/>
        <c:lblOffset val="100"/>
        <c:noMultiLvlLbl val="0"/>
      </c:catAx>
      <c:valAx>
        <c:axId val="725788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78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D5D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02D5D"/>
                </a:solidFill>
              </a:rPr>
              <a:t>Seats</a:t>
            </a:r>
            <a:r>
              <a:rPr lang="en-US" baseline="0" dirty="0">
                <a:solidFill>
                  <a:srgbClr val="002D5D"/>
                </a:solidFill>
              </a:rPr>
              <a:t> that Changed Parties by Cook </a:t>
            </a:r>
            <a:r>
              <a:rPr lang="en-US" baseline="0" dirty="0" err="1">
                <a:solidFill>
                  <a:srgbClr val="002D5D"/>
                </a:solidFill>
              </a:rPr>
              <a:t>PVI</a:t>
            </a:r>
            <a:r>
              <a:rPr lang="en-US" baseline="0" dirty="0">
                <a:solidFill>
                  <a:srgbClr val="002D5D"/>
                </a:solidFill>
              </a:rPr>
              <a:t> Score</a:t>
            </a:r>
            <a:endParaRPr lang="en-US" dirty="0">
              <a:solidFill>
                <a:srgbClr val="002D5D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D5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Democratic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D+10</c:v>
                </c:pt>
                <c:pt idx="1">
                  <c:v>D+9</c:v>
                </c:pt>
                <c:pt idx="2">
                  <c:v>D+8</c:v>
                </c:pt>
                <c:pt idx="3">
                  <c:v>D+7</c:v>
                </c:pt>
                <c:pt idx="4">
                  <c:v>D+6</c:v>
                </c:pt>
                <c:pt idx="5">
                  <c:v>D+5</c:v>
                </c:pt>
                <c:pt idx="6">
                  <c:v>D+4</c:v>
                </c:pt>
                <c:pt idx="7">
                  <c:v>D+3</c:v>
                </c:pt>
                <c:pt idx="8">
                  <c:v>D+2</c:v>
                </c:pt>
                <c:pt idx="9">
                  <c:v>D+1 </c:v>
                </c:pt>
                <c:pt idx="10">
                  <c:v>Even</c:v>
                </c:pt>
                <c:pt idx="11">
                  <c:v>R+1</c:v>
                </c:pt>
                <c:pt idx="12">
                  <c:v>R+2</c:v>
                </c:pt>
                <c:pt idx="13">
                  <c:v>R+3</c:v>
                </c:pt>
                <c:pt idx="14">
                  <c:v>R+4</c:v>
                </c:pt>
                <c:pt idx="15">
                  <c:v>R+5</c:v>
                </c:pt>
                <c:pt idx="16">
                  <c:v>R+6</c:v>
                </c:pt>
                <c:pt idx="17">
                  <c:v>R+7</c:v>
                </c:pt>
                <c:pt idx="18">
                  <c:v>R+8</c:v>
                </c:pt>
                <c:pt idx="19">
                  <c:v>R+9</c:v>
                </c:pt>
                <c:pt idx="20">
                  <c:v>R+10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8</c:v>
                </c:pt>
                <c:pt idx="8">
                  <c:v>4</c:v>
                </c:pt>
                <c:pt idx="9">
                  <c:v>5</c:v>
                </c:pt>
                <c:pt idx="10">
                  <c:v>8</c:v>
                </c:pt>
                <c:pt idx="11">
                  <c:v>3</c:v>
                </c:pt>
                <c:pt idx="12">
                  <c:v>12</c:v>
                </c:pt>
                <c:pt idx="13">
                  <c:v>10</c:v>
                </c:pt>
                <c:pt idx="14">
                  <c:v>6</c:v>
                </c:pt>
                <c:pt idx="15">
                  <c:v>4</c:v>
                </c:pt>
                <c:pt idx="16">
                  <c:v>1</c:v>
                </c:pt>
                <c:pt idx="17">
                  <c:v>0</c:v>
                </c:pt>
                <c:pt idx="18">
                  <c:v>2</c:v>
                </c:pt>
                <c:pt idx="19">
                  <c:v>2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97-4496-B560-0019D5BD41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D+10</c:v>
                </c:pt>
                <c:pt idx="1">
                  <c:v>D+9</c:v>
                </c:pt>
                <c:pt idx="2">
                  <c:v>D+8</c:v>
                </c:pt>
                <c:pt idx="3">
                  <c:v>D+7</c:v>
                </c:pt>
                <c:pt idx="4">
                  <c:v>D+6</c:v>
                </c:pt>
                <c:pt idx="5">
                  <c:v>D+5</c:v>
                </c:pt>
                <c:pt idx="6">
                  <c:v>D+4</c:v>
                </c:pt>
                <c:pt idx="7">
                  <c:v>D+3</c:v>
                </c:pt>
                <c:pt idx="8">
                  <c:v>D+2</c:v>
                </c:pt>
                <c:pt idx="9">
                  <c:v>D+1 </c:v>
                </c:pt>
                <c:pt idx="10">
                  <c:v>Even</c:v>
                </c:pt>
                <c:pt idx="11">
                  <c:v>R+1</c:v>
                </c:pt>
                <c:pt idx="12">
                  <c:v>R+2</c:v>
                </c:pt>
                <c:pt idx="13">
                  <c:v>R+3</c:v>
                </c:pt>
                <c:pt idx="14">
                  <c:v>R+4</c:v>
                </c:pt>
                <c:pt idx="15">
                  <c:v>R+5</c:v>
                </c:pt>
                <c:pt idx="16">
                  <c:v>R+6</c:v>
                </c:pt>
                <c:pt idx="17">
                  <c:v>R+7</c:v>
                </c:pt>
                <c:pt idx="18">
                  <c:v>R+8</c:v>
                </c:pt>
                <c:pt idx="19">
                  <c:v>R+9</c:v>
                </c:pt>
                <c:pt idx="20">
                  <c:v>R+10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3</c:v>
                </c:pt>
                <c:pt idx="11">
                  <c:v>4</c:v>
                </c:pt>
                <c:pt idx="12">
                  <c:v>4</c:v>
                </c:pt>
                <c:pt idx="13">
                  <c:v>5</c:v>
                </c:pt>
                <c:pt idx="14">
                  <c:v>6</c:v>
                </c:pt>
                <c:pt idx="15">
                  <c:v>3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2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97-4496-B560-0019D5BD4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5787728"/>
        <c:axId val="725788088"/>
      </c:barChart>
      <c:catAx>
        <c:axId val="72578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788088"/>
        <c:crosses val="autoZero"/>
        <c:auto val="1"/>
        <c:lblAlgn val="ctr"/>
        <c:lblOffset val="100"/>
        <c:noMultiLvlLbl val="0"/>
      </c:catAx>
      <c:valAx>
        <c:axId val="725788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78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A2AAAD-5841-4EB8-A8BC-685D1A68EC1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FE736F-412A-4A5D-A0BB-246DADEB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6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32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61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38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54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58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51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89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B227-D64D-4C69-80BC-357848276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3CA01-D87A-4FFF-BA6A-69196B43F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0E70E-FE5E-4D41-BACD-F7EE36A1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D731-4DD2-4643-A05F-215471B1D941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4155A-719F-49C2-9C9B-64B62FA5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751FF-B104-4399-AEE9-54586DA3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1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6A81-245A-4349-88D1-F83E1C2E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E99B0-C68F-4D9A-B424-E6AD01EB6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B4BE8-A82F-48F6-8E55-4AF3141D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15ED-BBB0-4197-B889-38A2395C104C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0216E-F4AC-487F-9C86-CB0A2635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AF7A8-DB50-49C1-B42C-EEC71399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9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851021-05A3-438E-B20C-DBCF5D732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512B3-66A9-4B20-8B8F-6FDBA9E2F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932C-D42A-403A-8EFC-E2F0768D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6CA1-D2F3-4877-A2C1-C9F07A8FE7F4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F4D0-E32A-44CF-90E0-A804CEF6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C68C-C9A6-4B00-A920-5619F7C2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51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92D8-8397-42CA-A030-494606916E22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36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575A-7130-4861-89AD-CAC2A7A1A4F8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44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50E-35D9-4B4A-AF3B-08C68382E36A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9CA8-78A6-4AA0-82AD-4D11A7190C87}" type="datetime1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9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991-25B3-438C-81FA-9F8CD7E1B076}" type="datetime1">
              <a:rPr lang="en-US" smtClean="0"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42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B42A-8A8D-4C0E-ABD9-4B74DA580D7C}" type="datetime1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61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3C7A-425E-4635-9527-376338F77695}" type="datetime1">
              <a:rPr lang="en-US" smtClean="0"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3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F8F1-E118-40DF-B519-369E98944273}" type="datetime1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CE74-E20C-4A2A-A4EA-EB93A52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D2AA8-7D0C-4123-A179-0798313A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7628F-CCF0-451B-B137-669CDBD5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89E0-455C-4B68-8695-6FEF688440EC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30888-8E7A-4967-A993-25108105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E0169-9BD3-4749-81C2-5FAB2B8A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08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6F6D-A523-46E4-A32B-0B7D4A034755}" type="datetime1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5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0A72-855F-42C8-B4D2-9F5E438B4C24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89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CED0-E1CF-400E-BC6E-BDEA9BEA7205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8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C76A-67F1-4232-9E55-58F012C8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C2FC3-8A15-4A3B-9CAE-20DC74A05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D0AF-1B4E-4A1E-8101-0EDF36B6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658C-7651-4820-A666-D78B89D4F731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C147F-D1BE-4FEC-8E30-0EC44067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505D0-77B8-4DEB-A7F9-A51B67D6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6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B4D5-993F-47A2-BE24-75D7A61C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8B89D-FFBA-4FA6-95BF-72F9666EC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92275-8CB4-42D3-87F5-E0F263BC6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55C1C-AA9D-473C-94B6-AE2B7736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33EA-A5D7-413A-B3B5-5417BA7B44C7}" type="datetime1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45491-ABBE-4DD2-A694-C3EBDCBC4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476E1-C350-4B2B-9D14-D858F01C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7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72695-2C9A-47AF-8FC7-4E8726A8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D18DD-40DF-471A-B267-0AB5BF67D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1DCDC-7E43-46E6-955A-D86DD9599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8C1CC-EB58-4D04-A050-2C5C3A563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5B263-CFC9-4C77-B2B2-2889E40D1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6B683-8BA9-42ED-85CC-3D827186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E119D-B18E-492C-9762-8230DB911983}" type="datetime1">
              <a:rPr lang="en-US" smtClean="0"/>
              <a:t>8/15/2023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07BF75-9388-498D-885E-236AB923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E9968B-B4A5-4CCD-9434-A9BFF5B8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5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0877-D559-492A-B46B-0EAE3596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84465-9902-4513-B71F-53BCD5B1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E7F8-A2AA-484B-89F5-237021E37C30}" type="datetime1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D0BBA-947B-4153-AE6D-DB981CC0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502D9-6B53-4D9E-B40F-F37D890B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7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F7807-8620-4656-BC65-B3DF4966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7547-AA13-4872-AC1F-05A46849A690}" type="datetime1">
              <a:rPr lang="en-US" smtClean="0"/>
              <a:t>8/15/2023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7C2AA-8AA8-48F8-AC09-2DD45ABF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FC2F5-FC24-46B1-9835-69FB17A2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4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C4D0-7EF4-444F-94DD-C8D68469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8C518-5C1F-4796-BD9E-A0BB2BA8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B46B9-9B1C-4048-BF98-61EDD1A48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3E30A-3D39-4BD2-856F-17B47111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2471-0101-4873-B316-D4B17A81E7A0}" type="datetime1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86129-7511-4C81-8FED-485F3DC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61C9E-0BCD-46AC-AE2C-EB624678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9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7637-6B5C-4F05-BCE1-1B64FD0F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4AC16-391B-45C6-B8EA-648DED255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EF4BD-E8F8-4D86-8EAD-9CDBF8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C5B99-B74F-4C5C-BA1E-BF6E29B9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5037-5E96-41C2-BDE8-BD747E5071C5}" type="datetime1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A433C-F90D-4BFD-8E1A-5C9EB96E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7CC26-B72D-44F5-A393-E5C9220A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200BE-C094-49CE-B6A1-042ADF7D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24AFF-C93F-473C-945D-A32B21CFA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43B-CCCC-4EF5-89A8-16217CCAD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81138-5579-45F5-B8F6-DE5D77CCB3BB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6606F-748E-4D3C-BAEA-3E7562C7B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0799E-777E-497A-A061-D3B4E0582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8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F317B-D469-4151-A8D6-55C59B24143A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16025" y="-1"/>
            <a:ext cx="7875975" cy="6858001"/>
            <a:chOff x="0" y="0"/>
            <a:chExt cx="182968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9686" cy="1913890"/>
            </a:xfrm>
            <a:custGeom>
              <a:avLst/>
              <a:gdLst/>
              <a:ahLst/>
              <a:cxnLst/>
              <a:rect l="l" t="t" r="r" b="b"/>
              <a:pathLst>
                <a:path w="1829686" h="1913890">
                  <a:moveTo>
                    <a:pt x="0" y="0"/>
                  </a:moveTo>
                  <a:lnTo>
                    <a:pt x="1829686" y="0"/>
                  </a:lnTo>
                  <a:lnTo>
                    <a:pt x="182968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D">
                <a:alpha val="69803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842000" y="6079614"/>
            <a:ext cx="566420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>
              <a:lnSpc>
                <a:spcPts val="2146"/>
              </a:lnSpc>
            </a:pPr>
            <a:r>
              <a:rPr lang="en-US" sz="1867" spc="131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16023" y="-1"/>
            <a:ext cx="7718378" cy="5755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 defTabSz="609630"/>
            <a:r>
              <a:rPr lang="en-US" sz="72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Final Report  </a:t>
            </a:r>
          </a:p>
          <a:p>
            <a:pPr algn="r" defTabSz="609630"/>
            <a:endParaRPr lang="en-US" sz="50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dirty="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</a:rPr>
              <a:t>August 15, 2023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599" y="5643999"/>
            <a:ext cx="1056402" cy="105640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24000" y="5913582"/>
            <a:ext cx="9982200" cy="254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3" name="Group 3"/>
          <p:cNvGrpSpPr/>
          <p:nvPr/>
        </p:nvGrpSpPr>
        <p:grpSpPr>
          <a:xfrm>
            <a:off x="1788532" y="2756936"/>
            <a:ext cx="1855009" cy="1765068"/>
            <a:chOff x="0" y="0"/>
            <a:chExt cx="3470294" cy="33020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315354" y="2778126"/>
            <a:ext cx="1855009" cy="1765068"/>
            <a:chOff x="0" y="0"/>
            <a:chExt cx="3470294" cy="33020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005556" y="2760643"/>
            <a:ext cx="1855009" cy="1765068"/>
            <a:chOff x="0" y="0"/>
            <a:chExt cx="3470294" cy="33020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721600" y="4572084"/>
            <a:ext cx="3447417" cy="779845"/>
            <a:chOff x="-1369057" y="344479"/>
            <a:chExt cx="6894836" cy="155969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369057" y="344479"/>
              <a:ext cx="5892802" cy="6219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endParaRPr lang="en-US" dirty="0">
                <a:solidFill>
                  <a:srgbClr val="002D5E"/>
                </a:solidFill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367144" y="4559980"/>
            <a:ext cx="3152929" cy="794554"/>
            <a:chOff x="-2283284" y="315058"/>
            <a:chExt cx="7829801" cy="1589108"/>
          </a:xfrm>
        </p:grpSpPr>
        <p:sp>
          <p:nvSpPr>
            <p:cNvPr id="20" name="TextBox 20"/>
            <p:cNvSpPr txBox="1"/>
            <p:nvPr/>
          </p:nvSpPr>
          <p:spPr>
            <a:xfrm>
              <a:off x="20737" y="1327854"/>
              <a:ext cx="5525780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2283284" y="315058"/>
              <a:ext cx="7428838" cy="6219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endParaRPr lang="en-US" dirty="0">
                <a:solidFill>
                  <a:srgbClr val="002D5E"/>
                </a:solidFill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0683" y="4574748"/>
            <a:ext cx="3100373" cy="1038811"/>
            <a:chOff x="0" y="403333"/>
            <a:chExt cx="9388254" cy="2077622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625449" y="403333"/>
              <a:ext cx="8762805" cy="20776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 dirty="0">
                  <a:solidFill>
                    <a:srgbClr val="002D5E"/>
                  </a:solidFill>
                </a:rPr>
                <a:t>Maps </a:t>
              </a:r>
            </a:p>
            <a:p>
              <a:pPr algn="ctr">
                <a:lnSpc>
                  <a:spcPts val="2600"/>
                </a:lnSpc>
              </a:pPr>
              <a:r>
                <a:rPr lang="en-US" sz="3600" b="1" dirty="0">
                  <a:solidFill>
                    <a:srgbClr val="002D5E"/>
                  </a:solidFill>
                </a:rPr>
                <a:t>Created or Analyzed</a:t>
              </a:r>
            </a:p>
          </p:txBody>
        </p: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08959" y="706010"/>
            <a:ext cx="11774079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Final Recap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362FA7-F8F7-2077-F743-8B90ED22E791}"/>
              </a:ext>
            </a:extLst>
          </p:cNvPr>
          <p:cNvSpPr txBox="1"/>
          <p:nvPr/>
        </p:nvSpPr>
        <p:spPr>
          <a:xfrm>
            <a:off x="1834918" y="2799416"/>
            <a:ext cx="1762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002D5D"/>
                </a:solidFill>
              </a:rPr>
              <a:t>31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D6B882-B35A-9D76-12BC-B292AF862434}"/>
              </a:ext>
            </a:extLst>
          </p:cNvPr>
          <p:cNvSpPr txBox="1"/>
          <p:nvPr/>
        </p:nvSpPr>
        <p:spPr>
          <a:xfrm>
            <a:off x="4685721" y="2872302"/>
            <a:ext cx="241744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0" b="1" dirty="0">
                <a:solidFill>
                  <a:srgbClr val="002D5D"/>
                </a:solidFill>
              </a:rPr>
              <a:t>100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B3D30B-D17A-66C6-42DB-11E5F156EB75}"/>
              </a:ext>
            </a:extLst>
          </p:cNvPr>
          <p:cNvSpPr txBox="1"/>
          <p:nvPr/>
        </p:nvSpPr>
        <p:spPr>
          <a:xfrm>
            <a:off x="8361621" y="2806044"/>
            <a:ext cx="1762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002D5D"/>
                </a:solidFill>
              </a:rPr>
              <a:t>7</a:t>
            </a: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1C4D9C41-DD8C-E4E3-AEFE-AEE7C05E6B44}"/>
              </a:ext>
            </a:extLst>
          </p:cNvPr>
          <p:cNvSpPr txBox="1"/>
          <p:nvPr/>
        </p:nvSpPr>
        <p:spPr>
          <a:xfrm>
            <a:off x="4493897" y="4568122"/>
            <a:ext cx="2893825" cy="1038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b="1" dirty="0">
                <a:solidFill>
                  <a:srgbClr val="002D5E"/>
                </a:solidFill>
              </a:rPr>
              <a:t>Citizen </a:t>
            </a:r>
          </a:p>
          <a:p>
            <a:pPr algn="ctr">
              <a:lnSpc>
                <a:spcPts val="2600"/>
              </a:lnSpc>
            </a:pPr>
            <a:r>
              <a:rPr lang="en-US" sz="3600" b="1" dirty="0">
                <a:solidFill>
                  <a:srgbClr val="002D5E"/>
                </a:solidFill>
              </a:rPr>
              <a:t>Comments</a:t>
            </a:r>
          </a:p>
          <a:p>
            <a:pPr algn="ctr">
              <a:lnSpc>
                <a:spcPts val="2600"/>
              </a:lnSpc>
            </a:pPr>
            <a:r>
              <a:rPr lang="en-US" sz="3600" b="1" dirty="0">
                <a:solidFill>
                  <a:srgbClr val="002D5E"/>
                </a:solidFill>
              </a:rPr>
              <a:t>Online</a:t>
            </a:r>
          </a:p>
        </p:txBody>
      </p:sp>
      <p:sp>
        <p:nvSpPr>
          <p:cNvPr id="33" name="TextBox 25">
            <a:extLst>
              <a:ext uri="{FF2B5EF4-FFF2-40B4-BE49-F238E27FC236}">
                <a16:creationId xmlns:a16="http://schemas.microsoft.com/office/drawing/2014/main" id="{A7D9B82F-F65F-9A85-8C54-AC5A0A40C5C1}"/>
              </a:ext>
            </a:extLst>
          </p:cNvPr>
          <p:cNvSpPr txBox="1"/>
          <p:nvPr/>
        </p:nvSpPr>
        <p:spPr>
          <a:xfrm>
            <a:off x="7773815" y="4574750"/>
            <a:ext cx="2893825" cy="1099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b="1" dirty="0">
                <a:solidFill>
                  <a:srgbClr val="002D5E"/>
                </a:solidFill>
              </a:rPr>
              <a:t>Citizen</a:t>
            </a:r>
          </a:p>
          <a:p>
            <a:pPr algn="ctr">
              <a:lnSpc>
                <a:spcPts val="2600"/>
              </a:lnSpc>
            </a:pPr>
            <a:r>
              <a:rPr lang="en-US" b="1" dirty="0">
                <a:solidFill>
                  <a:srgbClr val="002D5E"/>
                </a:solidFill>
              </a:rPr>
              <a:t> </a:t>
            </a:r>
          </a:p>
          <a:p>
            <a:pPr algn="ctr">
              <a:lnSpc>
                <a:spcPts val="2600"/>
              </a:lnSpc>
            </a:pPr>
            <a:r>
              <a:rPr lang="en-US" sz="5400" b="1" dirty="0">
                <a:solidFill>
                  <a:srgbClr val="002D5E"/>
                </a:solidFill>
              </a:rPr>
              <a:t>Maps</a:t>
            </a:r>
          </a:p>
        </p:txBody>
      </p:sp>
    </p:spTree>
    <p:extLst>
      <p:ext uri="{BB962C8B-B14F-4D97-AF65-F5344CB8AC3E}">
        <p14:creationId xmlns:p14="http://schemas.microsoft.com/office/powerpoint/2010/main" val="1037436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73897" y="4953000"/>
            <a:ext cx="7852528" cy="93291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5" name="TextBox 5"/>
          <p:cNvSpPr txBox="1"/>
          <p:nvPr/>
        </p:nvSpPr>
        <p:spPr>
          <a:xfrm>
            <a:off x="834887" y="5024935"/>
            <a:ext cx="10204173" cy="1483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Competitiveness</a:t>
            </a:r>
          </a:p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Measurements </a:t>
            </a:r>
          </a:p>
        </p:txBody>
      </p:sp>
    </p:spTree>
    <p:extLst>
      <p:ext uri="{BB962C8B-B14F-4D97-AF65-F5344CB8AC3E}">
        <p14:creationId xmlns:p14="http://schemas.microsoft.com/office/powerpoint/2010/main" val="571653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3" name="Group 3"/>
          <p:cNvGrpSpPr/>
          <p:nvPr/>
        </p:nvGrpSpPr>
        <p:grpSpPr>
          <a:xfrm>
            <a:off x="556079" y="2491896"/>
            <a:ext cx="1855009" cy="1765068"/>
            <a:chOff x="0" y="0"/>
            <a:chExt cx="3470294" cy="33020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592570" y="2499834"/>
            <a:ext cx="1855009" cy="1765068"/>
            <a:chOff x="0" y="0"/>
            <a:chExt cx="3470294" cy="33020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3574324" y="2482351"/>
            <a:ext cx="1855009" cy="1765068"/>
            <a:chOff x="0" y="0"/>
            <a:chExt cx="3470294" cy="33020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214945" y="4399808"/>
            <a:ext cx="4954072" cy="1311256"/>
            <a:chOff x="-4382367" y="-73"/>
            <a:chExt cx="9908146" cy="262251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4382367" y="-73"/>
              <a:ext cx="5220515" cy="26225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dirty="0">
                  <a:solidFill>
                    <a:srgbClr val="002D5E"/>
                  </a:solidFill>
                </a:rPr>
                <a:t>As much as possible</a:t>
              </a:r>
              <a:r>
                <a:rPr lang="en-US">
                  <a:solidFill>
                    <a:srgbClr val="002D5E"/>
                  </a:solidFill>
                </a:rPr>
                <a:t>, preserve </a:t>
              </a:r>
              <a:r>
                <a:rPr lang="en-US" dirty="0">
                  <a:solidFill>
                    <a:srgbClr val="002D5E"/>
                  </a:solidFill>
                </a:rPr>
                <a:t>communities of interest and political subdivisions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3331075" y="4387704"/>
            <a:ext cx="4188998" cy="1311256"/>
            <a:chOff x="-4856194" y="-29494"/>
            <a:chExt cx="10402711" cy="2622512"/>
          </a:xfrm>
        </p:grpSpPr>
        <p:sp>
          <p:nvSpPr>
            <p:cNvPr id="20" name="TextBox 20"/>
            <p:cNvSpPr txBox="1"/>
            <p:nvPr/>
          </p:nvSpPr>
          <p:spPr>
            <a:xfrm>
              <a:off x="20737" y="1327854"/>
              <a:ext cx="5525780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4856194" y="-29494"/>
              <a:ext cx="6283548" cy="26225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Compliance with “Voting Rights Act of 1965”, 52 U.S.C. sec, 10301, 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as amended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15234" y="4402472"/>
            <a:ext cx="2530280" cy="977832"/>
            <a:chOff x="-2136172" y="58781"/>
            <a:chExt cx="7661951" cy="1955664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-2136172" y="58781"/>
              <a:ext cx="6853995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Mathematical population equality within 5% deviation</a:t>
              </a:r>
            </a:p>
          </p:txBody>
        </p: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08959" y="706010"/>
            <a:ext cx="11774079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Competitiveness Measurements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315BE7-0B93-412E-810F-A20554D1F0C9}"/>
              </a:ext>
            </a:extLst>
          </p:cNvPr>
          <p:cNvSpPr txBox="1"/>
          <p:nvPr/>
        </p:nvSpPr>
        <p:spPr>
          <a:xfrm>
            <a:off x="9310763" y="4387704"/>
            <a:ext cx="26102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2D5E"/>
                </a:solidFill>
              </a:rPr>
              <a:t>Thereafter, to the extent reasonably possible, maximize number of politically competitive districts</a:t>
            </a:r>
          </a:p>
        </p:txBody>
      </p:sp>
      <p:grpSp>
        <p:nvGrpSpPr>
          <p:cNvPr id="30" name="Group 5">
            <a:extLst>
              <a:ext uri="{FF2B5EF4-FFF2-40B4-BE49-F238E27FC236}">
                <a16:creationId xmlns:a16="http://schemas.microsoft.com/office/drawing/2014/main" id="{523B6948-1EF9-D130-7AA0-19B6D8D4EB03}"/>
              </a:ext>
            </a:extLst>
          </p:cNvPr>
          <p:cNvGrpSpPr/>
          <p:nvPr/>
        </p:nvGrpSpPr>
        <p:grpSpPr>
          <a:xfrm>
            <a:off x="9688388" y="2507953"/>
            <a:ext cx="1855009" cy="1765068"/>
            <a:chOff x="0" y="0"/>
            <a:chExt cx="3470294" cy="3302034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C64A2058-AD3F-915C-A411-5491B1128FE0}"/>
                </a:ext>
              </a:extLst>
            </p:cNvPr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pic>
        <p:nvPicPr>
          <p:cNvPr id="28" name="Graphic 27" descr="Checklist with solid fill">
            <a:extLst>
              <a:ext uri="{FF2B5EF4-FFF2-40B4-BE49-F238E27FC236}">
                <a16:creationId xmlns:a16="http://schemas.microsoft.com/office/drawing/2014/main" id="{20F2A27E-2525-7F78-E836-C98A6FD37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93644" y="2755533"/>
            <a:ext cx="1181938" cy="11819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A76A43-8652-76F9-2602-DB9DC88EEEED}"/>
              </a:ext>
            </a:extLst>
          </p:cNvPr>
          <p:cNvSpPr txBox="1"/>
          <p:nvPr/>
        </p:nvSpPr>
        <p:spPr>
          <a:xfrm>
            <a:off x="675373" y="2090837"/>
            <a:ext cx="16477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>
                <a:solidFill>
                  <a:srgbClr val="002D5D"/>
                </a:solidFill>
              </a:rPr>
              <a:t>=</a:t>
            </a:r>
          </a:p>
        </p:txBody>
      </p:sp>
      <p:pic>
        <p:nvPicPr>
          <p:cNvPr id="22" name="Graphic 21" descr="Neighborhood with solid fill">
            <a:extLst>
              <a:ext uri="{FF2B5EF4-FFF2-40B4-BE49-F238E27FC236}">
                <a16:creationId xmlns:a16="http://schemas.microsoft.com/office/drawing/2014/main" id="{2E838D18-C947-16AE-603B-FA5CD8C821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92237" y="2754514"/>
            <a:ext cx="1244597" cy="1244597"/>
          </a:xfrm>
          <a:prstGeom prst="rect">
            <a:avLst/>
          </a:prstGeom>
        </p:spPr>
      </p:pic>
      <p:pic>
        <p:nvPicPr>
          <p:cNvPr id="31" name="Graphic 30" descr="Podium with solid fill">
            <a:extLst>
              <a:ext uri="{FF2B5EF4-FFF2-40B4-BE49-F238E27FC236}">
                <a16:creationId xmlns:a16="http://schemas.microsoft.com/office/drawing/2014/main" id="{D08C7BEE-61C0-9E67-0B6A-3977580415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38427" y="2712115"/>
            <a:ext cx="1325922" cy="132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00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Competitiveness Measurements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3"/>
            <a:ext cx="9872221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5D"/>
                </a:solidFill>
              </a:rPr>
              <a:t>30-10-306.3(d) says “For purposes of this subsection (3), ‘competitive’ means having a </a:t>
            </a:r>
            <a:r>
              <a:rPr lang="en-US" sz="2800" b="1" dirty="0">
                <a:solidFill>
                  <a:srgbClr val="002D5D"/>
                </a:solidFill>
              </a:rPr>
              <a:t>reasonable potential </a:t>
            </a:r>
            <a:r>
              <a:rPr lang="en-US" sz="2800" dirty="0">
                <a:solidFill>
                  <a:srgbClr val="002D5D"/>
                </a:solidFill>
              </a:rPr>
              <a:t>for the party affiliation of the district’s county commissioner to change </a:t>
            </a:r>
            <a:r>
              <a:rPr lang="en-US" sz="2800" b="1" dirty="0">
                <a:solidFill>
                  <a:srgbClr val="002D5D"/>
                </a:solidFill>
              </a:rPr>
              <a:t>at least once</a:t>
            </a:r>
            <a:r>
              <a:rPr lang="en-US" sz="2800" dirty="0">
                <a:solidFill>
                  <a:srgbClr val="002D5D"/>
                </a:solidFill>
              </a:rPr>
              <a:t> between federal decennial censuses. Competitiveness may be measured by factors such as a proposed district’s past election results, a proposed district’s political party registration data, and evidence-based analyses of proposed districts.”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383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Competitiveness Measurements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Cook </a:t>
            </a:r>
            <a:r>
              <a:rPr lang="en-US" sz="4400" dirty="0" err="1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PVI</a:t>
            </a: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9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3"/>
            <a:ext cx="9872221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5D"/>
                </a:solidFill>
              </a:rPr>
              <a:t>“First introduced in 1997, the Cook Partisan Voting Index (Cook </a:t>
            </a:r>
            <a:r>
              <a:rPr lang="en-US" sz="2800" dirty="0" err="1">
                <a:solidFill>
                  <a:srgbClr val="002D5D"/>
                </a:solidFill>
              </a:rPr>
              <a:t>PVI</a:t>
            </a:r>
            <a:r>
              <a:rPr lang="en-US" sz="2800" dirty="0">
                <a:solidFill>
                  <a:srgbClr val="002D5D"/>
                </a:solidFill>
              </a:rPr>
              <a:t>) measures how each state and district performs at the presidential level compared to the nation as a whole.”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5D"/>
                </a:solidFill>
              </a:rPr>
              <a:t>“A Cook </a:t>
            </a:r>
            <a:r>
              <a:rPr lang="en-US" sz="2800" dirty="0" err="1">
                <a:solidFill>
                  <a:srgbClr val="002D5D"/>
                </a:solidFill>
              </a:rPr>
              <a:t>PVI</a:t>
            </a:r>
            <a:r>
              <a:rPr lang="en-US" sz="2800" dirty="0">
                <a:solidFill>
                  <a:srgbClr val="002D5D"/>
                </a:solidFill>
              </a:rPr>
              <a:t> score of D+2, for example, means that in the 2016 and 2020 presidential elections, that district performed an average of two points more Democratic than the nation did as a whole…”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3544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3" name="Group 3"/>
          <p:cNvGrpSpPr/>
          <p:nvPr/>
        </p:nvGrpSpPr>
        <p:grpSpPr>
          <a:xfrm>
            <a:off x="556079" y="2491896"/>
            <a:ext cx="1855009" cy="1765068"/>
            <a:chOff x="0" y="0"/>
            <a:chExt cx="3470294" cy="33020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936049" y="2499834"/>
            <a:ext cx="1855009" cy="1765068"/>
            <a:chOff x="0" y="0"/>
            <a:chExt cx="3470294" cy="33020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726184" y="2482351"/>
            <a:ext cx="1855009" cy="1765068"/>
            <a:chOff x="0" y="0"/>
            <a:chExt cx="3470294" cy="33020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56079" y="4402472"/>
            <a:ext cx="2289435" cy="922694"/>
            <a:chOff x="-1406868" y="58781"/>
            <a:chExt cx="6932647" cy="1845388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-1406868" y="58781"/>
              <a:ext cx="5617163" cy="13837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sz="3200" dirty="0">
                  <a:solidFill>
                    <a:srgbClr val="002D5D"/>
                  </a:solidFill>
                </a:rPr>
                <a:t>Arizona</a:t>
              </a:r>
            </a:p>
            <a:p>
              <a:pPr algn="ctr">
                <a:lnSpc>
                  <a:spcPts val="2600"/>
                </a:lnSpc>
              </a:pPr>
              <a:r>
                <a:rPr lang="en-US" sz="3200" dirty="0">
                  <a:solidFill>
                    <a:srgbClr val="002D5D"/>
                  </a:solidFill>
                </a:rPr>
                <a:t> R+2</a:t>
              </a:r>
            </a:p>
          </p:txBody>
        </p: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08959" y="706010"/>
            <a:ext cx="11774079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Competitiveness Measurements</a:t>
            </a:r>
          </a:p>
        </p:txBody>
      </p:sp>
      <p:grpSp>
        <p:nvGrpSpPr>
          <p:cNvPr id="30" name="Group 5">
            <a:extLst>
              <a:ext uri="{FF2B5EF4-FFF2-40B4-BE49-F238E27FC236}">
                <a16:creationId xmlns:a16="http://schemas.microsoft.com/office/drawing/2014/main" id="{523B6948-1EF9-D130-7AA0-19B6D8D4EB03}"/>
              </a:ext>
            </a:extLst>
          </p:cNvPr>
          <p:cNvGrpSpPr/>
          <p:nvPr/>
        </p:nvGrpSpPr>
        <p:grpSpPr>
          <a:xfrm>
            <a:off x="7090962" y="2507953"/>
            <a:ext cx="1855009" cy="1765068"/>
            <a:chOff x="0" y="0"/>
            <a:chExt cx="3470294" cy="3302034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C64A2058-AD3F-915C-A411-5491B1128FE0}"/>
                </a:ext>
              </a:extLst>
            </p:cNvPr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pic>
        <p:nvPicPr>
          <p:cNvPr id="18" name="Picture 17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C8590929-06B5-633E-98CA-EA44082E784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23" y="2613807"/>
            <a:ext cx="1537122" cy="1537122"/>
          </a:xfrm>
          <a:prstGeom prst="rect">
            <a:avLst/>
          </a:prstGeom>
        </p:spPr>
      </p:pic>
      <p:grpSp>
        <p:nvGrpSpPr>
          <p:cNvPr id="26" name="Group 5">
            <a:extLst>
              <a:ext uri="{FF2B5EF4-FFF2-40B4-BE49-F238E27FC236}">
                <a16:creationId xmlns:a16="http://schemas.microsoft.com/office/drawing/2014/main" id="{EF6B9D63-0AA4-D184-406A-D89B8EA21079}"/>
              </a:ext>
            </a:extLst>
          </p:cNvPr>
          <p:cNvGrpSpPr/>
          <p:nvPr/>
        </p:nvGrpSpPr>
        <p:grpSpPr>
          <a:xfrm>
            <a:off x="9257692" y="2501329"/>
            <a:ext cx="1855009" cy="1765068"/>
            <a:chOff x="0" y="0"/>
            <a:chExt cx="3470294" cy="3302034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98214DA5-AA99-7BF4-1CAF-19AB999051EC}"/>
                </a:ext>
              </a:extLst>
            </p:cNvPr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pic>
        <p:nvPicPr>
          <p:cNvPr id="35" name="Picture 34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D4C2FD3C-627D-BA45-698D-92BCD3AADAC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31" y="1945561"/>
            <a:ext cx="2892059" cy="2892059"/>
          </a:xfrm>
          <a:prstGeom prst="rect">
            <a:avLst/>
          </a:prstGeom>
        </p:spPr>
      </p:pic>
      <p:pic>
        <p:nvPicPr>
          <p:cNvPr id="37" name="Picture 36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FA53A81C-4AFA-416B-570B-BFF93972C68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956" y="2505541"/>
            <a:ext cx="1739463" cy="1739463"/>
          </a:xfrm>
          <a:prstGeom prst="rect">
            <a:avLst/>
          </a:prstGeom>
        </p:spPr>
      </p:pic>
      <p:pic>
        <p:nvPicPr>
          <p:cNvPr id="39" name="Picture 38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9FBD34B7-EE1B-A218-4D7D-6913D65231E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570" y="2575542"/>
            <a:ext cx="1629889" cy="1629889"/>
          </a:xfrm>
          <a:prstGeom prst="rect">
            <a:avLst/>
          </a:prstGeom>
        </p:spPr>
      </p:pic>
      <p:pic>
        <p:nvPicPr>
          <p:cNvPr id="41" name="Picture 40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A8205C54-8CAB-89DE-634E-D9FF6E67938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971" y="2136248"/>
            <a:ext cx="2530289" cy="2530289"/>
          </a:xfrm>
          <a:prstGeom prst="rect">
            <a:avLst/>
          </a:prstGeom>
        </p:spPr>
      </p:pic>
      <p:sp>
        <p:nvSpPr>
          <p:cNvPr id="43" name="TextBox 25">
            <a:extLst>
              <a:ext uri="{FF2B5EF4-FFF2-40B4-BE49-F238E27FC236}">
                <a16:creationId xmlns:a16="http://schemas.microsoft.com/office/drawing/2014/main" id="{1BD4A15E-A723-99C1-1182-5FF2D7A652FC}"/>
              </a:ext>
            </a:extLst>
          </p:cNvPr>
          <p:cNvSpPr txBox="1"/>
          <p:nvPr/>
        </p:nvSpPr>
        <p:spPr>
          <a:xfrm>
            <a:off x="2630047" y="4395848"/>
            <a:ext cx="1855010" cy="691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3200" dirty="0">
                <a:solidFill>
                  <a:srgbClr val="002D5D"/>
                </a:solidFill>
              </a:rPr>
              <a:t>Colorado</a:t>
            </a:r>
          </a:p>
          <a:p>
            <a:pPr algn="ctr">
              <a:lnSpc>
                <a:spcPts val="2600"/>
              </a:lnSpc>
            </a:pPr>
            <a:r>
              <a:rPr lang="en-US" sz="3200" dirty="0">
                <a:solidFill>
                  <a:srgbClr val="002D5D"/>
                </a:solidFill>
              </a:rPr>
              <a:t> D+4</a:t>
            </a:r>
          </a:p>
        </p:txBody>
      </p:sp>
      <p:sp>
        <p:nvSpPr>
          <p:cNvPr id="44" name="TextBox 25">
            <a:extLst>
              <a:ext uri="{FF2B5EF4-FFF2-40B4-BE49-F238E27FC236}">
                <a16:creationId xmlns:a16="http://schemas.microsoft.com/office/drawing/2014/main" id="{20B1FFC9-3FA4-B27E-71FE-345659AFE0FF}"/>
              </a:ext>
            </a:extLst>
          </p:cNvPr>
          <p:cNvSpPr txBox="1"/>
          <p:nvPr/>
        </p:nvSpPr>
        <p:spPr>
          <a:xfrm>
            <a:off x="9096328" y="4395848"/>
            <a:ext cx="2141515" cy="691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3200" dirty="0">
                <a:solidFill>
                  <a:srgbClr val="002D5D"/>
                </a:solidFill>
              </a:rPr>
              <a:t>Pennsylvania</a:t>
            </a:r>
          </a:p>
          <a:p>
            <a:pPr algn="ctr">
              <a:lnSpc>
                <a:spcPts val="2600"/>
              </a:lnSpc>
            </a:pPr>
            <a:r>
              <a:rPr lang="en-US" sz="3200" dirty="0">
                <a:solidFill>
                  <a:srgbClr val="002D5D"/>
                </a:solidFill>
              </a:rPr>
              <a:t> R+2</a:t>
            </a:r>
          </a:p>
        </p:txBody>
      </p:sp>
      <p:sp>
        <p:nvSpPr>
          <p:cNvPr id="45" name="TextBox 25">
            <a:extLst>
              <a:ext uri="{FF2B5EF4-FFF2-40B4-BE49-F238E27FC236}">
                <a16:creationId xmlns:a16="http://schemas.microsoft.com/office/drawing/2014/main" id="{50D9249A-AD94-0BD6-5AEC-268725F68933}"/>
              </a:ext>
            </a:extLst>
          </p:cNvPr>
          <p:cNvSpPr txBox="1"/>
          <p:nvPr/>
        </p:nvSpPr>
        <p:spPr>
          <a:xfrm>
            <a:off x="7082787" y="4395848"/>
            <a:ext cx="1855010" cy="691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3200" dirty="0">
                <a:solidFill>
                  <a:srgbClr val="002D5D"/>
                </a:solidFill>
              </a:rPr>
              <a:t>Maine</a:t>
            </a:r>
          </a:p>
          <a:p>
            <a:pPr algn="ctr">
              <a:lnSpc>
                <a:spcPts val="2600"/>
              </a:lnSpc>
            </a:pPr>
            <a:r>
              <a:rPr lang="en-US" sz="3200">
                <a:solidFill>
                  <a:srgbClr val="002D5D"/>
                </a:solidFill>
              </a:rPr>
              <a:t> D+</a:t>
            </a:r>
            <a:r>
              <a:rPr lang="en-US" sz="3200" dirty="0">
                <a:solidFill>
                  <a:srgbClr val="002D5D"/>
                </a:solidFill>
              </a:rPr>
              <a:t>2</a:t>
            </a:r>
          </a:p>
        </p:txBody>
      </p:sp>
      <p:sp>
        <p:nvSpPr>
          <p:cNvPr id="46" name="TextBox 25">
            <a:extLst>
              <a:ext uri="{FF2B5EF4-FFF2-40B4-BE49-F238E27FC236}">
                <a16:creationId xmlns:a16="http://schemas.microsoft.com/office/drawing/2014/main" id="{110EB255-924F-C9E5-70E7-8E1977EC6A86}"/>
              </a:ext>
            </a:extLst>
          </p:cNvPr>
          <p:cNvSpPr txBox="1"/>
          <p:nvPr/>
        </p:nvSpPr>
        <p:spPr>
          <a:xfrm>
            <a:off x="4922673" y="4395848"/>
            <a:ext cx="1855010" cy="691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3200" dirty="0">
                <a:solidFill>
                  <a:srgbClr val="002D5D"/>
                </a:solidFill>
              </a:rPr>
              <a:t>Georgia</a:t>
            </a:r>
          </a:p>
          <a:p>
            <a:pPr algn="ctr">
              <a:lnSpc>
                <a:spcPts val="2600"/>
              </a:lnSpc>
            </a:pPr>
            <a:r>
              <a:rPr lang="en-US" sz="3200" dirty="0">
                <a:solidFill>
                  <a:srgbClr val="002D5D"/>
                </a:solidFill>
              </a:rPr>
              <a:t> R+3</a:t>
            </a:r>
          </a:p>
        </p:txBody>
      </p:sp>
    </p:spTree>
    <p:extLst>
      <p:ext uri="{BB962C8B-B14F-4D97-AF65-F5344CB8AC3E}">
        <p14:creationId xmlns:p14="http://schemas.microsoft.com/office/powerpoint/2010/main" val="838050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3" b="0" i="0" u="none" strike="noStrike" kern="1200" cap="none" spc="0" normalizeH="0" baseline="0" noProof="0">
              <a:ln>
                <a:noFill/>
              </a:ln>
              <a:solidFill>
                <a:srgbClr val="002D5D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128" normalizeH="0" baseline="0" noProof="0">
                <a:ln>
                  <a:noFill/>
                </a:ln>
                <a:solidFill>
                  <a:srgbClr val="002D5D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CEFEB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Competitiveness Measurements</a:t>
            </a:r>
          </a:p>
          <a:p>
            <a:pPr marL="0" marR="0" lvl="0" indent="0" algn="ctr" defTabSz="914400" rtl="0" eaLnBrk="1" fontAlgn="auto" latinLnBrk="0" hangingPunct="1">
              <a:lnSpc>
                <a:spcPts val="5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Current Districts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ECEFEB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A96195-608A-14C7-52E5-CC71BF842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0" t="6183" r="1632" b="7441"/>
          <a:stretch/>
        </p:blipFill>
        <p:spPr>
          <a:xfrm>
            <a:off x="439451" y="2117395"/>
            <a:ext cx="4788892" cy="3716379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C8D9EB7-3D8C-D635-9539-D66613C01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342297"/>
              </p:ext>
            </p:extLst>
          </p:nvPr>
        </p:nvGraphicFramePr>
        <p:xfrm>
          <a:off x="5513034" y="3134935"/>
          <a:ext cx="6019059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325">
                  <a:extLst>
                    <a:ext uri="{9D8B030D-6E8A-4147-A177-3AD203B41FA5}">
                      <a16:colId xmlns:a16="http://schemas.microsoft.com/office/drawing/2014/main" val="2064865025"/>
                    </a:ext>
                  </a:extLst>
                </a:gridCol>
                <a:gridCol w="1502584">
                  <a:extLst>
                    <a:ext uri="{9D8B030D-6E8A-4147-A177-3AD203B41FA5}">
                      <a16:colId xmlns:a16="http://schemas.microsoft.com/office/drawing/2014/main" val="92149379"/>
                    </a:ext>
                  </a:extLst>
                </a:gridCol>
                <a:gridCol w="1508075">
                  <a:extLst>
                    <a:ext uri="{9D8B030D-6E8A-4147-A177-3AD203B41FA5}">
                      <a16:colId xmlns:a16="http://schemas.microsoft.com/office/drawing/2014/main" val="340146738"/>
                    </a:ext>
                  </a:extLst>
                </a:gridCol>
                <a:gridCol w="1508075">
                  <a:extLst>
                    <a:ext uri="{9D8B030D-6E8A-4147-A177-3AD203B41FA5}">
                      <a16:colId xmlns:a16="http://schemas.microsoft.com/office/drawing/2014/main" val="1554544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EPC 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2020</a:t>
                      </a:r>
                    </a:p>
                    <a:p>
                      <a:pPr algn="ctr"/>
                      <a:r>
                        <a:rPr lang="en-US" sz="2800" dirty="0"/>
                        <a:t>(%)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2016</a:t>
                      </a:r>
                    </a:p>
                    <a:p>
                      <a:pPr algn="ctr"/>
                      <a:r>
                        <a:rPr lang="en-US" sz="2800" dirty="0"/>
                        <a:t>(%)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PVI</a:t>
                      </a:r>
                      <a:endParaRPr lang="en-US" sz="2800" dirty="0"/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961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Countywide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54-43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56-34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87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965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D5D"/>
              </a:solidFill>
            </a:endParaRPr>
          </a:p>
          <a:p>
            <a:endParaRPr lang="en-US" sz="2800" b="1" dirty="0">
              <a:solidFill>
                <a:srgbClr val="002D5D"/>
              </a:solidFill>
            </a:endParaRPr>
          </a:p>
          <a:p>
            <a:pPr lvl="1"/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DB581A2E-7746-7803-E887-D6C30502E716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Steps &amp; Competitiveness Measurements</a:t>
            </a:r>
          </a:p>
        </p:txBody>
      </p:sp>
      <p:graphicFrame>
        <p:nvGraphicFramePr>
          <p:cNvPr id="4" name="Content Placeholder 10">
            <a:extLst>
              <a:ext uri="{FF2B5EF4-FFF2-40B4-BE49-F238E27FC236}">
                <a16:creationId xmlns:a16="http://schemas.microsoft.com/office/drawing/2014/main" id="{FC2286B0-5E77-5628-C1D9-DD4B0F20F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834891"/>
              </p:ext>
            </p:extLst>
          </p:nvPr>
        </p:nvGraphicFramePr>
        <p:xfrm>
          <a:off x="669523" y="2156918"/>
          <a:ext cx="10515600" cy="371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1934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D5D"/>
              </a:solidFill>
            </a:endParaRPr>
          </a:p>
          <a:p>
            <a:endParaRPr lang="en-US" sz="2800" b="1" dirty="0">
              <a:solidFill>
                <a:srgbClr val="002D5D"/>
              </a:solidFill>
            </a:endParaRPr>
          </a:p>
          <a:p>
            <a:pPr lvl="1"/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DB581A2E-7746-7803-E887-D6C30502E716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Steps &amp; Competitiveness Measurements</a:t>
            </a:r>
          </a:p>
        </p:txBody>
      </p:sp>
      <p:graphicFrame>
        <p:nvGraphicFramePr>
          <p:cNvPr id="4" name="Content Placeholder 10">
            <a:extLst>
              <a:ext uri="{FF2B5EF4-FFF2-40B4-BE49-F238E27FC236}">
                <a16:creationId xmlns:a16="http://schemas.microsoft.com/office/drawing/2014/main" id="{FC2286B0-5E77-5628-C1D9-DD4B0F20FF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69523" y="2156918"/>
          <a:ext cx="10515600" cy="371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3045FC8-E45F-8470-AF9F-250784C8C21E}"/>
              </a:ext>
            </a:extLst>
          </p:cNvPr>
          <p:cNvSpPr/>
          <p:nvPr/>
        </p:nvSpPr>
        <p:spPr>
          <a:xfrm>
            <a:off x="3331932" y="2858610"/>
            <a:ext cx="4196331" cy="2645545"/>
          </a:xfrm>
          <a:prstGeom prst="rect">
            <a:avLst/>
          </a:prstGeom>
          <a:noFill/>
          <a:ln w="60325">
            <a:solidFill>
              <a:srgbClr val="002D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27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D5D"/>
              </a:solidFill>
            </a:endParaRPr>
          </a:p>
          <a:p>
            <a:endParaRPr lang="en-US" sz="2800" b="1" dirty="0">
              <a:solidFill>
                <a:srgbClr val="002D5D"/>
              </a:solidFill>
            </a:endParaRPr>
          </a:p>
          <a:p>
            <a:pPr lvl="1"/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DB581A2E-7746-7803-E887-D6C30502E716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Steps &amp; Competitiveness Measurements</a:t>
            </a:r>
          </a:p>
        </p:txBody>
      </p:sp>
      <p:graphicFrame>
        <p:nvGraphicFramePr>
          <p:cNvPr id="7" name="Content Placeholder 10">
            <a:extLst>
              <a:ext uri="{FF2B5EF4-FFF2-40B4-BE49-F238E27FC236}">
                <a16:creationId xmlns:a16="http://schemas.microsoft.com/office/drawing/2014/main" id="{7266DF01-EC16-2153-6C21-7B9A155359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308858"/>
              </p:ext>
            </p:extLst>
          </p:nvPr>
        </p:nvGraphicFramePr>
        <p:xfrm>
          <a:off x="537839" y="19780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17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>
                <a:solidFill>
                  <a:srgbClr val="ECEFEB"/>
                </a:solidFill>
                <a:latin typeface="Open Sans Extrabold"/>
                <a:ea typeface="Open Sans Extrabold"/>
                <a:cs typeface="Open Sans Extrabold"/>
              </a:rPr>
              <a:t>Agenda</a:t>
            </a:r>
            <a:endParaRPr lang="en-US" sz="4400">
              <a:solidFill>
                <a:srgbClr val="ECEFEB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3"/>
            <a:ext cx="9872221" cy="27392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D5D"/>
                </a:solidFill>
              </a:rPr>
              <a:t>Deadline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D5D"/>
                </a:solidFill>
              </a:rPr>
              <a:t>Final Recap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D5D"/>
                </a:solidFill>
              </a:rPr>
              <a:t>Competitiveness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D5D"/>
              </a:solidFill>
              <a:cs typeface="Calibri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403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3" b="0" i="0" u="none" strike="noStrike" kern="1200" cap="none" spc="0" normalizeH="0" baseline="0" noProof="0">
              <a:ln>
                <a:noFill/>
              </a:ln>
              <a:solidFill>
                <a:srgbClr val="002D5D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128" normalizeH="0" baseline="0" noProof="0">
                <a:ln>
                  <a:noFill/>
                </a:ln>
                <a:solidFill>
                  <a:srgbClr val="002D5D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CEFEB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Competitiveness Measurements</a:t>
            </a:r>
          </a:p>
          <a:p>
            <a:pPr marL="0" marR="0" lvl="0" indent="0" algn="ctr" defTabSz="914400" rtl="0" eaLnBrk="1" fontAlgn="auto" latinLnBrk="0" hangingPunct="1">
              <a:lnSpc>
                <a:spcPts val="5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Current Districts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ECEFEB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A96195-608A-14C7-52E5-CC71BF842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0" t="6183" r="1632" b="7441"/>
          <a:stretch/>
        </p:blipFill>
        <p:spPr>
          <a:xfrm>
            <a:off x="439451" y="2117395"/>
            <a:ext cx="4788892" cy="3716379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C8D9EB7-3D8C-D635-9539-D66613C01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823625"/>
              </p:ext>
            </p:extLst>
          </p:nvPr>
        </p:nvGraphicFramePr>
        <p:xfrm>
          <a:off x="5817704" y="2531252"/>
          <a:ext cx="5357267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172">
                  <a:extLst>
                    <a:ext uri="{9D8B030D-6E8A-4147-A177-3AD203B41FA5}">
                      <a16:colId xmlns:a16="http://schemas.microsoft.com/office/drawing/2014/main" val="2064865025"/>
                    </a:ext>
                  </a:extLst>
                </a:gridCol>
                <a:gridCol w="1425569">
                  <a:extLst>
                    <a:ext uri="{9D8B030D-6E8A-4147-A177-3AD203B41FA5}">
                      <a16:colId xmlns:a16="http://schemas.microsoft.com/office/drawing/2014/main" val="92149379"/>
                    </a:ext>
                  </a:extLst>
                </a:gridCol>
                <a:gridCol w="1342263">
                  <a:extLst>
                    <a:ext uri="{9D8B030D-6E8A-4147-A177-3AD203B41FA5}">
                      <a16:colId xmlns:a16="http://schemas.microsoft.com/office/drawing/2014/main" val="340146738"/>
                    </a:ext>
                  </a:extLst>
                </a:gridCol>
                <a:gridCol w="1342263">
                  <a:extLst>
                    <a:ext uri="{9D8B030D-6E8A-4147-A177-3AD203B41FA5}">
                      <a16:colId xmlns:a16="http://schemas.microsoft.com/office/drawing/2014/main" val="1554544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District 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2020</a:t>
                      </a:r>
                    </a:p>
                    <a:p>
                      <a:pPr algn="ctr"/>
                      <a:r>
                        <a:rPr lang="en-US" sz="2800" dirty="0"/>
                        <a:t>(%)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2016</a:t>
                      </a:r>
                    </a:p>
                    <a:p>
                      <a:pPr algn="ctr"/>
                      <a:r>
                        <a:rPr lang="en-US" sz="2800" dirty="0"/>
                        <a:t>(%)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PVI</a:t>
                      </a:r>
                      <a:endParaRPr lang="en-US" sz="2800" dirty="0"/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961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61-36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87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60-37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63-28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50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46-51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48-42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22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52-43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55-35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8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47-49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300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801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73897" y="4953000"/>
            <a:ext cx="7852528" cy="93291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5" name="TextBox 5"/>
          <p:cNvSpPr txBox="1"/>
          <p:nvPr/>
        </p:nvSpPr>
        <p:spPr>
          <a:xfrm>
            <a:off x="834887" y="5024935"/>
            <a:ext cx="10204173" cy="726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1 V2</a:t>
            </a:r>
          </a:p>
        </p:txBody>
      </p:sp>
    </p:spTree>
    <p:extLst>
      <p:ext uri="{BB962C8B-B14F-4D97-AF65-F5344CB8AC3E}">
        <p14:creationId xmlns:p14="http://schemas.microsoft.com/office/powerpoint/2010/main" val="2040403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3" b="0" i="0" u="none" strike="noStrike" kern="1200" cap="none" spc="0" normalizeH="0" baseline="0" noProof="0">
              <a:ln>
                <a:noFill/>
              </a:ln>
              <a:solidFill>
                <a:srgbClr val="002D5D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128" normalizeH="0" baseline="0" noProof="0">
                <a:ln>
                  <a:noFill/>
                </a:ln>
                <a:solidFill>
                  <a:srgbClr val="002D5D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CEFEB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Competitiveness Measurements</a:t>
            </a:r>
          </a:p>
          <a:p>
            <a:pPr marL="0" marR="0" lvl="0" indent="0" algn="ctr" defTabSz="914400" rtl="0" eaLnBrk="1" fontAlgn="auto" latinLnBrk="0" hangingPunct="1">
              <a:lnSpc>
                <a:spcPts val="5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1 V2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ECEFEB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C8D9EB7-3D8C-D635-9539-D66613C01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828014"/>
              </p:ext>
            </p:extLst>
          </p:nvPr>
        </p:nvGraphicFramePr>
        <p:xfrm>
          <a:off x="5817704" y="2531252"/>
          <a:ext cx="5357267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172">
                  <a:extLst>
                    <a:ext uri="{9D8B030D-6E8A-4147-A177-3AD203B41FA5}">
                      <a16:colId xmlns:a16="http://schemas.microsoft.com/office/drawing/2014/main" val="2064865025"/>
                    </a:ext>
                  </a:extLst>
                </a:gridCol>
                <a:gridCol w="1425569">
                  <a:extLst>
                    <a:ext uri="{9D8B030D-6E8A-4147-A177-3AD203B41FA5}">
                      <a16:colId xmlns:a16="http://schemas.microsoft.com/office/drawing/2014/main" val="92149379"/>
                    </a:ext>
                  </a:extLst>
                </a:gridCol>
                <a:gridCol w="1342263">
                  <a:extLst>
                    <a:ext uri="{9D8B030D-6E8A-4147-A177-3AD203B41FA5}">
                      <a16:colId xmlns:a16="http://schemas.microsoft.com/office/drawing/2014/main" val="340146738"/>
                    </a:ext>
                  </a:extLst>
                </a:gridCol>
                <a:gridCol w="1342263">
                  <a:extLst>
                    <a:ext uri="{9D8B030D-6E8A-4147-A177-3AD203B41FA5}">
                      <a16:colId xmlns:a16="http://schemas.microsoft.com/office/drawing/2014/main" val="1554544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District 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2020</a:t>
                      </a:r>
                    </a:p>
                    <a:p>
                      <a:pPr algn="ctr"/>
                      <a:r>
                        <a:rPr lang="en-US" sz="2800" dirty="0"/>
                        <a:t>(%)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2016</a:t>
                      </a:r>
                    </a:p>
                    <a:p>
                      <a:pPr algn="ctr"/>
                      <a:r>
                        <a:rPr lang="en-US" sz="2800" dirty="0"/>
                        <a:t>(%)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PVI</a:t>
                      </a:r>
                      <a:endParaRPr lang="en-US" sz="2800" dirty="0"/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961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61-36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87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60-36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63-27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50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47-50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53-38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22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49-46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49-41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8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48-48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51-38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30079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A8D4BC7-4BB2-13F3-4AF3-D181199BA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94" y="2210991"/>
            <a:ext cx="4556809" cy="364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D5D"/>
              </a:solidFill>
            </a:endParaRPr>
          </a:p>
          <a:p>
            <a:endParaRPr lang="en-US" sz="2800" b="1" dirty="0">
              <a:solidFill>
                <a:srgbClr val="002D5D"/>
              </a:solidFill>
            </a:endParaRPr>
          </a:p>
          <a:p>
            <a:pPr lvl="1"/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DB581A2E-7746-7803-E887-D6C30502E716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Voter Registration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1 V2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E546ABF-AD57-5DCB-B881-4FABC0AD7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560556"/>
              </p:ext>
            </p:extLst>
          </p:nvPr>
        </p:nvGraphicFramePr>
        <p:xfrm>
          <a:off x="1835916" y="2451797"/>
          <a:ext cx="8722105" cy="3138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421">
                  <a:extLst>
                    <a:ext uri="{9D8B030D-6E8A-4147-A177-3AD203B41FA5}">
                      <a16:colId xmlns:a16="http://schemas.microsoft.com/office/drawing/2014/main" val="1526001355"/>
                    </a:ext>
                  </a:extLst>
                </a:gridCol>
                <a:gridCol w="1744421">
                  <a:extLst>
                    <a:ext uri="{9D8B030D-6E8A-4147-A177-3AD203B41FA5}">
                      <a16:colId xmlns:a16="http://schemas.microsoft.com/office/drawing/2014/main" val="3413474072"/>
                    </a:ext>
                  </a:extLst>
                </a:gridCol>
                <a:gridCol w="1744421">
                  <a:extLst>
                    <a:ext uri="{9D8B030D-6E8A-4147-A177-3AD203B41FA5}">
                      <a16:colId xmlns:a16="http://schemas.microsoft.com/office/drawing/2014/main" val="1250927085"/>
                    </a:ext>
                  </a:extLst>
                </a:gridCol>
                <a:gridCol w="1744421">
                  <a:extLst>
                    <a:ext uri="{9D8B030D-6E8A-4147-A177-3AD203B41FA5}">
                      <a16:colId xmlns:a16="http://schemas.microsoft.com/office/drawing/2014/main" val="737375679"/>
                    </a:ext>
                  </a:extLst>
                </a:gridCol>
                <a:gridCol w="1744421">
                  <a:extLst>
                    <a:ext uri="{9D8B030D-6E8A-4147-A177-3AD203B41FA5}">
                      <a16:colId xmlns:a16="http://schemas.microsoft.com/office/drawing/2014/main" val="711456206"/>
                    </a:ext>
                  </a:extLst>
                </a:gridCol>
              </a:tblGrid>
              <a:tr h="5230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Republican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Democratic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Unaffiliated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348396"/>
                  </a:ext>
                </a:extLst>
              </a:tr>
              <a:tr h="5230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40,753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14,255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51,483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1,758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439410"/>
                  </a:ext>
                </a:extLst>
              </a:tr>
              <a:tr h="5230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32,796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15,101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50,117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2,205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083646"/>
                  </a:ext>
                </a:extLst>
              </a:tr>
              <a:tr h="5230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30,780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19,213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50,469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1,990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992595"/>
                  </a:ext>
                </a:extLst>
              </a:tr>
              <a:tr h="5230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17,839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18,082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44,480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2,215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116557"/>
                  </a:ext>
                </a:extLst>
              </a:tr>
              <a:tr h="5230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26,562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19,930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47,078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2,186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855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03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73897" y="4953000"/>
            <a:ext cx="7852528" cy="93291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5" name="TextBox 5"/>
          <p:cNvSpPr txBox="1"/>
          <p:nvPr/>
        </p:nvSpPr>
        <p:spPr>
          <a:xfrm>
            <a:off x="834887" y="5024935"/>
            <a:ext cx="10204173" cy="726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6 V2</a:t>
            </a:r>
          </a:p>
        </p:txBody>
      </p:sp>
    </p:spTree>
    <p:extLst>
      <p:ext uri="{BB962C8B-B14F-4D97-AF65-F5344CB8AC3E}">
        <p14:creationId xmlns:p14="http://schemas.microsoft.com/office/powerpoint/2010/main" val="3687095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3" b="0" i="0" u="none" strike="noStrike" kern="1200" cap="none" spc="0" normalizeH="0" baseline="0" noProof="0">
              <a:ln>
                <a:noFill/>
              </a:ln>
              <a:solidFill>
                <a:srgbClr val="002D5D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128" normalizeH="0" baseline="0" noProof="0">
                <a:ln>
                  <a:noFill/>
                </a:ln>
                <a:solidFill>
                  <a:srgbClr val="002D5D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CEFEB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Competitiveness Measurements</a:t>
            </a:r>
          </a:p>
          <a:p>
            <a:pPr marL="0" marR="0" lvl="0" indent="0" algn="ctr" defTabSz="914400" rtl="0" eaLnBrk="1" fontAlgn="auto" latinLnBrk="0" hangingPunct="1">
              <a:lnSpc>
                <a:spcPts val="5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6 V2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ECEFEB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C8D9EB7-3D8C-D635-9539-D66613C01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835197"/>
              </p:ext>
            </p:extLst>
          </p:nvPr>
        </p:nvGraphicFramePr>
        <p:xfrm>
          <a:off x="5817704" y="2531252"/>
          <a:ext cx="5357267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172">
                  <a:extLst>
                    <a:ext uri="{9D8B030D-6E8A-4147-A177-3AD203B41FA5}">
                      <a16:colId xmlns:a16="http://schemas.microsoft.com/office/drawing/2014/main" val="2064865025"/>
                    </a:ext>
                  </a:extLst>
                </a:gridCol>
                <a:gridCol w="1425569">
                  <a:extLst>
                    <a:ext uri="{9D8B030D-6E8A-4147-A177-3AD203B41FA5}">
                      <a16:colId xmlns:a16="http://schemas.microsoft.com/office/drawing/2014/main" val="92149379"/>
                    </a:ext>
                  </a:extLst>
                </a:gridCol>
                <a:gridCol w="1342263">
                  <a:extLst>
                    <a:ext uri="{9D8B030D-6E8A-4147-A177-3AD203B41FA5}">
                      <a16:colId xmlns:a16="http://schemas.microsoft.com/office/drawing/2014/main" val="340146738"/>
                    </a:ext>
                  </a:extLst>
                </a:gridCol>
                <a:gridCol w="1342263">
                  <a:extLst>
                    <a:ext uri="{9D8B030D-6E8A-4147-A177-3AD203B41FA5}">
                      <a16:colId xmlns:a16="http://schemas.microsoft.com/office/drawing/2014/main" val="1554544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District 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2020</a:t>
                      </a:r>
                    </a:p>
                    <a:p>
                      <a:pPr algn="ctr"/>
                      <a:r>
                        <a:rPr lang="en-US" sz="2800" dirty="0"/>
                        <a:t>(%)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2016</a:t>
                      </a:r>
                    </a:p>
                    <a:p>
                      <a:pPr algn="ctr"/>
                      <a:r>
                        <a:rPr lang="en-US" sz="2800" dirty="0"/>
                        <a:t>(%)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PVI</a:t>
                      </a:r>
                      <a:endParaRPr lang="en-US" sz="2800" dirty="0"/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961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61-36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87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60-36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63-26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50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47-49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50-41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22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54-42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57-33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8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44-51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48-42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30079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FECFD17-FA9C-DD62-99CC-19EE2D60B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63773"/>
            <a:ext cx="4502093" cy="360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37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D5D"/>
              </a:solidFill>
            </a:endParaRPr>
          </a:p>
          <a:p>
            <a:endParaRPr lang="en-US" sz="2800" b="1" dirty="0">
              <a:solidFill>
                <a:srgbClr val="002D5D"/>
              </a:solidFill>
            </a:endParaRPr>
          </a:p>
          <a:p>
            <a:pPr lvl="1"/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DB581A2E-7746-7803-E887-D6C30502E716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Voter Registration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6 V2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E546ABF-AD57-5DCB-B881-4FABC0AD7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93536"/>
              </p:ext>
            </p:extLst>
          </p:nvPr>
        </p:nvGraphicFramePr>
        <p:xfrm>
          <a:off x="1835916" y="2451797"/>
          <a:ext cx="8722105" cy="3138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421">
                  <a:extLst>
                    <a:ext uri="{9D8B030D-6E8A-4147-A177-3AD203B41FA5}">
                      <a16:colId xmlns:a16="http://schemas.microsoft.com/office/drawing/2014/main" val="1526001355"/>
                    </a:ext>
                  </a:extLst>
                </a:gridCol>
                <a:gridCol w="1744421">
                  <a:extLst>
                    <a:ext uri="{9D8B030D-6E8A-4147-A177-3AD203B41FA5}">
                      <a16:colId xmlns:a16="http://schemas.microsoft.com/office/drawing/2014/main" val="3413474072"/>
                    </a:ext>
                  </a:extLst>
                </a:gridCol>
                <a:gridCol w="1744421">
                  <a:extLst>
                    <a:ext uri="{9D8B030D-6E8A-4147-A177-3AD203B41FA5}">
                      <a16:colId xmlns:a16="http://schemas.microsoft.com/office/drawing/2014/main" val="1250927085"/>
                    </a:ext>
                  </a:extLst>
                </a:gridCol>
                <a:gridCol w="1744421">
                  <a:extLst>
                    <a:ext uri="{9D8B030D-6E8A-4147-A177-3AD203B41FA5}">
                      <a16:colId xmlns:a16="http://schemas.microsoft.com/office/drawing/2014/main" val="737375679"/>
                    </a:ext>
                  </a:extLst>
                </a:gridCol>
                <a:gridCol w="1744421">
                  <a:extLst>
                    <a:ext uri="{9D8B030D-6E8A-4147-A177-3AD203B41FA5}">
                      <a16:colId xmlns:a16="http://schemas.microsoft.com/office/drawing/2014/main" val="711456206"/>
                    </a:ext>
                  </a:extLst>
                </a:gridCol>
              </a:tblGrid>
              <a:tr h="5230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Republican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Democratic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Unaffiliated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348396"/>
                  </a:ext>
                </a:extLst>
              </a:tr>
              <a:tr h="5230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40,058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14,466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51,008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1,774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439410"/>
                  </a:ext>
                </a:extLst>
              </a:tr>
              <a:tr h="5230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36,344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15,625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51,663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083646"/>
                  </a:ext>
                </a:extLst>
              </a:tr>
              <a:tr h="5230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31,815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22,593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52,341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2,168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992595"/>
                  </a:ext>
                </a:extLst>
              </a:tr>
              <a:tr h="5230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21,222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14,336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43,801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1,976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116557"/>
                  </a:ext>
                </a:extLst>
              </a:tr>
              <a:tr h="5230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19,291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19,561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44,814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2,206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855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270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73897" y="4953000"/>
            <a:ext cx="7852528" cy="93291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5" name="TextBox 5"/>
          <p:cNvSpPr txBox="1"/>
          <p:nvPr/>
        </p:nvSpPr>
        <p:spPr>
          <a:xfrm>
            <a:off x="834887" y="5024935"/>
            <a:ext cx="10204173" cy="726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6 V3</a:t>
            </a:r>
          </a:p>
        </p:txBody>
      </p:sp>
    </p:spTree>
    <p:extLst>
      <p:ext uri="{BB962C8B-B14F-4D97-AF65-F5344CB8AC3E}">
        <p14:creationId xmlns:p14="http://schemas.microsoft.com/office/powerpoint/2010/main" val="4090232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3" b="0" i="0" u="none" strike="noStrike" kern="1200" cap="none" spc="0" normalizeH="0" baseline="0" noProof="0">
              <a:ln>
                <a:noFill/>
              </a:ln>
              <a:solidFill>
                <a:srgbClr val="002D5D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128" normalizeH="0" baseline="0" noProof="0">
                <a:ln>
                  <a:noFill/>
                </a:ln>
                <a:solidFill>
                  <a:srgbClr val="002D5D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CEFEB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Competitiveness Measurements</a:t>
            </a:r>
          </a:p>
          <a:p>
            <a:pPr marL="0" marR="0" lvl="0" indent="0" algn="ctr" defTabSz="914400" rtl="0" eaLnBrk="1" fontAlgn="auto" latinLnBrk="0" hangingPunct="1">
              <a:lnSpc>
                <a:spcPts val="5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6 V3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ECEFEB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C8D9EB7-3D8C-D635-9539-D66613C01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971777"/>
              </p:ext>
            </p:extLst>
          </p:nvPr>
        </p:nvGraphicFramePr>
        <p:xfrm>
          <a:off x="5817704" y="2531252"/>
          <a:ext cx="5357267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172">
                  <a:extLst>
                    <a:ext uri="{9D8B030D-6E8A-4147-A177-3AD203B41FA5}">
                      <a16:colId xmlns:a16="http://schemas.microsoft.com/office/drawing/2014/main" val="2064865025"/>
                    </a:ext>
                  </a:extLst>
                </a:gridCol>
                <a:gridCol w="1425569">
                  <a:extLst>
                    <a:ext uri="{9D8B030D-6E8A-4147-A177-3AD203B41FA5}">
                      <a16:colId xmlns:a16="http://schemas.microsoft.com/office/drawing/2014/main" val="92149379"/>
                    </a:ext>
                  </a:extLst>
                </a:gridCol>
                <a:gridCol w="1342263">
                  <a:extLst>
                    <a:ext uri="{9D8B030D-6E8A-4147-A177-3AD203B41FA5}">
                      <a16:colId xmlns:a16="http://schemas.microsoft.com/office/drawing/2014/main" val="340146738"/>
                    </a:ext>
                  </a:extLst>
                </a:gridCol>
                <a:gridCol w="1342263">
                  <a:extLst>
                    <a:ext uri="{9D8B030D-6E8A-4147-A177-3AD203B41FA5}">
                      <a16:colId xmlns:a16="http://schemas.microsoft.com/office/drawing/2014/main" val="1554544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District 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2020</a:t>
                      </a:r>
                    </a:p>
                    <a:p>
                      <a:pPr algn="ctr"/>
                      <a:r>
                        <a:rPr lang="en-US" sz="2800" dirty="0"/>
                        <a:t>(%)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2016</a:t>
                      </a:r>
                    </a:p>
                    <a:p>
                      <a:pPr algn="ctr"/>
                      <a:r>
                        <a:rPr lang="en-US" sz="2800" dirty="0"/>
                        <a:t>(%)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PVI</a:t>
                      </a:r>
                      <a:endParaRPr lang="en-US" sz="2800" dirty="0"/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961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60-36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87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60-36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63-26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50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47-50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50-41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22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54-42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57-33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8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44-51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48-42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30079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FF1CD1E-7171-07C3-D418-9E4DC7B3B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86648"/>
            <a:ext cx="4385357" cy="350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7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D5D"/>
              </a:solidFill>
            </a:endParaRPr>
          </a:p>
          <a:p>
            <a:endParaRPr lang="en-US" sz="2800" b="1" dirty="0">
              <a:solidFill>
                <a:srgbClr val="002D5D"/>
              </a:solidFill>
            </a:endParaRPr>
          </a:p>
          <a:p>
            <a:pPr lvl="1"/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DB581A2E-7746-7803-E887-D6C30502E716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Voter Registration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6 V3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E546ABF-AD57-5DCB-B881-4FABC0AD7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075961"/>
              </p:ext>
            </p:extLst>
          </p:nvPr>
        </p:nvGraphicFramePr>
        <p:xfrm>
          <a:off x="1835916" y="2451797"/>
          <a:ext cx="8722105" cy="3138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421">
                  <a:extLst>
                    <a:ext uri="{9D8B030D-6E8A-4147-A177-3AD203B41FA5}">
                      <a16:colId xmlns:a16="http://schemas.microsoft.com/office/drawing/2014/main" val="1526001355"/>
                    </a:ext>
                  </a:extLst>
                </a:gridCol>
                <a:gridCol w="1744421">
                  <a:extLst>
                    <a:ext uri="{9D8B030D-6E8A-4147-A177-3AD203B41FA5}">
                      <a16:colId xmlns:a16="http://schemas.microsoft.com/office/drawing/2014/main" val="3413474072"/>
                    </a:ext>
                  </a:extLst>
                </a:gridCol>
                <a:gridCol w="1744421">
                  <a:extLst>
                    <a:ext uri="{9D8B030D-6E8A-4147-A177-3AD203B41FA5}">
                      <a16:colId xmlns:a16="http://schemas.microsoft.com/office/drawing/2014/main" val="1250927085"/>
                    </a:ext>
                  </a:extLst>
                </a:gridCol>
                <a:gridCol w="1744421">
                  <a:extLst>
                    <a:ext uri="{9D8B030D-6E8A-4147-A177-3AD203B41FA5}">
                      <a16:colId xmlns:a16="http://schemas.microsoft.com/office/drawing/2014/main" val="737375679"/>
                    </a:ext>
                  </a:extLst>
                </a:gridCol>
                <a:gridCol w="1744421">
                  <a:extLst>
                    <a:ext uri="{9D8B030D-6E8A-4147-A177-3AD203B41FA5}">
                      <a16:colId xmlns:a16="http://schemas.microsoft.com/office/drawing/2014/main" val="711456206"/>
                    </a:ext>
                  </a:extLst>
                </a:gridCol>
              </a:tblGrid>
              <a:tr h="5230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Republican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Democratic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Unaffiliated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348396"/>
                  </a:ext>
                </a:extLst>
              </a:tr>
              <a:tr h="5230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40,733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14,899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52,279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439410"/>
                  </a:ext>
                </a:extLst>
              </a:tr>
              <a:tr h="5230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36,344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15,625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51,663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083646"/>
                  </a:ext>
                </a:extLst>
              </a:tr>
              <a:tr h="5230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31,967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22,758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52,501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1,954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992595"/>
                  </a:ext>
                </a:extLst>
              </a:tr>
              <a:tr h="5230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20,922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14,104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43,333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1,954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116557"/>
                  </a:ext>
                </a:extLst>
              </a:tr>
              <a:tr h="5230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18,764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19,195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43,851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2,157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855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004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73897" y="4953000"/>
            <a:ext cx="7852528" cy="93291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5" name="TextBox 5"/>
          <p:cNvSpPr txBox="1"/>
          <p:nvPr/>
        </p:nvSpPr>
        <p:spPr>
          <a:xfrm>
            <a:off x="834887" y="5024935"/>
            <a:ext cx="10204173" cy="726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Deadline Status</a:t>
            </a:r>
          </a:p>
        </p:txBody>
      </p:sp>
    </p:spTree>
    <p:extLst>
      <p:ext uri="{BB962C8B-B14F-4D97-AF65-F5344CB8AC3E}">
        <p14:creationId xmlns:p14="http://schemas.microsoft.com/office/powerpoint/2010/main" val="1499538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73897" y="4953000"/>
            <a:ext cx="7852528" cy="93291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5" name="TextBox 5"/>
          <p:cNvSpPr txBox="1"/>
          <p:nvPr/>
        </p:nvSpPr>
        <p:spPr>
          <a:xfrm>
            <a:off x="834887" y="5024935"/>
            <a:ext cx="10204173" cy="726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1799143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3" b="0" i="0" u="none" strike="noStrike" kern="1200" cap="none" spc="0" normalizeH="0" baseline="0" noProof="0">
              <a:ln>
                <a:noFill/>
              </a:ln>
              <a:solidFill>
                <a:srgbClr val="002D5D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128" normalizeH="0" baseline="0" noProof="0">
                <a:ln>
                  <a:noFill/>
                </a:ln>
                <a:solidFill>
                  <a:srgbClr val="002D5D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CEFEB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Competitiveness Measurements</a:t>
            </a:r>
          </a:p>
          <a:p>
            <a:pPr marL="0" marR="0" lvl="0" indent="0" algn="ctr" defTabSz="914400" rtl="0" eaLnBrk="1" fontAlgn="auto" latinLnBrk="0" hangingPunct="1">
              <a:lnSpc>
                <a:spcPts val="5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PVI</a:t>
            </a: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Across Plans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ECEFEB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A96195-608A-14C7-52E5-CC71BF842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0" t="6183" r="1632" b="7441"/>
          <a:stretch/>
        </p:blipFill>
        <p:spPr>
          <a:xfrm>
            <a:off x="15378" y="2117395"/>
            <a:ext cx="4788892" cy="3716379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C8D9EB7-3D8C-D635-9539-D66613C01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351903"/>
              </p:ext>
            </p:extLst>
          </p:nvPr>
        </p:nvGraphicFramePr>
        <p:xfrm>
          <a:off x="4996070" y="2531252"/>
          <a:ext cx="6003363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112">
                  <a:extLst>
                    <a:ext uri="{9D8B030D-6E8A-4147-A177-3AD203B41FA5}">
                      <a16:colId xmlns:a16="http://schemas.microsoft.com/office/drawing/2014/main" val="2064865025"/>
                    </a:ext>
                  </a:extLst>
                </a:gridCol>
                <a:gridCol w="1098482">
                  <a:extLst>
                    <a:ext uri="{9D8B030D-6E8A-4147-A177-3AD203B41FA5}">
                      <a16:colId xmlns:a16="http://schemas.microsoft.com/office/drawing/2014/main" val="92149379"/>
                    </a:ext>
                  </a:extLst>
                </a:gridCol>
                <a:gridCol w="1122607">
                  <a:extLst>
                    <a:ext uri="{9D8B030D-6E8A-4147-A177-3AD203B41FA5}">
                      <a16:colId xmlns:a16="http://schemas.microsoft.com/office/drawing/2014/main" val="340146738"/>
                    </a:ext>
                  </a:extLst>
                </a:gridCol>
                <a:gridCol w="1162820">
                  <a:extLst>
                    <a:ext uri="{9D8B030D-6E8A-4147-A177-3AD203B41FA5}">
                      <a16:colId xmlns:a16="http://schemas.microsoft.com/office/drawing/2014/main" val="4228597"/>
                    </a:ext>
                  </a:extLst>
                </a:gridCol>
                <a:gridCol w="1136342">
                  <a:extLst>
                    <a:ext uri="{9D8B030D-6E8A-4147-A177-3AD203B41FA5}">
                      <a16:colId xmlns:a16="http://schemas.microsoft.com/office/drawing/2014/main" val="1554544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District 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Base </a:t>
                      </a:r>
                      <a:r>
                        <a:rPr lang="en-US" sz="2800" dirty="0" err="1"/>
                        <a:t>PVI</a:t>
                      </a:r>
                      <a:endParaRPr lang="en-US" sz="2800" dirty="0"/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Map 1 V2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Map </a:t>
                      </a:r>
                    </a:p>
                    <a:p>
                      <a:pPr algn="ctr"/>
                      <a:r>
                        <a:rPr lang="en-US" sz="2800" dirty="0"/>
                        <a:t>6 V2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Map </a:t>
                      </a:r>
                    </a:p>
                    <a:p>
                      <a:pPr algn="ctr"/>
                      <a:r>
                        <a:rPr lang="en-US" sz="2800" dirty="0"/>
                        <a:t>6 V3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961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87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50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22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8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300794"/>
                  </a:ext>
                </a:extLst>
              </a:tr>
            </a:tbl>
          </a:graphicData>
        </a:graphic>
      </p:graphicFrame>
      <p:pic>
        <p:nvPicPr>
          <p:cNvPr id="6" name="Graphic 5" descr="Badge Question Mark with solid fill">
            <a:extLst>
              <a:ext uri="{FF2B5EF4-FFF2-40B4-BE49-F238E27FC236}">
                <a16:creationId xmlns:a16="http://schemas.microsoft.com/office/drawing/2014/main" id="{893F41B8-1061-D31B-7E76-59263486D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899" y="2415250"/>
            <a:ext cx="3042082" cy="304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8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Under the current map, districts 3 (Even) and 5 (R+3) firmly fall within the competitive range as defined by Cook </a:t>
            </a:r>
            <a:r>
              <a:rPr lang="en-US" sz="2800" b="1" dirty="0" err="1">
                <a:solidFill>
                  <a:srgbClr val="002D5D"/>
                </a:solidFill>
              </a:rPr>
              <a:t>PVI</a:t>
            </a:r>
            <a:r>
              <a:rPr lang="en-US" sz="2800" b="1" dirty="0">
                <a:solidFill>
                  <a:srgbClr val="002D5D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Under Map 6 V2 and Map 6 V3, districts 3 (R+2) and 5 (Even) firmly fall within the competitive range as defined by Cook </a:t>
            </a:r>
            <a:r>
              <a:rPr lang="en-US" sz="2800" b="1" dirty="0" err="1">
                <a:solidFill>
                  <a:srgbClr val="002D5D"/>
                </a:solidFill>
              </a:rPr>
              <a:t>PVI</a:t>
            </a:r>
            <a:r>
              <a:rPr lang="en-US" sz="2800" b="1" dirty="0">
                <a:solidFill>
                  <a:srgbClr val="002D5D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Under Map 1 V2, districts 4 (R+3) and 5 (R+3) fall within the competitive range as defined by Cook </a:t>
            </a:r>
            <a:r>
              <a:rPr lang="en-US" sz="2800" b="1" dirty="0" err="1">
                <a:solidFill>
                  <a:srgbClr val="002D5D"/>
                </a:solidFill>
              </a:rPr>
              <a:t>PVI</a:t>
            </a:r>
            <a:r>
              <a:rPr lang="en-US" sz="2800" b="1" dirty="0">
                <a:solidFill>
                  <a:srgbClr val="002D5D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Maps under final consideration are especially competitive when 2022 election results are considered.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D5D"/>
              </a:solidFill>
            </a:endParaRPr>
          </a:p>
          <a:p>
            <a:endParaRPr lang="en-US" sz="2800" b="1" dirty="0">
              <a:solidFill>
                <a:srgbClr val="002D5D"/>
              </a:solidFill>
            </a:endParaRPr>
          </a:p>
          <a:p>
            <a:pPr lvl="1"/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DB581A2E-7746-7803-E887-D6C30502E716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Competitiveness Measurements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3247277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 t="7825" b="7825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7259811" cy="6832600"/>
            <a:chOff x="0" y="0"/>
            <a:chExt cx="1846157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6157" cy="1913890"/>
            </a:xfrm>
            <a:custGeom>
              <a:avLst/>
              <a:gdLst/>
              <a:ahLst/>
              <a:cxnLst/>
              <a:rect l="l" t="t" r="r" b="b"/>
              <a:pathLst>
                <a:path w="1846157" h="1913890">
                  <a:moveTo>
                    <a:pt x="0" y="0"/>
                  </a:moveTo>
                  <a:lnTo>
                    <a:pt x="1846157" y="0"/>
                  </a:lnTo>
                  <a:lnTo>
                    <a:pt x="184615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D">
                <a:alpha val="69803"/>
              </a:srgbClr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685800" y="5927437"/>
            <a:ext cx="9982200" cy="254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7999" y="5643076"/>
            <a:ext cx="1056402" cy="1056402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85800" y="5925820"/>
            <a:ext cx="9982200" cy="254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E7D40899-3800-49BA-87C5-C66C7218F560}"/>
              </a:ext>
            </a:extLst>
          </p:cNvPr>
          <p:cNvSpPr txBox="1"/>
          <p:nvPr/>
        </p:nvSpPr>
        <p:spPr>
          <a:xfrm>
            <a:off x="0" y="-228720"/>
            <a:ext cx="7259811" cy="5274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6743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  <a:p>
            <a:pPr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sz="5867">
                <a:solidFill>
                  <a:prstClr val="whit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Questions? </a:t>
            </a:r>
          </a:p>
          <a:p>
            <a:pPr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defTabSz="609630">
              <a:lnSpc>
                <a:spcPts val="6743"/>
              </a:lnSpc>
            </a:pPr>
            <a:endParaRPr lang="en-US" sz="4716" spc="47">
              <a:solidFill>
                <a:srgbClr val="FFFFFF"/>
              </a:solidFill>
              <a:latin typeface="League Spartan 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67155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3" name="Group 3"/>
          <p:cNvGrpSpPr/>
          <p:nvPr/>
        </p:nvGrpSpPr>
        <p:grpSpPr>
          <a:xfrm>
            <a:off x="1788532" y="2756936"/>
            <a:ext cx="1855009" cy="1765068"/>
            <a:chOff x="0" y="0"/>
            <a:chExt cx="3470294" cy="33020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315354" y="2778126"/>
            <a:ext cx="1855009" cy="1765068"/>
            <a:chOff x="0" y="0"/>
            <a:chExt cx="3470294" cy="33020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005556" y="2760643"/>
            <a:ext cx="1855009" cy="1765068"/>
            <a:chOff x="0" y="0"/>
            <a:chExt cx="3470294" cy="33020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721600" y="4572084"/>
            <a:ext cx="3447417" cy="1311256"/>
            <a:chOff x="-1369057" y="344479"/>
            <a:chExt cx="6894836" cy="262251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369057" y="344479"/>
              <a:ext cx="5892802" cy="26225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Aug 4,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All five public hearings held (one in each Commissioner district)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367144" y="4559980"/>
            <a:ext cx="3152929" cy="977832"/>
            <a:chOff x="-2283284" y="315058"/>
            <a:chExt cx="7829801" cy="1955664"/>
          </a:xfrm>
        </p:grpSpPr>
        <p:sp>
          <p:nvSpPr>
            <p:cNvPr id="20" name="TextBox 20"/>
            <p:cNvSpPr txBox="1"/>
            <p:nvPr/>
          </p:nvSpPr>
          <p:spPr>
            <a:xfrm>
              <a:off x="20737" y="1327854"/>
              <a:ext cx="5525780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2283284" y="315058"/>
              <a:ext cx="7428838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July 24, </a:t>
              </a:r>
              <a:r>
                <a:rPr lang="en-US" b="1" dirty="0">
                  <a:solidFill>
                    <a:srgbClr val="002D5E"/>
                  </a:solidFill>
                </a:rPr>
                <a:t>2023</a:t>
              </a:r>
            </a:p>
            <a:p>
              <a:pPr algn="ctr">
                <a:lnSpc>
                  <a:spcPts val="2600"/>
                </a:lnSpc>
              </a:pPr>
              <a:r>
                <a:rPr lang="en-US" dirty="0">
                  <a:solidFill>
                    <a:srgbClr val="002D5E"/>
                  </a:solidFill>
                </a:rPr>
                <a:t>Last day for public to submit plans via website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0683" y="4574748"/>
            <a:ext cx="3073869" cy="1311256"/>
            <a:chOff x="0" y="403333"/>
            <a:chExt cx="9307997" cy="2622512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45192" y="403333"/>
              <a:ext cx="8762805" cy="26225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May 12,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Create website for residents 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to submit testimony &amp; proposed maps</a:t>
              </a:r>
            </a:p>
          </p:txBody>
        </p: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08959" y="706010"/>
            <a:ext cx="11774079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Deadline Status</a:t>
            </a:r>
          </a:p>
        </p:txBody>
      </p:sp>
      <p:pic>
        <p:nvPicPr>
          <p:cNvPr id="28" name="Graphic 27" descr="Wrench with solid fill">
            <a:extLst>
              <a:ext uri="{FF2B5EF4-FFF2-40B4-BE49-F238E27FC236}">
                <a16:creationId xmlns:a16="http://schemas.microsoft.com/office/drawing/2014/main" id="{CE58EF5C-16F9-9C69-06D9-FB80C12A3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1636" y="2971799"/>
            <a:ext cx="1331163" cy="1331163"/>
          </a:xfrm>
          <a:prstGeom prst="rect">
            <a:avLst/>
          </a:prstGeom>
        </p:spPr>
      </p:pic>
      <p:pic>
        <p:nvPicPr>
          <p:cNvPr id="30" name="Graphic 29" descr="Internet with solid fill">
            <a:extLst>
              <a:ext uri="{FF2B5EF4-FFF2-40B4-BE49-F238E27FC236}">
                <a16:creationId xmlns:a16="http://schemas.microsoft.com/office/drawing/2014/main" id="{EA84BD0B-DE41-17F8-36F3-B8B15942B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22037" y="2971800"/>
            <a:ext cx="1455853" cy="1331162"/>
          </a:xfrm>
          <a:prstGeom prst="rect">
            <a:avLst/>
          </a:prstGeom>
        </p:spPr>
      </p:pic>
      <p:pic>
        <p:nvPicPr>
          <p:cNvPr id="32" name="Graphic 31" descr="Boardroom with solid fill">
            <a:extLst>
              <a:ext uri="{FF2B5EF4-FFF2-40B4-BE49-F238E27FC236}">
                <a16:creationId xmlns:a16="http://schemas.microsoft.com/office/drawing/2014/main" id="{298D1EF8-E35B-130A-6D03-8652339826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20646" y="2986362"/>
            <a:ext cx="1417683" cy="14176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6554F2-EC2F-7249-93A1-5B43753526DB}"/>
              </a:ext>
            </a:extLst>
          </p:cNvPr>
          <p:cNvSpPr txBox="1"/>
          <p:nvPr/>
        </p:nvSpPr>
        <p:spPr>
          <a:xfrm>
            <a:off x="1007430" y="5831946"/>
            <a:ext cx="334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Completed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5824F8-ADDB-D653-2C29-4BA2BD2ECD35}"/>
              </a:ext>
            </a:extLst>
          </p:cNvPr>
          <p:cNvSpPr txBox="1"/>
          <p:nvPr/>
        </p:nvSpPr>
        <p:spPr>
          <a:xfrm>
            <a:off x="4207832" y="5838574"/>
            <a:ext cx="334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Completed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D30411-BE0F-74A0-5643-19918E6466C0}"/>
              </a:ext>
            </a:extLst>
          </p:cNvPr>
          <p:cNvSpPr txBox="1"/>
          <p:nvPr/>
        </p:nvSpPr>
        <p:spPr>
          <a:xfrm>
            <a:off x="7441366" y="5838574"/>
            <a:ext cx="334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Completed</a:t>
            </a:r>
          </a:p>
        </p:txBody>
      </p:sp>
    </p:spTree>
    <p:extLst>
      <p:ext uri="{BB962C8B-B14F-4D97-AF65-F5344CB8AC3E}">
        <p14:creationId xmlns:p14="http://schemas.microsoft.com/office/powerpoint/2010/main" val="177785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3" name="Group 3"/>
          <p:cNvGrpSpPr/>
          <p:nvPr/>
        </p:nvGrpSpPr>
        <p:grpSpPr>
          <a:xfrm>
            <a:off x="1788532" y="2756936"/>
            <a:ext cx="1855009" cy="1765068"/>
            <a:chOff x="0" y="0"/>
            <a:chExt cx="3470294" cy="33020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315354" y="2778126"/>
            <a:ext cx="1855009" cy="1765068"/>
            <a:chOff x="0" y="0"/>
            <a:chExt cx="3470294" cy="33020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005556" y="2760643"/>
            <a:ext cx="1855009" cy="1765068"/>
            <a:chOff x="0" y="0"/>
            <a:chExt cx="3470294" cy="33020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721600" y="4572084"/>
            <a:ext cx="3447417" cy="977832"/>
            <a:chOff x="-1369057" y="344479"/>
            <a:chExt cx="6894836" cy="195566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369057" y="344479"/>
              <a:ext cx="5892802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August 15,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Proposed date of 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final adoption of plan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293002" y="4559980"/>
            <a:ext cx="3227071" cy="977832"/>
            <a:chOff x="-2467406" y="315058"/>
            <a:chExt cx="8013923" cy="1955664"/>
          </a:xfrm>
        </p:grpSpPr>
        <p:sp>
          <p:nvSpPr>
            <p:cNvPr id="20" name="TextBox 20"/>
            <p:cNvSpPr txBox="1"/>
            <p:nvPr/>
          </p:nvSpPr>
          <p:spPr>
            <a:xfrm>
              <a:off x="20737" y="1327854"/>
              <a:ext cx="5525780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2467406" y="315058"/>
              <a:ext cx="7428840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 dirty="0">
                  <a:solidFill>
                    <a:srgbClr val="002D5E"/>
                  </a:solidFill>
                </a:rPr>
                <a:t>August 11, 2023</a:t>
              </a:r>
            </a:p>
            <a:p>
              <a:pPr algn="ctr">
                <a:lnSpc>
                  <a:spcPts val="2600"/>
                </a:lnSpc>
              </a:pPr>
              <a:r>
                <a:rPr lang="en-US" dirty="0">
                  <a:solidFill>
                    <a:srgbClr val="002D5E"/>
                  </a:solidFill>
                </a:rPr>
                <a:t>Last date for written public comment on proposals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0683" y="4574748"/>
            <a:ext cx="3073869" cy="977832"/>
            <a:chOff x="0" y="403333"/>
            <a:chExt cx="9307997" cy="1955664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45192" y="403333"/>
              <a:ext cx="8762805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 dirty="0">
                  <a:solidFill>
                    <a:srgbClr val="002D5E"/>
                  </a:solidFill>
                </a:rPr>
                <a:t>August 8, 2023</a:t>
              </a:r>
            </a:p>
            <a:p>
              <a:pPr algn="ctr">
                <a:lnSpc>
                  <a:spcPts val="2600"/>
                </a:lnSpc>
              </a:pPr>
              <a:r>
                <a:rPr lang="en-US" dirty="0">
                  <a:solidFill>
                    <a:srgbClr val="002D5E"/>
                  </a:solidFill>
                </a:rPr>
                <a:t>Deadline for additional plans by redistricting commission</a:t>
              </a:r>
            </a:p>
          </p:txBody>
        </p: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08959" y="706010"/>
            <a:ext cx="11774079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Deadline Status</a:t>
            </a:r>
          </a:p>
        </p:txBody>
      </p:sp>
      <p:pic>
        <p:nvPicPr>
          <p:cNvPr id="13" name="Graphic 12" descr="Good Idea with solid fill">
            <a:extLst>
              <a:ext uri="{FF2B5EF4-FFF2-40B4-BE49-F238E27FC236}">
                <a16:creationId xmlns:a16="http://schemas.microsoft.com/office/drawing/2014/main" id="{E6E940AF-768E-B66C-ACEB-A66E08B2A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3145" y="3011272"/>
            <a:ext cx="1273218" cy="1273218"/>
          </a:xfrm>
          <a:prstGeom prst="rect">
            <a:avLst/>
          </a:prstGeom>
        </p:spPr>
      </p:pic>
      <p:pic>
        <p:nvPicPr>
          <p:cNvPr id="22" name="Graphic 21" descr="Comment Important with solid fill">
            <a:extLst>
              <a:ext uri="{FF2B5EF4-FFF2-40B4-BE49-F238E27FC236}">
                <a16:creationId xmlns:a16="http://schemas.microsoft.com/office/drawing/2014/main" id="{76A0402F-3390-08A7-11DE-984155B999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6802" y="2990271"/>
            <a:ext cx="1625744" cy="1377483"/>
          </a:xfrm>
          <a:prstGeom prst="rect">
            <a:avLst/>
          </a:prstGeom>
        </p:spPr>
      </p:pic>
      <p:pic>
        <p:nvPicPr>
          <p:cNvPr id="29" name="Graphic 28" descr="Checkmark with solid fill">
            <a:extLst>
              <a:ext uri="{FF2B5EF4-FFF2-40B4-BE49-F238E27FC236}">
                <a16:creationId xmlns:a16="http://schemas.microsoft.com/office/drawing/2014/main" id="{167E7886-8A90-0013-EF2E-C8A18E2DD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49854" y="3083792"/>
            <a:ext cx="1205345" cy="12053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ACA643-BFD3-85ED-6055-3866AC4244AE}"/>
              </a:ext>
            </a:extLst>
          </p:cNvPr>
          <p:cNvSpPr txBox="1"/>
          <p:nvPr/>
        </p:nvSpPr>
        <p:spPr>
          <a:xfrm>
            <a:off x="1007430" y="5831946"/>
            <a:ext cx="334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Completed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97CB91-60FD-7B91-E9E0-A86519BFCD72}"/>
              </a:ext>
            </a:extLst>
          </p:cNvPr>
          <p:cNvSpPr txBox="1"/>
          <p:nvPr/>
        </p:nvSpPr>
        <p:spPr>
          <a:xfrm>
            <a:off x="4009052" y="5838574"/>
            <a:ext cx="334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Completed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678F5F-6B7B-265D-E671-D1A2140AEBD2}"/>
              </a:ext>
            </a:extLst>
          </p:cNvPr>
          <p:cNvSpPr txBox="1"/>
          <p:nvPr/>
        </p:nvSpPr>
        <p:spPr>
          <a:xfrm>
            <a:off x="7626893" y="5838574"/>
            <a:ext cx="334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Pending</a:t>
            </a:r>
          </a:p>
        </p:txBody>
      </p:sp>
    </p:spTree>
    <p:extLst>
      <p:ext uri="{BB962C8B-B14F-4D97-AF65-F5344CB8AC3E}">
        <p14:creationId xmlns:p14="http://schemas.microsoft.com/office/powerpoint/2010/main" val="142904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73897" y="4953000"/>
            <a:ext cx="7852528" cy="93291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5" name="TextBox 5"/>
          <p:cNvSpPr txBox="1"/>
          <p:nvPr/>
        </p:nvSpPr>
        <p:spPr>
          <a:xfrm>
            <a:off x="834887" y="5024935"/>
            <a:ext cx="10204173" cy="726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Final Recap</a:t>
            </a:r>
          </a:p>
        </p:txBody>
      </p:sp>
    </p:spTree>
    <p:extLst>
      <p:ext uri="{BB962C8B-B14F-4D97-AF65-F5344CB8AC3E}">
        <p14:creationId xmlns:p14="http://schemas.microsoft.com/office/powerpoint/2010/main" val="4024070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April 18, 2023 – Redistricting Commission authorized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May 8, 2023 – Introductory meeting held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May 12, 2023 – Redistricting website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June 12, 2023 – District 1 meeting held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June 21, 2023 – District 2 meeting held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July 6, 2023 – District 4 meeting held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July 10, 2023 – District 3 meeting held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D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D5D"/>
              </a:solidFill>
            </a:endParaRPr>
          </a:p>
          <a:p>
            <a:endParaRPr lang="en-US" sz="2800" b="1" dirty="0">
              <a:solidFill>
                <a:srgbClr val="002D5D"/>
              </a:solidFill>
            </a:endParaRPr>
          </a:p>
          <a:p>
            <a:pPr lvl="1"/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DB581A2E-7746-7803-E887-D6C30502E716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Final Recap</a:t>
            </a:r>
          </a:p>
        </p:txBody>
      </p:sp>
    </p:spTree>
    <p:extLst>
      <p:ext uri="{BB962C8B-B14F-4D97-AF65-F5344CB8AC3E}">
        <p14:creationId xmlns:p14="http://schemas.microsoft.com/office/powerpoint/2010/main" val="2845863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July 17, 2023 – District 5 meeting held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July 24, 2023 – Last day for public to submit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August 2, 2023 – General redistricting meeting held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August 4, 2023 – General redistricting meeting held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August 8, 2023 – Finalist maps designated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August 11, 2023 – Last day for written public comment on finalist maps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August 15, 2023 – Adoption of final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D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D5D"/>
              </a:solidFill>
            </a:endParaRPr>
          </a:p>
          <a:p>
            <a:endParaRPr lang="en-US" sz="2800" b="1" dirty="0">
              <a:solidFill>
                <a:srgbClr val="002D5D"/>
              </a:solidFill>
            </a:endParaRPr>
          </a:p>
          <a:p>
            <a:pPr lvl="1"/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DB581A2E-7746-7803-E887-D6C30502E716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Final Recap</a:t>
            </a:r>
          </a:p>
        </p:txBody>
      </p:sp>
    </p:spTree>
    <p:extLst>
      <p:ext uri="{BB962C8B-B14F-4D97-AF65-F5344CB8AC3E}">
        <p14:creationId xmlns:p14="http://schemas.microsoft.com/office/powerpoint/2010/main" val="2706703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3" name="Group 3"/>
          <p:cNvGrpSpPr/>
          <p:nvPr/>
        </p:nvGrpSpPr>
        <p:grpSpPr>
          <a:xfrm>
            <a:off x="1788532" y="2756936"/>
            <a:ext cx="1855009" cy="1765068"/>
            <a:chOff x="0" y="0"/>
            <a:chExt cx="3470294" cy="33020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315354" y="2778126"/>
            <a:ext cx="1855009" cy="1765068"/>
            <a:chOff x="0" y="0"/>
            <a:chExt cx="3470294" cy="33020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005556" y="2760643"/>
            <a:ext cx="1855009" cy="1765068"/>
            <a:chOff x="0" y="0"/>
            <a:chExt cx="3470294" cy="33020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721600" y="4572084"/>
            <a:ext cx="3447417" cy="779845"/>
            <a:chOff x="-1369057" y="344479"/>
            <a:chExt cx="6894836" cy="155969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369057" y="344479"/>
              <a:ext cx="5892802" cy="6219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endParaRPr lang="en-US" dirty="0">
                <a:solidFill>
                  <a:srgbClr val="002D5E"/>
                </a:solidFill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367144" y="4559980"/>
            <a:ext cx="3152929" cy="794554"/>
            <a:chOff x="-2283284" y="315058"/>
            <a:chExt cx="7829801" cy="1589108"/>
          </a:xfrm>
        </p:grpSpPr>
        <p:sp>
          <p:nvSpPr>
            <p:cNvPr id="20" name="TextBox 20"/>
            <p:cNvSpPr txBox="1"/>
            <p:nvPr/>
          </p:nvSpPr>
          <p:spPr>
            <a:xfrm>
              <a:off x="20737" y="1327854"/>
              <a:ext cx="5525780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2283284" y="315058"/>
              <a:ext cx="7428838" cy="6219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endParaRPr lang="en-US" dirty="0">
                <a:solidFill>
                  <a:srgbClr val="002D5E"/>
                </a:solidFill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0683" y="4574748"/>
            <a:ext cx="3100373" cy="1099725"/>
            <a:chOff x="0" y="403333"/>
            <a:chExt cx="9388254" cy="2199450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625449" y="403333"/>
              <a:ext cx="8762805" cy="21994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 dirty="0">
                  <a:solidFill>
                    <a:srgbClr val="002D5E"/>
                  </a:solidFill>
                </a:rPr>
                <a:t>Meetings starting at</a:t>
              </a:r>
            </a:p>
            <a:p>
              <a:pPr algn="ctr">
                <a:lnSpc>
                  <a:spcPts val="2600"/>
                </a:lnSpc>
              </a:pPr>
              <a:r>
                <a:rPr lang="en-US" b="1" dirty="0">
                  <a:solidFill>
                    <a:srgbClr val="002D5E"/>
                  </a:solidFill>
                </a:rPr>
                <a:t> </a:t>
              </a:r>
            </a:p>
            <a:p>
              <a:pPr algn="ctr">
                <a:lnSpc>
                  <a:spcPts val="2600"/>
                </a:lnSpc>
              </a:pPr>
              <a:r>
                <a:rPr lang="en-US" sz="5400" b="1" dirty="0">
                  <a:solidFill>
                    <a:srgbClr val="002D5E"/>
                  </a:solidFill>
                </a:rPr>
                <a:t>5:30 pm</a:t>
              </a:r>
            </a:p>
          </p:txBody>
        </p: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08959" y="706010"/>
            <a:ext cx="11774079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Final Recap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362FA7-F8F7-2077-F743-8B90ED22E791}"/>
              </a:ext>
            </a:extLst>
          </p:cNvPr>
          <p:cNvSpPr txBox="1"/>
          <p:nvPr/>
        </p:nvSpPr>
        <p:spPr>
          <a:xfrm>
            <a:off x="1834918" y="2799416"/>
            <a:ext cx="1762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002D5D"/>
                </a:solidFill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D6B882-B35A-9D76-12BC-B292AF862434}"/>
              </a:ext>
            </a:extLst>
          </p:cNvPr>
          <p:cNvSpPr txBox="1"/>
          <p:nvPr/>
        </p:nvSpPr>
        <p:spPr>
          <a:xfrm>
            <a:off x="5048573" y="2819294"/>
            <a:ext cx="1762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002D5D"/>
                </a:solidFill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B3D30B-D17A-66C6-42DB-11E5F156EB75}"/>
              </a:ext>
            </a:extLst>
          </p:cNvPr>
          <p:cNvSpPr txBox="1"/>
          <p:nvPr/>
        </p:nvSpPr>
        <p:spPr>
          <a:xfrm>
            <a:off x="8361621" y="2806044"/>
            <a:ext cx="1762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002D5D"/>
                </a:solidFill>
              </a:rPr>
              <a:t>3</a:t>
            </a: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1C4D9C41-DD8C-E4E3-AEFE-AEE7C05E6B44}"/>
              </a:ext>
            </a:extLst>
          </p:cNvPr>
          <p:cNvSpPr txBox="1"/>
          <p:nvPr/>
        </p:nvSpPr>
        <p:spPr>
          <a:xfrm>
            <a:off x="4493897" y="4568122"/>
            <a:ext cx="2893825" cy="1099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b="1" dirty="0">
                <a:solidFill>
                  <a:srgbClr val="002D5E"/>
                </a:solidFill>
              </a:rPr>
              <a:t>Meetings starting at</a:t>
            </a:r>
          </a:p>
          <a:p>
            <a:pPr algn="ctr">
              <a:lnSpc>
                <a:spcPts val="2600"/>
              </a:lnSpc>
            </a:pPr>
            <a:r>
              <a:rPr lang="en-US" b="1" dirty="0">
                <a:solidFill>
                  <a:srgbClr val="002D5E"/>
                </a:solidFill>
              </a:rPr>
              <a:t> </a:t>
            </a:r>
          </a:p>
          <a:p>
            <a:pPr algn="ctr">
              <a:lnSpc>
                <a:spcPts val="2600"/>
              </a:lnSpc>
            </a:pPr>
            <a:r>
              <a:rPr lang="en-US" sz="5400" b="1" dirty="0">
                <a:solidFill>
                  <a:srgbClr val="002D5E"/>
                </a:solidFill>
              </a:rPr>
              <a:t>1:00 pm</a:t>
            </a:r>
          </a:p>
        </p:txBody>
      </p:sp>
      <p:sp>
        <p:nvSpPr>
          <p:cNvPr id="33" name="TextBox 25">
            <a:extLst>
              <a:ext uri="{FF2B5EF4-FFF2-40B4-BE49-F238E27FC236}">
                <a16:creationId xmlns:a16="http://schemas.microsoft.com/office/drawing/2014/main" id="{A7D9B82F-F65F-9A85-8C54-AC5A0A40C5C1}"/>
              </a:ext>
            </a:extLst>
          </p:cNvPr>
          <p:cNvSpPr txBox="1"/>
          <p:nvPr/>
        </p:nvSpPr>
        <p:spPr>
          <a:xfrm>
            <a:off x="7773815" y="4574750"/>
            <a:ext cx="2893825" cy="1099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b="1" dirty="0">
                <a:solidFill>
                  <a:srgbClr val="002D5E"/>
                </a:solidFill>
              </a:rPr>
              <a:t>Meetings starting at</a:t>
            </a:r>
          </a:p>
          <a:p>
            <a:pPr algn="ctr">
              <a:lnSpc>
                <a:spcPts val="2600"/>
              </a:lnSpc>
            </a:pPr>
            <a:r>
              <a:rPr lang="en-US" b="1" dirty="0">
                <a:solidFill>
                  <a:srgbClr val="002D5E"/>
                </a:solidFill>
              </a:rPr>
              <a:t> </a:t>
            </a:r>
          </a:p>
          <a:p>
            <a:pPr algn="ctr">
              <a:lnSpc>
                <a:spcPts val="2600"/>
              </a:lnSpc>
            </a:pPr>
            <a:r>
              <a:rPr lang="en-US" sz="5400" b="1" dirty="0">
                <a:solidFill>
                  <a:srgbClr val="002D5E"/>
                </a:solidFill>
              </a:rPr>
              <a:t>9:00 am</a:t>
            </a:r>
          </a:p>
        </p:txBody>
      </p:sp>
    </p:spTree>
    <p:extLst>
      <p:ext uri="{BB962C8B-B14F-4D97-AF65-F5344CB8AC3E}">
        <p14:creationId xmlns:p14="http://schemas.microsoft.com/office/powerpoint/2010/main" val="935095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  <SharedWithUsers xmlns="5665252f-2c69-48e5-b0d6-d600eead1583">
      <UserInfo>
        <DisplayName>Cami Bremer</DisplayName>
        <AccountId>67</AccountId>
        <AccountType/>
      </UserInfo>
      <UserInfo>
        <DisplayName>Rebecca Rudder2</DisplayName>
        <AccountId>811</AccountId>
        <AccountType/>
      </UserInfo>
      <UserInfo>
        <DisplayName>Chuck Broerman</DisplayName>
        <AccountId>323</AccountId>
        <AccountType/>
      </UserInfo>
      <UserInfo>
        <DisplayName>Janet Huffor</DisplayName>
        <AccountId>797</AccountId>
        <AccountType/>
      </UserInfo>
      <UserInfo>
        <DisplayName>Chris Strider</DisplayName>
        <AccountId>53</AccountId>
        <AccountType/>
      </UserInfo>
      <UserInfo>
        <DisplayName>Jackie Allred</DisplayName>
        <AccountId>149</AccountId>
        <AccountType/>
      </UserInfo>
      <UserInfo>
        <DisplayName>Howard Black</DisplayName>
        <AccountId>325</AccountId>
        <AccountType/>
      </UserInfo>
      <UserInfo>
        <DisplayName>Stephanie Redfield</DisplayName>
        <AccountId>835</AccountId>
        <AccountType/>
      </UserInfo>
      <UserInfo>
        <DisplayName>Michael Allen</DisplayName>
        <AccountId>328</AccountId>
        <AccountType/>
      </UserInfo>
      <UserInfo>
        <DisplayName>Brent Nelson</DisplayName>
        <AccountId>840</AccountId>
        <AccountType/>
      </UserInfo>
      <UserInfo>
        <DisplayName>Shane Mitchell</DisplayName>
        <AccountId>843</AccountId>
        <AccountType/>
      </UserInfo>
      <UserInfo>
        <DisplayName>Ryan Parsell</DisplayName>
        <AccountId>6</AccountId>
        <AccountType/>
      </UserInfo>
      <UserInfo>
        <DisplayName>Kenny Hodges</DisplayName>
        <AccountId>66</AccountId>
        <AccountType/>
      </UserInfo>
      <UserInfo>
        <DisplayName>Brandon Wilson</DisplayName>
        <AccountId>32</AccountId>
        <AccountType/>
      </UserInfo>
      <UserInfo>
        <DisplayName>Steven Klaffky</DisplayName>
        <AccountId>52</AccountId>
        <AccountType/>
      </UserInfo>
      <UserInfo>
        <DisplayName>Vernon Stewart</DisplayName>
        <AccountId>657</AccountId>
        <AccountType/>
      </UserInfo>
      <UserInfo>
        <DisplayName>Karl Nordstrom</DisplayName>
        <AccountId>1597</AccountId>
        <AccountType/>
      </UserInfo>
    </SharedWithUsers>
    <TaxCatchAll xmlns="5665252f-2c69-48e5-b0d6-d600eead1583" xsi:nil="true"/>
    <lcf76f155ced4ddcb4097134ff3c332f xmlns="80156bfa-366b-4c3c-b565-b9add8006275">
      <Terms xmlns="http://schemas.microsoft.com/office/infopath/2007/PartnerControls"/>
    </lcf76f155ced4ddcb4097134ff3c332f>
    <Monday_x002e_comProject xmlns="80156bfa-366b-4c3c-b565-b9add8006275">
      <Url xsi:nil="true"/>
      <Description xsi:nil="true"/>
    </Monday_x002e_comProject>
    <Approval xmlns="80156bfa-366b-4c3c-b565-b9add800627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31" ma:contentTypeDescription="Create a new document." ma:contentTypeScope="" ma:versionID="8777199811d1d7be3c911799b1b4bdb4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40ebd9838d77c870881c5181336ec74b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  <xsd:element ref="ns2:lcf76f155ced4ddcb4097134ff3c332f" minOccurs="0"/>
                <xsd:element ref="ns3:TaxCatchAll" minOccurs="0"/>
                <xsd:element ref="ns2:Monday_x002e_comProject" minOccurs="0"/>
                <xsd:element ref="ns2:Approva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ROEM"/>
                    <xsd:enumeration value="Justice Services"/>
                    <xsd:enumeration value="Economic Dev."/>
                    <xsd:enumeration value="Gov Affairs"/>
                    <xsd:enumeration value="Surveyor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38cfe51f-b26a-4d8e-9a63-6375ff3b2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onday_x002e_comProject" ma:index="32" nillable="true" ma:displayName="Monday.com Project" ma:description="What AV project is this file linked to." ma:format="Hyperlink" ma:internalName="Monday_x002e_comProjec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pproval" ma:index="33" nillable="true" ma:displayName="Approval" ma:description="Is this item approved or does it need work." ma:format="Dropdown" ma:internalName="Approval">
      <xsd:simpleType>
        <xsd:restriction base="dms:Choice">
          <xsd:enumeration value="Approved"/>
          <xsd:enumeration value="Needs Work"/>
          <xsd:enumeration value="Rejected"/>
        </xsd:restriction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8322566-8442-4af9-8b12-5ca876f41557}" ma:internalName="TaxCatchAll" ma:showField="CatchAllData" ma:web="5665252f-2c69-48e5-b0d6-d600eead1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F04770-C1CC-408E-B788-A8CF9CED959E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5665252f-2c69-48e5-b0d6-d600eead1583"/>
    <ds:schemaRef ds:uri="80156bfa-366b-4c3c-b565-b9add8006275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46B1CE6-4C09-4C71-96C4-3FFFF714E5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156bfa-366b-4c3c-b565-b9add8006275"/>
    <ds:schemaRef ds:uri="5665252f-2c69-48e5-b0d6-d600eead1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DE9D8B-8705-472B-86D2-AAED8EA68B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39544</TotalTime>
  <Words>1037</Words>
  <Application>Microsoft Office PowerPoint</Application>
  <PresentationFormat>Widescreen</PresentationFormat>
  <Paragraphs>395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Bahnschrift Condensed</vt:lpstr>
      <vt:lpstr>Calibri</vt:lpstr>
      <vt:lpstr>Calibri Light</vt:lpstr>
      <vt:lpstr>Courier New</vt:lpstr>
      <vt:lpstr>League Spartan Bold Italics</vt:lpstr>
      <vt:lpstr>Open Sans</vt:lpstr>
      <vt:lpstr>Open Sans Extrabold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Parsell</dc:creator>
  <cp:lastModifiedBy>Jackie Allred</cp:lastModifiedBy>
  <cp:revision>14</cp:revision>
  <cp:lastPrinted>2023-08-14T14:12:04Z</cp:lastPrinted>
  <dcterms:created xsi:type="dcterms:W3CDTF">2021-11-12T19:41:21Z</dcterms:created>
  <dcterms:modified xsi:type="dcterms:W3CDTF">2023-08-15T19:07:51Z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  <property fmtid="{D5CDD505-2E9C-101B-9397-08002B2CF9AE}" pid="3" name="MediaServiceImageTags">
    <vt:lpwstr/>
  </property>
</Properties>
</file>