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82" r:id="rId6"/>
    <p:sldId id="279" r:id="rId7"/>
    <p:sldId id="413" r:id="rId8"/>
    <p:sldId id="432" r:id="rId9"/>
    <p:sldId id="427" r:id="rId10"/>
    <p:sldId id="406" r:id="rId11"/>
    <p:sldId id="417" r:id="rId12"/>
    <p:sldId id="435" r:id="rId13"/>
    <p:sldId id="437" r:id="rId14"/>
    <p:sldId id="441" r:id="rId15"/>
    <p:sldId id="290" r:id="rId16"/>
    <p:sldId id="438" r:id="rId17"/>
    <p:sldId id="439" r:id="rId18"/>
    <p:sldId id="440" r:id="rId19"/>
    <p:sldId id="40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August 8,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Once all changes locked in, staff can measure additional indicators of competitiveness, including party registration and 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Data will be presented 08/15/2023.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Party registration and Cook </a:t>
            </a:r>
            <a:r>
              <a:rPr lang="en-US" sz="2800" b="1" dirty="0" err="1">
                <a:solidFill>
                  <a:srgbClr val="002D5D"/>
                </a:solidFill>
              </a:rPr>
              <a:t>PVI</a:t>
            </a:r>
            <a:r>
              <a:rPr lang="en-US" sz="2800" b="1" dirty="0">
                <a:solidFill>
                  <a:srgbClr val="002D5D"/>
                </a:solidFill>
              </a:rPr>
              <a:t> hasn’t been measured up until this point because it will take some time to pull accurate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7471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/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0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/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698B10A-F44F-FDF8-DD70-44BD56299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7794" y="4849800"/>
            <a:ext cx="167109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0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439451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/>
        </p:nvGraphicFramePr>
        <p:xfrm>
          <a:off x="5817704" y="2531252"/>
          <a:ext cx="53572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72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1425569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342263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2020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2016</a:t>
                      </a:r>
                    </a:p>
                    <a:p>
                      <a:pPr algn="ctr"/>
                      <a:r>
                        <a:rPr lang="en-US" sz="2800" dirty="0"/>
                        <a:t>(%)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61-36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60-37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63-28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55-35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C698B10A-F44F-FDF8-DD70-44BD56299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0179" y="4911725"/>
            <a:ext cx="167109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3" b="0" i="0" u="none" strike="noStrike" kern="1200" cap="none" spc="0" normalizeH="0" baseline="0" noProof="0">
              <a:ln>
                <a:noFill/>
              </a:ln>
              <a:solidFill>
                <a:srgbClr val="002D5D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128" normalizeH="0" baseline="0" noProof="0">
                <a:ln>
                  <a:noFill/>
                </a:ln>
                <a:solidFill>
                  <a:srgbClr val="002D5D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CEFEB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A96195-608A-14C7-52E5-CC71BF842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0" t="6183" r="1632" b="7441"/>
          <a:stretch/>
        </p:blipFill>
        <p:spPr>
          <a:xfrm>
            <a:off x="15378" y="2117395"/>
            <a:ext cx="4788892" cy="371637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C8D9EB7-3D8C-D635-9539-D66613C01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29368"/>
              </p:ext>
            </p:extLst>
          </p:nvPr>
        </p:nvGraphicFramePr>
        <p:xfrm>
          <a:off x="4996071" y="2531252"/>
          <a:ext cx="662688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14">
                  <a:extLst>
                    <a:ext uri="{9D8B030D-6E8A-4147-A177-3AD203B41FA5}">
                      <a16:colId xmlns:a16="http://schemas.microsoft.com/office/drawing/2014/main" val="2064865025"/>
                    </a:ext>
                  </a:extLst>
                </a:gridCol>
                <a:gridCol w="981163">
                  <a:extLst>
                    <a:ext uri="{9D8B030D-6E8A-4147-A177-3AD203B41FA5}">
                      <a16:colId xmlns:a16="http://schemas.microsoft.com/office/drawing/2014/main" val="92149379"/>
                    </a:ext>
                  </a:extLst>
                </a:gridCol>
                <a:gridCol w="1002711">
                  <a:extLst>
                    <a:ext uri="{9D8B030D-6E8A-4147-A177-3AD203B41FA5}">
                      <a16:colId xmlns:a16="http://schemas.microsoft.com/office/drawing/2014/main" val="340146738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4228597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1554544508"/>
                    </a:ext>
                  </a:extLst>
                </a:gridCol>
                <a:gridCol w="1106099">
                  <a:extLst>
                    <a:ext uri="{9D8B030D-6E8A-4147-A177-3AD203B41FA5}">
                      <a16:colId xmlns:a16="http://schemas.microsoft.com/office/drawing/2014/main" val="103522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District 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 </a:t>
                      </a:r>
                      <a:r>
                        <a:rPr lang="en-US" sz="2800" dirty="0" err="1"/>
                        <a:t>PVI</a:t>
                      </a:r>
                      <a:endParaRPr lang="en-US" sz="2800" dirty="0"/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1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2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Map 3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Etc...</a:t>
                      </a:r>
                    </a:p>
                  </a:txBody>
                  <a:tcPr anchor="b">
                    <a:solidFill>
                      <a:srgbClr val="002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0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8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0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Upcoming Redistricting Meeting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Steps &amp; Competitiveness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pPr algn="ctr"/>
            <a:r>
              <a:rPr lang="en-US" sz="2800" b="1" dirty="0">
                <a:solidFill>
                  <a:srgbClr val="002D5D"/>
                </a:solidFill>
              </a:rPr>
              <a:t>Tuesday, August 15, 2023; 1:00 pm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lvl="1" algn="ctr"/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July 24, </a:t>
              </a:r>
              <a:r>
                <a:rPr lang="en-US" b="1" dirty="0">
                  <a:solidFill>
                    <a:srgbClr val="002D5E"/>
                  </a:solidFill>
                </a:rPr>
                <a:t>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</a:t>
            </a:r>
          </a:p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Measurements </a:t>
            </a:r>
          </a:p>
        </p:txBody>
      </p:sp>
    </p:spTree>
    <p:extLst>
      <p:ext uri="{BB962C8B-B14F-4D97-AF65-F5344CB8AC3E}">
        <p14:creationId xmlns:p14="http://schemas.microsoft.com/office/powerpoint/2010/main" val="5716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Primary purpose for today’s meeting is to designate a minimum of three finalist maps.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Commission can make minor tweaks, and any such movements would be processed in the Esri tool similar to last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This allows for more deliberate changes to be made and for the Commission to verify the intent has been captured correctly.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endParaRPr lang="en-US" sz="2800" b="1" dirty="0">
              <a:solidFill>
                <a:srgbClr val="002D5D"/>
              </a:solidFill>
            </a:endParaRPr>
          </a:p>
          <a:p>
            <a:pPr lvl="1"/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DB581A2E-7746-7803-E887-D6C30502E716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Steps &amp; Competitiveness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4727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  <UserInfo>
        <DisplayName>Karl Nordstrom</DisplayName>
        <AccountId>1597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665252f-2c69-48e5-b0d6-d600eead1583"/>
    <ds:schemaRef ds:uri="80156bfa-366b-4c3c-b565-b9add8006275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6B1CE6-4C09-4C71-96C4-3FFFF714E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38881</TotalTime>
  <Words>419</Words>
  <Application>Microsoft Office PowerPoint</Application>
  <PresentationFormat>Widescreen</PresentationFormat>
  <Paragraphs>158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Jackie Allred</cp:lastModifiedBy>
  <cp:revision>14</cp:revision>
  <cp:lastPrinted>2023-08-02T20:00:27Z</cp:lastPrinted>
  <dcterms:created xsi:type="dcterms:W3CDTF">2021-11-12T19:41:21Z</dcterms:created>
  <dcterms:modified xsi:type="dcterms:W3CDTF">2023-08-08T19:11:22Z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