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4"/>
  </p:notesMasterIdLst>
  <p:sldIdLst>
    <p:sldId id="282" r:id="rId6"/>
    <p:sldId id="618" r:id="rId7"/>
    <p:sldId id="394" r:id="rId8"/>
    <p:sldId id="806" r:id="rId9"/>
    <p:sldId id="894" r:id="rId10"/>
    <p:sldId id="889" r:id="rId11"/>
    <p:sldId id="752" r:id="rId12"/>
    <p:sldId id="756" r:id="rId13"/>
    <p:sldId id="922" r:id="rId14"/>
    <p:sldId id="810" r:id="rId15"/>
    <p:sldId id="811" r:id="rId16"/>
    <p:sldId id="812" r:id="rId17"/>
    <p:sldId id="813" r:id="rId18"/>
    <p:sldId id="755" r:id="rId19"/>
    <p:sldId id="820" r:id="rId20"/>
    <p:sldId id="814" r:id="rId21"/>
    <p:sldId id="809" r:id="rId22"/>
    <p:sldId id="828" r:id="rId23"/>
    <p:sldId id="815" r:id="rId24"/>
    <p:sldId id="829" r:id="rId25"/>
    <p:sldId id="816" r:id="rId26"/>
    <p:sldId id="830" r:id="rId27"/>
    <p:sldId id="817" r:id="rId28"/>
    <p:sldId id="831" r:id="rId29"/>
    <p:sldId id="818" r:id="rId30"/>
    <p:sldId id="832" r:id="rId31"/>
    <p:sldId id="819" r:id="rId32"/>
    <p:sldId id="833" r:id="rId33"/>
    <p:sldId id="1027" r:id="rId34"/>
    <p:sldId id="999" r:id="rId35"/>
    <p:sldId id="1000" r:id="rId36"/>
    <p:sldId id="1001" r:id="rId37"/>
    <p:sldId id="1002" r:id="rId38"/>
    <p:sldId id="1003" r:id="rId39"/>
    <p:sldId id="1004" r:id="rId40"/>
    <p:sldId id="1005" r:id="rId41"/>
    <p:sldId id="1006" r:id="rId42"/>
    <p:sldId id="1007" r:id="rId43"/>
    <p:sldId id="1008" r:id="rId44"/>
    <p:sldId id="1009" r:id="rId45"/>
    <p:sldId id="1010" r:id="rId46"/>
    <p:sldId id="1011" r:id="rId47"/>
    <p:sldId id="1012" r:id="rId48"/>
    <p:sldId id="1013" r:id="rId49"/>
    <p:sldId id="1014" r:id="rId50"/>
    <p:sldId id="1015" r:id="rId51"/>
    <p:sldId id="1016" r:id="rId52"/>
    <p:sldId id="1017" r:id="rId53"/>
    <p:sldId id="1018" r:id="rId54"/>
    <p:sldId id="1019" r:id="rId55"/>
    <p:sldId id="1020" r:id="rId56"/>
    <p:sldId id="1021" r:id="rId57"/>
    <p:sldId id="1022" r:id="rId58"/>
    <p:sldId id="1023" r:id="rId59"/>
    <p:sldId id="1024" r:id="rId60"/>
    <p:sldId id="1026" r:id="rId61"/>
    <p:sldId id="1025" r:id="rId62"/>
    <p:sldId id="1028" r:id="rId63"/>
    <p:sldId id="1029" r:id="rId64"/>
    <p:sldId id="1030" r:id="rId65"/>
    <p:sldId id="1031" r:id="rId66"/>
    <p:sldId id="1032" r:id="rId67"/>
    <p:sldId id="1033" r:id="rId68"/>
    <p:sldId id="1034" r:id="rId69"/>
    <p:sldId id="1035" r:id="rId70"/>
    <p:sldId id="1036" r:id="rId71"/>
    <p:sldId id="1037" r:id="rId72"/>
    <p:sldId id="1038" r:id="rId73"/>
    <p:sldId id="1039" r:id="rId74"/>
    <p:sldId id="1040" r:id="rId75"/>
    <p:sldId id="1041" r:id="rId76"/>
    <p:sldId id="1042" r:id="rId77"/>
    <p:sldId id="1043" r:id="rId78"/>
    <p:sldId id="1044" r:id="rId79"/>
    <p:sldId id="1045" r:id="rId80"/>
    <p:sldId id="1046" r:id="rId81"/>
    <p:sldId id="1047" r:id="rId82"/>
    <p:sldId id="1048" r:id="rId83"/>
    <p:sldId id="1049" r:id="rId84"/>
    <p:sldId id="1050" r:id="rId85"/>
    <p:sldId id="1051" r:id="rId86"/>
    <p:sldId id="1052" r:id="rId87"/>
    <p:sldId id="1053" r:id="rId88"/>
    <p:sldId id="1054" r:id="rId89"/>
    <p:sldId id="1055" r:id="rId90"/>
    <p:sldId id="1056" r:id="rId91"/>
    <p:sldId id="1057" r:id="rId92"/>
    <p:sldId id="1058" r:id="rId93"/>
    <p:sldId id="1059" r:id="rId94"/>
    <p:sldId id="1060" r:id="rId95"/>
    <p:sldId id="1061" r:id="rId96"/>
    <p:sldId id="1062" r:id="rId97"/>
    <p:sldId id="1063" r:id="rId98"/>
    <p:sldId id="1064" r:id="rId99"/>
    <p:sldId id="1065" r:id="rId100"/>
    <p:sldId id="1066" r:id="rId101"/>
    <p:sldId id="1067" r:id="rId102"/>
    <p:sldId id="1068" r:id="rId103"/>
    <p:sldId id="1069" r:id="rId104"/>
    <p:sldId id="1070" r:id="rId105"/>
    <p:sldId id="1071" r:id="rId106"/>
    <p:sldId id="1072" r:id="rId107"/>
    <p:sldId id="1073" r:id="rId108"/>
    <p:sldId id="1074" r:id="rId109"/>
    <p:sldId id="1075" r:id="rId110"/>
    <p:sldId id="1076" r:id="rId111"/>
    <p:sldId id="1077" r:id="rId112"/>
    <p:sldId id="1078" r:id="rId113"/>
    <p:sldId id="1079" r:id="rId114"/>
    <p:sldId id="1080" r:id="rId115"/>
    <p:sldId id="1081" r:id="rId116"/>
    <p:sldId id="1082" r:id="rId117"/>
    <p:sldId id="1083" r:id="rId118"/>
    <p:sldId id="1084" r:id="rId119"/>
    <p:sldId id="1085" r:id="rId120"/>
    <p:sldId id="1086" r:id="rId121"/>
    <p:sldId id="1087" r:id="rId122"/>
    <p:sldId id="1088" r:id="rId123"/>
    <p:sldId id="1089" r:id="rId124"/>
    <p:sldId id="1090" r:id="rId125"/>
    <p:sldId id="1091" r:id="rId126"/>
    <p:sldId id="1092" r:id="rId127"/>
    <p:sldId id="1093" r:id="rId128"/>
    <p:sldId id="1094" r:id="rId129"/>
    <p:sldId id="1095" r:id="rId130"/>
    <p:sldId id="1096" r:id="rId131"/>
    <p:sldId id="1097" r:id="rId132"/>
    <p:sldId id="1098" r:id="rId133"/>
    <p:sldId id="1099" r:id="rId134"/>
    <p:sldId id="1100" r:id="rId135"/>
    <p:sldId id="1101" r:id="rId136"/>
    <p:sldId id="1102" r:id="rId137"/>
    <p:sldId id="1103" r:id="rId138"/>
    <p:sldId id="1104" r:id="rId139"/>
    <p:sldId id="1105" r:id="rId140"/>
    <p:sldId id="1106" r:id="rId141"/>
    <p:sldId id="1107" r:id="rId142"/>
    <p:sldId id="1108" r:id="rId14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B00"/>
    <a:srgbClr val="FF2D5D"/>
    <a:srgbClr val="F4EBEA"/>
    <a:srgbClr val="00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7C461-616E-70A3-DD98-A621FF4C521A}" v="27" dt="2023-08-01T15:31:10.239"/>
    <p1510:client id="{152384FD-E7D9-2FB0-D810-E41B01503630}" v="338" dt="2023-08-01T17:51:38.470"/>
    <p1510:client id="{3EE03E5D-1360-D0C4-C33B-F277D9277706}" v="12" dt="2023-08-01T15:18:16.997"/>
    <p1510:client id="{44A84E9B-DEFE-4E39-A336-411E696521E6}" v="7696" dt="2023-08-01T21:35:02.120"/>
    <p1510:client id="{568D5423-255F-4BBC-BA7B-4F378D33D73F}" vWet="2" dt="2023-08-01T16:43:21.599"/>
    <p1510:client id="{73131814-617C-4DB6-E631-905BCEC2E452}" v="776" dt="2023-07-31T23:52:01.804"/>
    <p1510:client id="{A36FB25D-E192-75DE-EF07-72F2B063636B}" v="7" dt="2023-07-31T23:27:49.366"/>
    <p1510:client id="{C58C10B7-B3FC-E392-2821-97AA23A537A4}" v="196" dt="2023-08-01T14:04:36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21840</c:v>
                </c:pt>
                <c:pt idx="1">
                  <c:v>17646</c:v>
                </c:pt>
                <c:pt idx="2">
                  <c:v>25975</c:v>
                </c:pt>
                <c:pt idx="3">
                  <c:v>16844</c:v>
                </c:pt>
                <c:pt idx="4">
                  <c:v>26681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47038</c:v>
                </c:pt>
                <c:pt idx="1">
                  <c:v>35113</c:v>
                </c:pt>
                <c:pt idx="2">
                  <c:v>34719</c:v>
                </c:pt>
                <c:pt idx="3">
                  <c:v>17906</c:v>
                </c:pt>
                <c:pt idx="4">
                  <c:v>30187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22534</c:v>
                </c:pt>
                <c:pt idx="1">
                  <c:v>17554</c:v>
                </c:pt>
                <c:pt idx="2">
                  <c:v>26551</c:v>
                </c:pt>
                <c:pt idx="3">
                  <c:v>16385</c:v>
                </c:pt>
                <c:pt idx="4">
                  <c:v>16776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46774</c:v>
                </c:pt>
                <c:pt idx="1">
                  <c:v>35405</c:v>
                </c:pt>
                <c:pt idx="2">
                  <c:v>34236</c:v>
                </c:pt>
                <c:pt idx="3">
                  <c:v>18435</c:v>
                </c:pt>
                <c:pt idx="4">
                  <c:v>30266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33384</c:v>
                </c:pt>
                <c:pt idx="1">
                  <c:v>27794</c:v>
                </c:pt>
                <c:pt idx="2">
                  <c:v>46718</c:v>
                </c:pt>
                <c:pt idx="3">
                  <c:v>23309</c:v>
                </c:pt>
                <c:pt idx="4">
                  <c:v>30736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52544</c:v>
                </c:pt>
                <c:pt idx="1">
                  <c:v>51445</c:v>
                </c:pt>
                <c:pt idx="2">
                  <c:v>41588</c:v>
                </c:pt>
                <c:pt idx="3">
                  <c:v>30555</c:v>
                </c:pt>
                <c:pt idx="4">
                  <c:v>26696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26798</c:v>
                </c:pt>
                <c:pt idx="1">
                  <c:v>22491</c:v>
                </c:pt>
                <c:pt idx="2">
                  <c:v>36711</c:v>
                </c:pt>
                <c:pt idx="3">
                  <c:v>16154</c:v>
                </c:pt>
                <c:pt idx="4">
                  <c:v>21870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42414</c:v>
                </c:pt>
                <c:pt idx="1">
                  <c:v>39560</c:v>
                </c:pt>
                <c:pt idx="2">
                  <c:v>31901</c:v>
                </c:pt>
                <c:pt idx="3">
                  <c:v>19013</c:v>
                </c:pt>
                <c:pt idx="4">
                  <c:v>17107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29627</c:v>
                </c:pt>
                <c:pt idx="1">
                  <c:v>24572</c:v>
                </c:pt>
                <c:pt idx="2">
                  <c:v>39056</c:v>
                </c:pt>
                <c:pt idx="3">
                  <c:v>17293</c:v>
                </c:pt>
                <c:pt idx="4">
                  <c:v>22899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40619</c:v>
                </c:pt>
                <c:pt idx="1">
                  <c:v>38348</c:v>
                </c:pt>
                <c:pt idx="2">
                  <c:v>30376</c:v>
                </c:pt>
                <c:pt idx="3">
                  <c:v>18285</c:v>
                </c:pt>
                <c:pt idx="4">
                  <c:v>16756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31657</c:v>
                </c:pt>
                <c:pt idx="1">
                  <c:v>25238</c:v>
                </c:pt>
                <c:pt idx="2">
                  <c:v>38143</c:v>
                </c:pt>
                <c:pt idx="3">
                  <c:v>27236</c:v>
                </c:pt>
                <c:pt idx="4">
                  <c:v>39667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53570</c:v>
                </c:pt>
                <c:pt idx="1">
                  <c:v>44144</c:v>
                </c:pt>
                <c:pt idx="2">
                  <c:v>40605</c:v>
                </c:pt>
                <c:pt idx="3">
                  <c:v>26058</c:v>
                </c:pt>
                <c:pt idx="4">
                  <c:v>38451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26735</c:v>
                </c:pt>
                <c:pt idx="1">
                  <c:v>22327</c:v>
                </c:pt>
                <c:pt idx="2">
                  <c:v>35964</c:v>
                </c:pt>
                <c:pt idx="3">
                  <c:v>15837</c:v>
                </c:pt>
                <c:pt idx="4">
                  <c:v>21128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42467</c:v>
                </c:pt>
                <c:pt idx="1">
                  <c:v>39624</c:v>
                </c:pt>
                <c:pt idx="2">
                  <c:v>32274</c:v>
                </c:pt>
                <c:pt idx="3">
                  <c:v>19266</c:v>
                </c:pt>
                <c:pt idx="4">
                  <c:v>17714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23009</c:v>
                </c:pt>
                <c:pt idx="1">
                  <c:v>19683</c:v>
                </c:pt>
                <c:pt idx="2">
                  <c:v>31888</c:v>
                </c:pt>
                <c:pt idx="3">
                  <c:v>14533</c:v>
                </c:pt>
                <c:pt idx="4">
                  <c:v>19873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45563</c:v>
                </c:pt>
                <c:pt idx="1">
                  <c:v>42762</c:v>
                </c:pt>
                <c:pt idx="2">
                  <c:v>35983</c:v>
                </c:pt>
                <c:pt idx="3">
                  <c:v>21247</c:v>
                </c:pt>
                <c:pt idx="4">
                  <c:v>19408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2: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23578</c:v>
                </c:pt>
                <c:pt idx="1">
                  <c:v>19784</c:v>
                </c:pt>
                <c:pt idx="2">
                  <c:v>32672</c:v>
                </c:pt>
                <c:pt idx="3">
                  <c:v>14243</c:v>
                </c:pt>
                <c:pt idx="4">
                  <c:v>19523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45414</c:v>
                </c:pt>
                <c:pt idx="1">
                  <c:v>42891</c:v>
                </c:pt>
                <c:pt idx="2">
                  <c:v>35354</c:v>
                </c:pt>
                <c:pt idx="3">
                  <c:v>21505</c:v>
                </c:pt>
                <c:pt idx="4">
                  <c:v>19952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33063</c:v>
                </c:pt>
                <c:pt idx="1">
                  <c:v>28263</c:v>
                </c:pt>
                <c:pt idx="2">
                  <c:v>46718</c:v>
                </c:pt>
                <c:pt idx="3">
                  <c:v>23428</c:v>
                </c:pt>
                <c:pt idx="4">
                  <c:v>30469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55792</c:v>
                </c:pt>
                <c:pt idx="1">
                  <c:v>47765</c:v>
                </c:pt>
                <c:pt idx="2">
                  <c:v>41588</c:v>
                </c:pt>
                <c:pt idx="3">
                  <c:v>30731</c:v>
                </c:pt>
                <c:pt idx="4">
                  <c:v>26952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26561</c:v>
                </c:pt>
                <c:pt idx="1">
                  <c:v>22595</c:v>
                </c:pt>
                <c:pt idx="2">
                  <c:v>36711</c:v>
                </c:pt>
                <c:pt idx="3">
                  <c:v>16237</c:v>
                </c:pt>
                <c:pt idx="4">
                  <c:v>21920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45464</c:v>
                </c:pt>
                <c:pt idx="1">
                  <c:v>35899</c:v>
                </c:pt>
                <c:pt idx="2">
                  <c:v>31901</c:v>
                </c:pt>
                <c:pt idx="3">
                  <c:v>19146</c:v>
                </c:pt>
                <c:pt idx="4">
                  <c:v>17585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GOVERNOR – FINAL MAP 3: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29521</c:v>
                </c:pt>
                <c:pt idx="1">
                  <c:v>24517</c:v>
                </c:pt>
                <c:pt idx="2">
                  <c:v>39056</c:v>
                </c:pt>
                <c:pt idx="3">
                  <c:v>17401</c:v>
                </c:pt>
                <c:pt idx="4">
                  <c:v>22953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43597</c:v>
                </c:pt>
                <c:pt idx="1">
                  <c:v>34782</c:v>
                </c:pt>
                <c:pt idx="2">
                  <c:v>30376</c:v>
                </c:pt>
                <c:pt idx="3">
                  <c:v>18410</c:v>
                </c:pt>
                <c:pt idx="4">
                  <c:v>17219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26546</c:v>
                </c:pt>
                <c:pt idx="1">
                  <c:v>22374</c:v>
                </c:pt>
                <c:pt idx="2">
                  <c:v>35964</c:v>
                </c:pt>
                <c:pt idx="3">
                  <c:v>15937</c:v>
                </c:pt>
                <c:pt idx="4">
                  <c:v>21170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45463</c:v>
                </c:pt>
                <c:pt idx="1">
                  <c:v>36005</c:v>
                </c:pt>
                <c:pt idx="2">
                  <c:v>32274</c:v>
                </c:pt>
                <c:pt idx="3">
                  <c:v>19389</c:v>
                </c:pt>
                <c:pt idx="4">
                  <c:v>18214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22706</c:v>
                </c:pt>
                <c:pt idx="1">
                  <c:v>19904</c:v>
                </c:pt>
                <c:pt idx="2">
                  <c:v>31888</c:v>
                </c:pt>
                <c:pt idx="3">
                  <c:v>14624</c:v>
                </c:pt>
                <c:pt idx="4">
                  <c:v>19864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48660</c:v>
                </c:pt>
                <c:pt idx="1">
                  <c:v>39022</c:v>
                </c:pt>
                <c:pt idx="2">
                  <c:v>35983</c:v>
                </c:pt>
                <c:pt idx="3">
                  <c:v>21381</c:v>
                </c:pt>
                <c:pt idx="4">
                  <c:v>19917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– FINAL MAP 3: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23342</c:v>
                </c:pt>
                <c:pt idx="1">
                  <c:v>19920</c:v>
                </c:pt>
                <c:pt idx="2">
                  <c:v>32672</c:v>
                </c:pt>
                <c:pt idx="3">
                  <c:v>14331</c:v>
                </c:pt>
                <c:pt idx="4">
                  <c:v>19535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48449</c:v>
                </c:pt>
                <c:pt idx="1">
                  <c:v>39221</c:v>
                </c:pt>
                <c:pt idx="2">
                  <c:v>35354</c:v>
                </c:pt>
                <c:pt idx="3">
                  <c:v>21644</c:v>
                </c:pt>
                <c:pt idx="4">
                  <c:v>20448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2020</a:t>
            </a:r>
            <a:r>
              <a:rPr lang="en-US" b="1" baseline="0" dirty="0"/>
              <a:t> US PRESIDENT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33001</c:v>
                </c:pt>
                <c:pt idx="1">
                  <c:v>28717</c:v>
                </c:pt>
                <c:pt idx="2">
                  <c:v>46853</c:v>
                </c:pt>
                <c:pt idx="3">
                  <c:v>22838</c:v>
                </c:pt>
                <c:pt idx="4">
                  <c:v>30532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55173</c:v>
                </c:pt>
                <c:pt idx="1">
                  <c:v>49613</c:v>
                </c:pt>
                <c:pt idx="2">
                  <c:v>41035</c:v>
                </c:pt>
                <c:pt idx="3">
                  <c:v>30376</c:v>
                </c:pt>
                <c:pt idx="4">
                  <c:v>26631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25559</c:v>
                </c:pt>
                <c:pt idx="1">
                  <c:v>19779</c:v>
                </c:pt>
                <c:pt idx="2">
                  <c:v>29976</c:v>
                </c:pt>
                <c:pt idx="3">
                  <c:v>18381</c:v>
                </c:pt>
                <c:pt idx="4">
                  <c:v>30329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43975</c:v>
                </c:pt>
                <c:pt idx="1">
                  <c:v>32331</c:v>
                </c:pt>
                <c:pt idx="2">
                  <c:v>31193</c:v>
                </c:pt>
                <c:pt idx="3">
                  <c:v>15853</c:v>
                </c:pt>
                <c:pt idx="4">
                  <c:v>26643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US SENATE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26213</c:v>
                </c:pt>
                <c:pt idx="1">
                  <c:v>23177</c:v>
                </c:pt>
                <c:pt idx="2">
                  <c:v>36878</c:v>
                </c:pt>
                <c:pt idx="3">
                  <c:v>15993</c:v>
                </c:pt>
                <c:pt idx="4">
                  <c:v>21763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44437</c:v>
                </c:pt>
                <c:pt idx="1">
                  <c:v>37760</c:v>
                </c:pt>
                <c:pt idx="2">
                  <c:v>31778</c:v>
                </c:pt>
                <c:pt idx="3">
                  <c:v>18965</c:v>
                </c:pt>
                <c:pt idx="4">
                  <c:v>17055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GOVERNOR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29106</c:v>
                </c:pt>
                <c:pt idx="1">
                  <c:v>25223</c:v>
                </c:pt>
                <c:pt idx="2">
                  <c:v>39217</c:v>
                </c:pt>
                <c:pt idx="3">
                  <c:v>17139</c:v>
                </c:pt>
                <c:pt idx="4">
                  <c:v>22762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42631</c:v>
                </c:pt>
                <c:pt idx="1">
                  <c:v>36533</c:v>
                </c:pt>
                <c:pt idx="2">
                  <c:v>30261</c:v>
                </c:pt>
                <c:pt idx="3">
                  <c:v>18233</c:v>
                </c:pt>
                <c:pt idx="4">
                  <c:v>16726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SECRETARY OF STATE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26159</c:v>
                </c:pt>
                <c:pt idx="1">
                  <c:v>23022</c:v>
                </c:pt>
                <c:pt idx="2">
                  <c:v>36149</c:v>
                </c:pt>
                <c:pt idx="3">
                  <c:v>15679</c:v>
                </c:pt>
                <c:pt idx="4">
                  <c:v>20982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44504</c:v>
                </c:pt>
                <c:pt idx="1">
                  <c:v>37796</c:v>
                </c:pt>
                <c:pt idx="2">
                  <c:v>32135</c:v>
                </c:pt>
                <c:pt idx="3">
                  <c:v>19210</c:v>
                </c:pt>
                <c:pt idx="4">
                  <c:v>17700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CLERK &amp; RECORDER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22406</c:v>
                </c:pt>
                <c:pt idx="1">
                  <c:v>20368</c:v>
                </c:pt>
                <c:pt idx="2">
                  <c:v>32064</c:v>
                </c:pt>
                <c:pt idx="3">
                  <c:v>14397</c:v>
                </c:pt>
                <c:pt idx="4">
                  <c:v>19751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47600</c:v>
                </c:pt>
                <c:pt idx="1">
                  <c:v>40961</c:v>
                </c:pt>
                <c:pt idx="2">
                  <c:v>35861</c:v>
                </c:pt>
                <c:pt idx="3">
                  <c:v>21179</c:v>
                </c:pt>
                <c:pt idx="4">
                  <c:v>19362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SHERIFF – FINAL MAP 4: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23018</c:v>
                </c:pt>
                <c:pt idx="1">
                  <c:v>20464</c:v>
                </c:pt>
                <c:pt idx="2">
                  <c:v>32829</c:v>
                </c:pt>
                <c:pt idx="3">
                  <c:v>14109</c:v>
                </c:pt>
                <c:pt idx="4">
                  <c:v>19380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47414</c:v>
                </c:pt>
                <c:pt idx="1">
                  <c:v>41104</c:v>
                </c:pt>
                <c:pt idx="2">
                  <c:v>35229</c:v>
                </c:pt>
                <c:pt idx="3">
                  <c:v>21441</c:v>
                </c:pt>
                <c:pt idx="4">
                  <c:v>19928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2020</a:t>
            </a:r>
            <a:r>
              <a:rPr lang="en-US" b="1" baseline="0"/>
              <a:t> US PRESIDENT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32311</c:v>
                </c:pt>
                <c:pt idx="1">
                  <c:v>29768</c:v>
                </c:pt>
                <c:pt idx="2">
                  <c:v>42842</c:v>
                </c:pt>
                <c:pt idx="3">
                  <c:v>23571</c:v>
                </c:pt>
                <c:pt idx="4">
                  <c:v>33449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54508</c:v>
                </c:pt>
                <c:pt idx="1">
                  <c:v>48548</c:v>
                </c:pt>
                <c:pt idx="2">
                  <c:v>38987</c:v>
                </c:pt>
                <c:pt idx="3">
                  <c:v>28779</c:v>
                </c:pt>
                <c:pt idx="4">
                  <c:v>32006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2020</a:t>
            </a:r>
            <a:r>
              <a:rPr lang="en-US" b="1" baseline="0" dirty="0"/>
              <a:t> US PRESIDENT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31865</c:v>
                </c:pt>
                <c:pt idx="1">
                  <c:v>29057</c:v>
                </c:pt>
                <c:pt idx="2">
                  <c:v>43937</c:v>
                </c:pt>
                <c:pt idx="3">
                  <c:v>22838</c:v>
                </c:pt>
                <c:pt idx="4">
                  <c:v>34244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51672</c:v>
                </c:pt>
                <c:pt idx="1">
                  <c:v>49442</c:v>
                </c:pt>
                <c:pt idx="2">
                  <c:v>44272</c:v>
                </c:pt>
                <c:pt idx="3">
                  <c:v>30376</c:v>
                </c:pt>
                <c:pt idx="4">
                  <c:v>27066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US SENATE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26178</c:v>
                </c:pt>
                <c:pt idx="1">
                  <c:v>23218</c:v>
                </c:pt>
                <c:pt idx="2">
                  <c:v>34107</c:v>
                </c:pt>
                <c:pt idx="3">
                  <c:v>16146</c:v>
                </c:pt>
                <c:pt idx="4">
                  <c:v>24375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44995</c:v>
                </c:pt>
                <c:pt idx="1">
                  <c:v>35885</c:v>
                </c:pt>
                <c:pt idx="2">
                  <c:v>30012</c:v>
                </c:pt>
                <c:pt idx="3">
                  <c:v>17711</c:v>
                </c:pt>
                <c:pt idx="4">
                  <c:v>21392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US SENATE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25448</c:v>
                </c:pt>
                <c:pt idx="1">
                  <c:v>23058</c:v>
                </c:pt>
                <c:pt idx="2">
                  <c:v>35107</c:v>
                </c:pt>
                <c:pt idx="3">
                  <c:v>15993</c:v>
                </c:pt>
                <c:pt idx="4">
                  <c:v>24418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41514</c:v>
                </c:pt>
                <c:pt idx="1">
                  <c:v>37072</c:v>
                </c:pt>
                <c:pt idx="2">
                  <c:v>34860</c:v>
                </c:pt>
                <c:pt idx="3">
                  <c:v>18965</c:v>
                </c:pt>
                <c:pt idx="4">
                  <c:v>17584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29093</c:v>
                </c:pt>
                <c:pt idx="1">
                  <c:v>25174</c:v>
                </c:pt>
                <c:pt idx="2">
                  <c:v>36310</c:v>
                </c:pt>
                <c:pt idx="3">
                  <c:v>17212</c:v>
                </c:pt>
                <c:pt idx="4">
                  <c:v>25658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43143</c:v>
                </c:pt>
                <c:pt idx="1">
                  <c:v>34764</c:v>
                </c:pt>
                <c:pt idx="2">
                  <c:v>28563</c:v>
                </c:pt>
                <c:pt idx="3">
                  <c:v>17018</c:v>
                </c:pt>
                <c:pt idx="4">
                  <c:v>20896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GOVERNOR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28105</c:v>
                </c:pt>
                <c:pt idx="1">
                  <c:v>25063</c:v>
                </c:pt>
                <c:pt idx="2">
                  <c:v>37600</c:v>
                </c:pt>
                <c:pt idx="3">
                  <c:v>17139</c:v>
                </c:pt>
                <c:pt idx="4">
                  <c:v>25540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39867</c:v>
                </c:pt>
                <c:pt idx="1">
                  <c:v>35916</c:v>
                </c:pt>
                <c:pt idx="2">
                  <c:v>33209</c:v>
                </c:pt>
                <c:pt idx="3">
                  <c:v>18233</c:v>
                </c:pt>
                <c:pt idx="4">
                  <c:v>17159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SECRETARY OF STATE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25345</c:v>
                </c:pt>
                <c:pt idx="1">
                  <c:v>22846</c:v>
                </c:pt>
                <c:pt idx="2">
                  <c:v>34488</c:v>
                </c:pt>
                <c:pt idx="3">
                  <c:v>15679</c:v>
                </c:pt>
                <c:pt idx="4">
                  <c:v>23633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41614</c:v>
                </c:pt>
                <c:pt idx="1">
                  <c:v>37192</c:v>
                </c:pt>
                <c:pt idx="2">
                  <c:v>35119</c:v>
                </c:pt>
                <c:pt idx="3">
                  <c:v>19210</c:v>
                </c:pt>
                <c:pt idx="4">
                  <c:v>18210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CLERK &amp; RECORDER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21820</c:v>
                </c:pt>
                <c:pt idx="1">
                  <c:v>20238</c:v>
                </c:pt>
                <c:pt idx="2">
                  <c:v>30491</c:v>
                </c:pt>
                <c:pt idx="3">
                  <c:v>14397</c:v>
                </c:pt>
                <c:pt idx="4">
                  <c:v>22040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44533</c:v>
                </c:pt>
                <c:pt idx="1">
                  <c:v>40322</c:v>
                </c:pt>
                <c:pt idx="2">
                  <c:v>38831</c:v>
                </c:pt>
                <c:pt idx="3">
                  <c:v>21179</c:v>
                </c:pt>
                <c:pt idx="4">
                  <c:v>20098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SHERIFF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23047</c:v>
                </c:pt>
                <c:pt idx="1">
                  <c:v>20557</c:v>
                </c:pt>
                <c:pt idx="2">
                  <c:v>30288</c:v>
                </c:pt>
                <c:pt idx="3">
                  <c:v>14307</c:v>
                </c:pt>
                <c:pt idx="4">
                  <c:v>21601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47911</c:v>
                </c:pt>
                <c:pt idx="1">
                  <c:v>39267</c:v>
                </c:pt>
                <c:pt idx="2">
                  <c:v>33290</c:v>
                </c:pt>
                <c:pt idx="3">
                  <c:v>20195</c:v>
                </c:pt>
                <c:pt idx="4">
                  <c:v>24453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GOVERNOR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28383</c:v>
                </c:pt>
                <c:pt idx="1">
                  <c:v>21516</c:v>
                </c:pt>
                <c:pt idx="2">
                  <c:v>32265</c:v>
                </c:pt>
                <c:pt idx="3">
                  <c:v>19305</c:v>
                </c:pt>
                <c:pt idx="4">
                  <c:v>31978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42135</c:v>
                </c:pt>
                <c:pt idx="1">
                  <c:v>31270</c:v>
                </c:pt>
                <c:pt idx="2">
                  <c:v>29676</c:v>
                </c:pt>
                <c:pt idx="3">
                  <c:v>15338</c:v>
                </c:pt>
                <c:pt idx="4">
                  <c:v>25965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SHERIFF – VANDERWERF: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22387</c:v>
                </c:pt>
                <c:pt idx="1">
                  <c:v>20289</c:v>
                </c:pt>
                <c:pt idx="2">
                  <c:v>31136</c:v>
                </c:pt>
                <c:pt idx="3">
                  <c:v>14109</c:v>
                </c:pt>
                <c:pt idx="4">
                  <c:v>21879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44397</c:v>
                </c:pt>
                <c:pt idx="1">
                  <c:v>40476</c:v>
                </c:pt>
                <c:pt idx="2">
                  <c:v>38308</c:v>
                </c:pt>
                <c:pt idx="3">
                  <c:v>21441</c:v>
                </c:pt>
                <c:pt idx="4">
                  <c:v>20494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26151</c:v>
                </c:pt>
                <c:pt idx="1">
                  <c:v>23007</c:v>
                </c:pt>
                <c:pt idx="2">
                  <c:v>33429</c:v>
                </c:pt>
                <c:pt idx="3">
                  <c:v>15796</c:v>
                </c:pt>
                <c:pt idx="4">
                  <c:v>23608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45024</c:v>
                </c:pt>
                <c:pt idx="1">
                  <c:v>35995</c:v>
                </c:pt>
                <c:pt idx="2">
                  <c:v>30338</c:v>
                </c:pt>
                <c:pt idx="3">
                  <c:v>17976</c:v>
                </c:pt>
                <c:pt idx="4">
                  <c:v>22012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SECRETARY OF STATE – FINAL MAP 1: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25552</c:v>
                </c:pt>
                <c:pt idx="1">
                  <c:v>19633</c:v>
                </c:pt>
                <c:pt idx="2">
                  <c:v>29472</c:v>
                </c:pt>
                <c:pt idx="3">
                  <c:v>17829</c:v>
                </c:pt>
                <c:pt idx="4">
                  <c:v>29505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036-9CCB-770D56B54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43932</c:v>
                </c:pt>
                <c:pt idx="1">
                  <c:v>32428</c:v>
                </c:pt>
                <c:pt idx="2">
                  <c:v>31426</c:v>
                </c:pt>
                <c:pt idx="3">
                  <c:v>16225</c:v>
                </c:pt>
                <c:pt idx="4">
                  <c:v>27334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036-9CCB-770D56B54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3063672"/>
        <c:axId val="493056472"/>
      </c:barChart>
      <c:catAx>
        <c:axId val="493063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56472"/>
        <c:crosses val="autoZero"/>
        <c:auto val="1"/>
        <c:lblAlgn val="ctr"/>
        <c:lblOffset val="100"/>
        <c:noMultiLvlLbl val="0"/>
      </c:catAx>
      <c:valAx>
        <c:axId val="49305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06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CLERK &amp; RECORDER  – Current: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65338891462094"/>
          <c:y val="0.12179495134599978"/>
          <c:w val="0.78357572950440013"/>
          <c:h val="0.7142628313406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Democrat: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22375</c:v>
                </c:pt>
                <c:pt idx="1">
                  <c:v>20647</c:v>
                </c:pt>
                <c:pt idx="2">
                  <c:v>29704</c:v>
                </c:pt>
                <c:pt idx="3">
                  <c:v>14651</c:v>
                </c:pt>
                <c:pt idx="4">
                  <c:v>21609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BD-8212-0CC4BA969E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Republican: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1</c:v>
                </c:pt>
                <c:pt idx="1">
                  <c:v>District 2</c:v>
                </c:pt>
                <c:pt idx="2">
                  <c:v>District 3</c:v>
                </c:pt>
                <c:pt idx="3">
                  <c:v>District 4</c:v>
                </c:pt>
                <c:pt idx="4">
                  <c:v>District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48147</c:v>
                </c:pt>
                <c:pt idx="1">
                  <c:v>38977</c:v>
                </c:pt>
                <c:pt idx="2">
                  <c:v>33793</c:v>
                </c:pt>
                <c:pt idx="3">
                  <c:v>19898</c:v>
                </c:pt>
                <c:pt idx="4">
                  <c:v>24148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5-45BD-8212-0CC4BA969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402312"/>
        <c:axId val="577396552"/>
      </c:barChart>
      <c:catAx>
        <c:axId val="57740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396552"/>
        <c:crosses val="autoZero"/>
        <c:auto val="1"/>
        <c:lblAlgn val="ctr"/>
        <c:lblOffset val="100"/>
        <c:noMultiLvlLbl val="0"/>
      </c:catAx>
      <c:valAx>
        <c:axId val="577396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40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127" tIns="47064" rIns="94127" bIns="47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101" y="0"/>
            <a:ext cx="3077739" cy="471054"/>
          </a:xfrm>
          <a:prstGeom prst="rect">
            <a:avLst/>
          </a:prstGeom>
        </p:spPr>
        <p:txBody>
          <a:bodyPr vert="horz" lIns="94127" tIns="47064" rIns="94127" bIns="47064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7" tIns="47064" rIns="94127" bIns="47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11"/>
            <a:ext cx="5681980" cy="3696713"/>
          </a:xfrm>
          <a:prstGeom prst="rect">
            <a:avLst/>
          </a:prstGeom>
        </p:spPr>
        <p:txBody>
          <a:bodyPr vert="horz" lIns="94127" tIns="47064" rIns="94127" bIns="47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31"/>
            <a:ext cx="3077739" cy="471053"/>
          </a:xfrm>
          <a:prstGeom prst="rect">
            <a:avLst/>
          </a:prstGeom>
        </p:spPr>
        <p:txBody>
          <a:bodyPr vert="horz" lIns="94127" tIns="47064" rIns="94127" bIns="47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101" y="8917431"/>
            <a:ext cx="3077739" cy="471053"/>
          </a:xfrm>
          <a:prstGeom prst="rect">
            <a:avLst/>
          </a:prstGeom>
        </p:spPr>
        <p:txBody>
          <a:bodyPr vert="horz" lIns="94127" tIns="47064" rIns="94127" bIns="47064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4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89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74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0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7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2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2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79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62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5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3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62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19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42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4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1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3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32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2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46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1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90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83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3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9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50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8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3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7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2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5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9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36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98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8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04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622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5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0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4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13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73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7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3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895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837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56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30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10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69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52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0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02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2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24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61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759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1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31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7495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48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33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741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8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73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2386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98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84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019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38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779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753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73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1867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95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301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297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5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9528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825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771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57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89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53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40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2031"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7996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51B9-CE7A-41D2-8ACC-81AC6572E8EC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B9C8-2521-4288-B881-0A054A694BC6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617F-EB70-4CE0-8DE7-63E9F233FE76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725A-B4F3-4061-85C3-D70087139201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159A-E3EA-4535-968D-DAC7F6000E2F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9FD0-D1AF-494F-8ECC-B989355311A1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70B9-837C-40D4-80D4-1497BF2EACF9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22CC4-776E-412E-AD0E-EF191C058506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3FD6-7139-4838-915C-EA725D916DBA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6595-5076-4D5B-A32B-A86EA3DC3F9C}" type="datetime1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1FCA-6A7E-4F93-ACE4-9646539D7888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761B-E954-4440-82FB-BE3332CB5027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E29E-D028-449B-B5F7-4461A64C44B1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A7A7-FB8C-4E9E-9651-EF85831317EB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9FCD-A97D-432A-B2C5-0CB7566465F0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47E0-5641-4CC9-8C72-E65578E9DDB8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01AB-FB2B-4480-9C5A-B7AA8F903CF3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B598-54FF-441F-82B6-6B8A4446FA05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EC1A-F49D-4277-A88A-048F5D377FCE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F8807-9270-4B78-B0B1-91103D692F30}" type="datetime1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8032-F231-4B93-AA60-25953F7DFA9E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B40E-4BAD-45D8-B73B-ACDB2BE8175F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6AD75-132F-4A70-B76B-50A1BE7F6AB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C8F9-FEBD-4AFE-9C7A-AE7FBDAFFDD6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0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6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5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</a:t>
            </a:r>
          </a:p>
          <a:p>
            <a:pPr algn="ctr" defTabSz="609630"/>
            <a:r>
              <a:rPr lang="en-US" sz="40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Commissioner Redistricting</a:t>
            </a:r>
          </a:p>
          <a:p>
            <a:pPr algn="ctr" defTabSz="609630"/>
            <a:endParaRPr lang="en-US" sz="40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August 2, 2023 @ 1:00pm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El Paso County BOCC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Centennial Hall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200 S. Cascade Ave.</a:t>
            </a:r>
          </a:p>
          <a:p>
            <a:pPr algn="ctr" defTabSz="609630"/>
            <a:r>
              <a:rPr lang="en-US" sz="280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Colorado Springs, CO  80903</a:t>
            </a:r>
            <a:endParaRPr lang="en-US" sz="720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Presented By:  Steve Schleiker, El Paso County Clerk &amp; Recorder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1)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9533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6,261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74.91%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92,560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4,626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64.79%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20,849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6,343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108,350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3,913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13.89%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72.19%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43,016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69,570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29.67%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47.99%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25,715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7,278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102,643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17.15%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68.46%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7432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3708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26,213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44,437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72,971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23,177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37,760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63,374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36,878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31,778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40,729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21,763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17,055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40,676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+5.33%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976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882691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300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95915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29,106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73,174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25,223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63,540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17.80%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39,217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30,261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70,904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36,645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22,762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16,726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40,764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14.81%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870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930024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6412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2084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26,159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44,504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72,520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23,022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37,796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36,149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32,135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70,200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5.72%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15,679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36,364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20,982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17,700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629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355990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836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482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1727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22,406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47,600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70,006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35.99%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20,368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40,961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61,329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32,064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35,861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67,925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19.06%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19,751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39,113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0.99%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+6.54%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9355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696782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828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3956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70,432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34.64%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20,464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41,104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61,568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35,229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68,058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19,380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19,928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696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439283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781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3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1)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7705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-3.34%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+4.66%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-5.04%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+7.91%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812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70576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27.29%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26.18%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12.34%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83711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MAP 4 AVERAGE DEVIATION FOR OVERALL POLITICAL COMPETITIVENESS</a:t>
            </a:r>
            <a:r>
              <a:rPr lang="en-US" sz="1900" b="1"/>
              <a:t> (CLOSER TO ZERO IS MORE COMPETITIVE)</a:t>
            </a:r>
            <a:endParaRPr lang="en-US" sz="1900"/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240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28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MAP BASED ON ORIGINAL MAP 7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(VANDERWERF MAP)</a:t>
            </a:r>
          </a:p>
        </p:txBody>
      </p:sp>
    </p:spTree>
    <p:extLst>
      <p:ext uri="{BB962C8B-B14F-4D97-AF65-F5344CB8AC3E}">
        <p14:creationId xmlns:p14="http://schemas.microsoft.com/office/powerpoint/2010/main" val="16354038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954411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VANDERWERF MAP: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018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32B66A79-4DFA-6700-E102-DE33C937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68184"/>
            <a:ext cx="7510129" cy="598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519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52687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(VANDERWERF MAP):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4.97%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50 (15.47%)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123,542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16.86%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79,254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16.39%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338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99008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143,383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-3,172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145,831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-724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148,339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144,560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-1,995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4,105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7720748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31368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097-120-138-140-144-164-445-219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310-303-313-319-315-210-318-253-440-457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253-440-457-149-150-151-152-153-154-155-156-165-166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445-219-190-193-194-620-627-191-192-195-139-418-414-415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310-303-313-319-315-210-318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126-096-171-172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191-192-195-139-418-414-415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623-621-622-624-625-615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126-096-171-172-190-193-194-620-627-623-621-622-624-625-615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097-120-138-140-144-164-149-150-151-152-153-154-155-156-165-166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619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(VANDERWERF MAP)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19429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15,885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106,489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11.08%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22,763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99,552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68.27%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17,904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112,947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76.14%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32,275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81,969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41,666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13,301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80,724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3,402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27.66%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53.58%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29646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(VANDERWERF MAP)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36841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-2.73%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+3.54%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-2.68%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+3.47%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+5.47%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-6.97%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3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1)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0920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10,235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4,848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7.06%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15,662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69,989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48.99%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14,504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89,569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9.66%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59.68%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27,956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11,836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55,766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3,266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19.28%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8.16%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38.47%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18,007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5,880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88,198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2,685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12.01%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3.92%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58.82%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1.79%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532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(VANDERWERF MAP)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53675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83,412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58.17%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14,483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5,195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77,505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53.15%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95,009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64.05%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20,856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63,660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14.43%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27,795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10,342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68,655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18.45%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45.57%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018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(VANDERWERF MAP)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450730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-5.76%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492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48099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 dirty="0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64552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31613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/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549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(VANDERWERF MAP)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596477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43937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4373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All 30 Precincts defined as Southeast Colorado Springs are in Commissioner Districts 3, and 5.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0871310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026938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31,865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51,672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86,373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29,057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49,442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81,531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44,272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91,065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34,244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53.41%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27,066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42.21%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64,115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63054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344603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70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658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005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25,448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41,514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69,169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23,058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37,072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62,572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35,107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34,860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72,092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0.34%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15,993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36,569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24,418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17,584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43,890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15.57%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729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791976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670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02861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28,105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39,867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69,374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16.95%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35,916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57.24%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62,751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17.30%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37,600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33,209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72,277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6.08%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17,139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36,645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25,540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58.07%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17,159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19.06%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6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1)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04637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+1.03%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-4.83%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+0.89%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-2.81%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-3.14%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-1.82%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+7.49%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954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117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6331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5459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25,345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41,614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68,770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37,192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62,174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23.07%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34,488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35,119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71,556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15,679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36,364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9.71%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23,633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18,210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41.79%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43,570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8319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079290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2170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4570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84326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44,533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67.12%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66,353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34.23%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20,238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40,322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60,560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30,491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43.98%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38,831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56.02%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12.03%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14,397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21,179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35,576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19.06%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22,040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52.30%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20,098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47.70%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42,138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695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4066087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1276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909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9880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22,387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44,397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66,784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32.96%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+2.08%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20,289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40,476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66.61%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60,765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33.22%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+1.95%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31,136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38,308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69,444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+5.61%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14,109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39.69%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21,441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35,550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+3.56%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21,879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20,494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48.37%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42,373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3.27%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1899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473556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781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730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(VANDERWERF MAP):</a:t>
            </a:r>
            <a:endParaRPr lang="en-US" sz="4400" b="1" dirty="0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5087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28.06%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14.87%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8.24%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83711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VANDERWERF MAP AVERAGE DEVIATION FOR OVERALL POLITICAL COMPETITIVENESS</a:t>
            </a:r>
            <a:r>
              <a:rPr lang="en-US" sz="1900" b="1" dirty="0"/>
              <a:t> (CLOSER TO ZERO IS MORE COMPETITIVE)</a:t>
            </a:r>
            <a:endParaRPr lang="en-US" sz="1900" dirty="0"/>
          </a:p>
          <a:p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689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7468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44253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22109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913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42267"/>
              </p:ext>
            </p:extLst>
          </p:nvPr>
        </p:nvGraphicFramePr>
        <p:xfrm>
          <a:off x="143435" y="1640541"/>
          <a:ext cx="3886321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8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3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50118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85778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The 30 Precincts defined as Southeast Colorado Springs are in Commissioner Districts 3, 4 and 5.</a:t>
            </a:r>
          </a:p>
          <a:p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310933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12933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31,657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53,570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88,067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25,238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44,144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72,196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38,143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81,369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27,236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26,058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55,966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39,667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38,451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81,253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29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7177091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456364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42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45100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43,975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19,779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32,331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54,362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29,976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31,193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63,080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+8.13%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18,381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15,853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44.23%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26,643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59,259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7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041"/>
            <a:ext cx="12192000" cy="212931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7258" y="339818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(August 2</a:t>
            </a:r>
            <a:r>
              <a:rPr lang="en-US" sz="44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)</a:t>
            </a:r>
          </a:p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Presentation QR Code: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83E4171-C61D-4E1C-EFA3-8927142C7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5187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17612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7339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0456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33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3246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28,383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42,138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71,934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19.12%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21,516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31,270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54,498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17.90%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32,265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63,267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15,338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59,415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2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555935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638302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2743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0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2898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25,552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43,932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32,428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54,035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29,472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31,426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62,643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17,829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16,225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35,617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4.50%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+10.68%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29,505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27,334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58,817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9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398863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9185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895622" y="2359271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6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905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21,840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47,038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68,878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17,646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35,113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52,759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25,975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60,694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14.41%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16,844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17,906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+12.13%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26,681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30,187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56,868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4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538138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936586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58458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42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9532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22,534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69,308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35,405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52,959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33.71%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+2.43%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26,551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34,236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60,787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+7.92%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16,385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34,820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5.89%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26,776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57,042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72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623960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892556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1):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2426"/>
              </p:ext>
            </p:extLst>
          </p:nvPr>
        </p:nvGraphicFramePr>
        <p:xfrm>
          <a:off x="3077066" y="1874141"/>
          <a:ext cx="5638800" cy="310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Average Deviation of All 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26.28%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2.63%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837111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1 AVERAGE DEVIATION FOR OVERALL POLITICAL COMPETITIVENESS (CLOSER TO ZERO IS MORE COMPETITIVE)</a:t>
            </a:r>
          </a:p>
        </p:txBody>
      </p:sp>
    </p:spTree>
    <p:extLst>
      <p:ext uri="{BB962C8B-B14F-4D97-AF65-F5344CB8AC3E}">
        <p14:creationId xmlns:p14="http://schemas.microsoft.com/office/powerpoint/2010/main" val="70037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55E69-D6F6-A56D-174E-4D808BE8A2D1}"/>
              </a:ext>
            </a:extLst>
          </p:cNvPr>
          <p:cNvSpPr txBox="1"/>
          <p:nvPr/>
        </p:nvSpPr>
        <p:spPr>
          <a:xfrm>
            <a:off x="714644" y="2288006"/>
            <a:ext cx="10813327" cy="321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D5D"/>
                </a:solidFill>
              </a:rPr>
              <a:t>Maps to be drawn and analyzed: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900" dirty="0">
                <a:solidFill>
                  <a:srgbClr val="002D5D"/>
                </a:solidFill>
              </a:rPr>
              <a:t>Original Geitner &amp; Bremer (Map 8), including changes </a:t>
            </a:r>
            <a:r>
              <a:rPr lang="en-US" sz="2900">
                <a:solidFill>
                  <a:srgbClr val="002D5D"/>
                </a:solidFill>
              </a:rPr>
              <a:t>from </a:t>
            </a:r>
            <a:r>
              <a:rPr lang="en-US" sz="2900" dirty="0">
                <a:solidFill>
                  <a:srgbClr val="002D5D"/>
                </a:solidFill>
              </a:rPr>
              <a:t>the Commission Direction Form submitted </a:t>
            </a:r>
            <a:r>
              <a:rPr lang="en-US" sz="2900">
                <a:solidFill>
                  <a:srgbClr val="002D5D"/>
                </a:solidFill>
              </a:rPr>
              <a:t>07/27</a:t>
            </a:r>
            <a:endParaRPr lang="en-US" sz="2900">
              <a:solidFill>
                <a:srgbClr val="002D5D"/>
              </a:solidFill>
              <a:cs typeface="Calibri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900" dirty="0">
                <a:solidFill>
                  <a:srgbClr val="002D5D"/>
                </a:solidFill>
              </a:rPr>
              <a:t>Combine </a:t>
            </a:r>
            <a:r>
              <a:rPr lang="en-US" sz="2900" dirty="0" err="1">
                <a:solidFill>
                  <a:srgbClr val="002D5D"/>
                </a:solidFill>
              </a:rPr>
              <a:t>Czukas</a:t>
            </a:r>
            <a:r>
              <a:rPr lang="en-US" sz="2900" dirty="0">
                <a:solidFill>
                  <a:srgbClr val="002D5D"/>
                </a:solidFill>
              </a:rPr>
              <a:t> V1 and Waller-Martinez Map</a:t>
            </a:r>
            <a:endParaRPr lang="en-US" sz="2900">
              <a:solidFill>
                <a:srgbClr val="002D5D"/>
              </a:solidFill>
              <a:cs typeface="Calibri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900" dirty="0">
                <a:solidFill>
                  <a:srgbClr val="002D5D"/>
                </a:solidFill>
              </a:rPr>
              <a:t>Map 10, including Precinct 169 </a:t>
            </a:r>
            <a:r>
              <a:rPr lang="en-US" sz="2900">
                <a:solidFill>
                  <a:srgbClr val="002D5D"/>
                </a:solidFill>
              </a:rPr>
              <a:t>moved </a:t>
            </a:r>
            <a:r>
              <a:rPr lang="en-US" sz="2900" dirty="0">
                <a:solidFill>
                  <a:srgbClr val="002D5D"/>
                </a:solidFill>
              </a:rPr>
              <a:t>to District 5</a:t>
            </a:r>
            <a:endParaRPr lang="en-US" sz="2900">
              <a:solidFill>
                <a:srgbClr val="002D5D"/>
              </a:solidFill>
              <a:cs typeface="Calibri"/>
            </a:endParaRPr>
          </a:p>
          <a:p>
            <a:pPr marL="1200150" lvl="1" indent="-742950">
              <a:buFont typeface="Calibri Light" panose="020F0302020204030204"/>
              <a:buAutoNum type="arabicPeriod"/>
            </a:pPr>
            <a:r>
              <a:rPr lang="en-US" sz="2900" dirty="0">
                <a:solidFill>
                  <a:srgbClr val="002D5D"/>
                </a:solidFill>
              </a:rPr>
              <a:t>Map 4</a:t>
            </a:r>
            <a:r>
              <a:rPr lang="en-US" sz="2900">
                <a:solidFill>
                  <a:srgbClr val="002D5D"/>
                </a:solidFill>
              </a:rPr>
              <a:t>, including Precincts 169, 190, 615 moved to District 5</a:t>
            </a:r>
            <a:endParaRPr lang="en-US" sz="2900">
              <a:solidFill>
                <a:srgbClr val="002D5D"/>
              </a:solidFill>
              <a:cs typeface="Calibri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900">
                <a:solidFill>
                  <a:srgbClr val="002D5D"/>
                </a:solidFill>
              </a:rPr>
              <a:t>Carry over </a:t>
            </a:r>
            <a:r>
              <a:rPr lang="en-US" sz="2900" dirty="0">
                <a:solidFill>
                  <a:srgbClr val="002D5D"/>
                </a:solidFill>
              </a:rPr>
              <a:t>Map 7 (VanderWerf Map)</a:t>
            </a:r>
            <a:r>
              <a:rPr lang="en-US" sz="2900">
                <a:solidFill>
                  <a:srgbClr val="002D5D"/>
                </a:solidFill>
              </a:rPr>
              <a:t> from the 7/6 meeting</a:t>
            </a:r>
            <a:endParaRPr lang="en-US" sz="2900">
              <a:solidFill>
                <a:srgbClr val="002D5D"/>
              </a:solidFill>
              <a:cs typeface="Calibri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30B7EAD7-3D53-9045-8869-32D0348A3E21}"/>
              </a:ext>
            </a:extLst>
          </p:cNvPr>
          <p:cNvSpPr txBox="1"/>
          <p:nvPr/>
        </p:nvSpPr>
        <p:spPr>
          <a:xfrm>
            <a:off x="292100" y="338785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Redistricting Commission </a:t>
            </a:r>
          </a:p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Assigned Tasks from July 27</a:t>
            </a:r>
            <a:r>
              <a:rPr lang="en-US" sz="44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Meeting:</a:t>
            </a:r>
          </a:p>
        </p:txBody>
      </p:sp>
    </p:spTree>
    <p:extLst>
      <p:ext uri="{BB962C8B-B14F-4D97-AF65-F5344CB8AC3E}">
        <p14:creationId xmlns:p14="http://schemas.microsoft.com/office/powerpoint/2010/main" val="286922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76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CZUKAS/WALLER-MARTINEZ MAP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(FINAL PROPOSED MAP 2)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CHANGE 1:  MOVED USAFA TO DISTRICT 1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CHANGE 2:</a:t>
            </a:r>
            <a:r>
              <a:rPr lang="en-US" sz="2000" b="1" dirty="0">
                <a:solidFill>
                  <a:schemeClr val="bg1"/>
                </a:solidFill>
              </a:rPr>
              <a:t>  COMBINED PRECINCT MOVES FROM BOTH MAPS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9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0665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PROPOSED MAP 2: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637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526678"/>
            <a:ext cx="9872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rgbClr val="002D5D"/>
              </a:solidFill>
            </a:endParaRP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1CEAD03-5DCD-C9EF-702A-CBF47628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96" y="836983"/>
            <a:ext cx="7483548" cy="59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81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4854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PROPOSED MAP 2):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59 (18.26%)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135,082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85,953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17.77%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5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330945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143,566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-2,989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144,536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-2,019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990011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21111"/>
              </p:ext>
            </p:extLst>
          </p:nvPr>
        </p:nvGraphicFramePr>
        <p:xfrm>
          <a:off x="1219200" y="1756221"/>
          <a:ext cx="9179721" cy="4014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140-164-165-302-304-445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213-214-218-242-253-320-321-322-440-457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151-153-155-156-166-213-214-218-253-320-321-322-440-457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139-160-190-191-192-193-194-195-414-415-418-445-620-627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092-093-095-097-099-120-121-123-124-127-136-138-173-178-179-242-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169-302-304-601-602-605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139-191-195-414-415-418-602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160-169-190-192-193-194-601-605-615-620-621-622-623-624-625-627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092-093-095-097-099-120-121-123-124-127-136-138-140-151-153-155-156-164-165-166-173-178-179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305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13634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16,204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110,021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6,516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74.41%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21,261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99,934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4,379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69.61%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31,833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12,668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3,907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56.94%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43,251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76,391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06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2)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415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-3.53%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+4.88%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-2.99%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+6.86%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-9.25%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+.011%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4093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91648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85,421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77,427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53.93%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64,099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ORIGINAL GEITNER &amp; BREMER MAP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(FINAL PROPOSED MAP 1)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CHANGE 1: INCLUDING CHANGES FROM THE COMMISSION DIRECTION FORM SUBMITTED 07/27/2023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CHANGE 2: ORIGINAL DEVIATION WAS 5.63% - MOVED PRECINCT 445 FROM DISTRICT 2 TO DISTRICT 1,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DEVIATION NOW 4.93%</a:t>
            </a:r>
          </a:p>
        </p:txBody>
      </p:sp>
    </p:spTree>
    <p:extLst>
      <p:ext uri="{BB962C8B-B14F-4D97-AF65-F5344CB8AC3E}">
        <p14:creationId xmlns:p14="http://schemas.microsoft.com/office/powerpoint/2010/main" val="3986987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2)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19032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+3.07%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+4.12%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-8.19%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49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15858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3914"/>
              </p:ext>
            </p:extLst>
          </p:nvPr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82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6923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64116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106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2)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785853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29046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39644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All 30 Precincts</a:t>
            </a:r>
            <a:r>
              <a:rPr lang="en-US" sz="2000" b="1" dirty="0"/>
              <a:t>,</a:t>
            </a:r>
            <a:r>
              <a:rPr lang="en-US" sz="2000" b="1"/>
              <a:t> defined as Southeast Colorado Springs</a:t>
            </a:r>
            <a:r>
              <a:rPr lang="en-US" sz="2000" b="1" dirty="0"/>
              <a:t>,</a:t>
            </a:r>
            <a:r>
              <a:rPr lang="en-US" sz="2000" b="1"/>
              <a:t> are in Commissioner District 5.</a:t>
            </a:r>
          </a:p>
          <a:p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283162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4453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33,384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52,544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88,853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21.56%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27,794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51,445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82,195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30,555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56,424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26,696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92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061051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3859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81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5098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26,798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22,491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39,560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64,519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16,154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19,013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21,870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17,107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40,853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11.66%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81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565482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5865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18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6454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29,627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40,619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71,674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15.34%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38,348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64,710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21.29%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17,293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22,899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16,756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40,938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15.01%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683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43860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5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48559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PROPOSED MAP 1: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76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54214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26,735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37.63%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42,467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71,041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22,327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39,624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64,118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15,837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19,266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36,571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17,714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40,551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8.42%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+5.05%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220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53269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50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44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772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23,009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45,563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68,572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19,683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42,762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62,445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14,533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21,247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19,873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19,408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+6.73%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3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69770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77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71102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23,578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65.83%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68,992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31.65%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+3.39%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19,784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31.57%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42,891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68.43%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62,675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14,243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21,505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35,748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19,523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39,475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1.09%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+5.11%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69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883397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61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2):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376849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29.55%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83711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2 AVERAGE DEVIATION FOR OVERALL POLITICAL COMPETITIVENESS</a:t>
            </a:r>
            <a:r>
              <a:rPr lang="en-US" sz="1900" b="1"/>
              <a:t> (CLOSER TO ZERO IS MORE COMPETITIVE)</a:t>
            </a:r>
            <a:endParaRPr lang="en-US" sz="1900"/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81214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91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MAP BASED ON ORIGINAL MAP 10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(FINAL PROPOSED MAP 3)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CHANGE 1:</a:t>
            </a:r>
            <a:r>
              <a:rPr lang="en-US" sz="2000" b="1" dirty="0">
                <a:solidFill>
                  <a:schemeClr val="bg1"/>
                </a:solidFill>
              </a:rPr>
              <a:t>  169 ADDED</a:t>
            </a:r>
            <a:r>
              <a:rPr lang="en-US" sz="2000" b="1">
                <a:solidFill>
                  <a:schemeClr val="bg1"/>
                </a:solidFill>
              </a:rPr>
              <a:t> TO DISTRICT </a:t>
            </a:r>
            <a:r>
              <a:rPr lang="en-US" sz="2000" b="1" dirty="0">
                <a:solidFill>
                  <a:schemeClr val="bg1"/>
                </a:solidFill>
              </a:rPr>
              <a:t>5 - ALL SE COLORADO SPRINGS PRECINCTS IN ONE DISTRICT</a:t>
            </a:r>
            <a:endParaRPr lang="en-US" sz="2000" b="1" dirty="0">
              <a:solidFill>
                <a:schemeClr val="bg1"/>
              </a:solidFill>
              <a:cs typeface="Calibri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cs typeface="Calibri"/>
              </a:rPr>
              <a:t>CHANGE 2: PRECINCTS 145, 242, 251 MOVED TO ADJUST OVERALL POPULATION</a:t>
            </a:r>
          </a:p>
        </p:txBody>
      </p:sp>
    </p:spTree>
    <p:extLst>
      <p:ext uri="{BB962C8B-B14F-4D97-AF65-F5344CB8AC3E}">
        <p14:creationId xmlns:p14="http://schemas.microsoft.com/office/powerpoint/2010/main" val="1445545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</a:t>
            </a: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15477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FINAL PROPOSED MAP 3: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4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29682332-DCCC-E940-A247-F3F4B74A8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42938"/>
            <a:ext cx="7510130" cy="60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3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086FE9DC-4867-F5FB-830B-63B3B1A2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74" y="842938"/>
            <a:ext cx="7527851" cy="60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00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2854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PROPOSED MAP 3):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3.69%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116,893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15.95%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71,427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14.77%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25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46863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148,387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143,111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-3,444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144,805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-1,750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148,524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1,969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2826284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11952"/>
              </p:ext>
            </p:extLst>
          </p:nvPr>
        </p:nvGraphicFramePr>
        <p:xfrm>
          <a:off x="1219200" y="1756221"/>
          <a:ext cx="9179721" cy="408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219-302-304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134-242-251-253-440-457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134-151-153-155-156-164-166-253-440-457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139-190-191-192-193-194-195-219-414-418-620-627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092-093-095-097-099-120-121-123-124-127-136-138-169-173-178-179-242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302-304-601-602-605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139-191-192-195-414-418-602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190-193-194-251-601-605-615-620-621-622-623-624-625-627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092-093-095-097-099-120-121-123-124-127-136-138-151-153-155-156-164-166-169-173-178-179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830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99510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15,402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112,271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75.66%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22,485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4,598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15.71%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67.85%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17,946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113,047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12.13%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76.41%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32,055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82,556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22.14%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57.01%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42,605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13,862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76,713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3,463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28.69%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51.65%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73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>
                <a:solidFill>
                  <a:schemeClr val="bg1"/>
                </a:solidFill>
              </a:rPr>
              <a:t>1</a:t>
            </a:r>
            <a:r>
              <a:rPr lang="en-US" sz="3600" b="1" baseline="30000">
                <a:solidFill>
                  <a:schemeClr val="bg1"/>
                </a:solidFill>
              </a:rPr>
              <a:t>st</a:t>
            </a:r>
            <a:r>
              <a:rPr lang="en-US" sz="36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>
                <a:solidFill>
                  <a:schemeClr val="bg1"/>
                </a:solidFill>
              </a:rPr>
              <a:t>(FINAL PROPOSED MAP 3) </a:t>
            </a:r>
            <a:r>
              <a:rPr lang="en-US" sz="3600" b="1">
                <a:solidFill>
                  <a:srgbClr val="FF0000"/>
                </a:solidFill>
              </a:rPr>
              <a:t>Total Population </a:t>
            </a:r>
            <a:r>
              <a:rPr lang="en-US" sz="36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6644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+3.12%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-2.87%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+3.78%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+6.5%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168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86383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10,089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87,264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4,880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14,208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5,231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75,163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3,726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9.93%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3.66%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52.52%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12,989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97,075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2,935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8.78%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65.62%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20,788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9,510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14.36%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6.57%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28,290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10,707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64,358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3,018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19.05%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7.21%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43.33%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20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 b="1" baseline="30000">
                <a:solidFill>
                  <a:schemeClr val="bg1"/>
                </a:solidFill>
              </a:rPr>
              <a:t>st</a:t>
            </a:r>
            <a:r>
              <a:rPr lang="en-US" sz="3200" b="1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>
                <a:solidFill>
                  <a:schemeClr val="bg1"/>
                </a:solidFill>
              </a:rPr>
              <a:t>(FINAL PROPOSED MAP 3) </a:t>
            </a:r>
            <a:r>
              <a:rPr lang="en-US" sz="3200" b="1">
                <a:solidFill>
                  <a:srgbClr val="FF0000"/>
                </a:solidFill>
              </a:rPr>
              <a:t>Voting Age Population </a:t>
            </a:r>
            <a:r>
              <a:rPr lang="en-US" sz="3200" b="1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51196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-1.68%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+3.18%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+3.9%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+1.47%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rgbClr val="FF0000"/>
                          </a:solidFill>
                        </a:rPr>
                        <a:t>-8%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+0.1%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9661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20344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8028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30489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98622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0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0467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/>
                        <a:t>(FINAL PROPOSED MAP 1):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4.93%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73 (22.60%)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183,433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25.03%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103,518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21.41%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737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3)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816"/>
              </p:ext>
            </p:extLst>
          </p:nvPr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15075"/>
              </p:ext>
            </p:extLst>
          </p:nvPr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199805"/>
              </p:ext>
            </p:extLst>
          </p:nvPr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All 30 Precincts defined as Southeast Colorado Springs are in Commissioner District 5.</a:t>
            </a:r>
          </a:p>
          <a:p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42037132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40128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33,063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55,792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60.80%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91,758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+0.02%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28,263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47,765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79,016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24.68%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+1.60%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46,718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41,588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91,249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+1.06%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23,428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30,731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54.19%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56,714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12.88%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30,469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36,952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60,114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5.85%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+3.74%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6250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681522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2087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826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225660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SENATE: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35.71%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74,371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22,595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37.10%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35,899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60,908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36,711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31,901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70,680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16,237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43.88%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19,146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51.75%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+3.45%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17,585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41,360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10.48%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+4.24%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563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125133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945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214003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550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36979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GOVERNOR: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29,521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43,597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74,582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24,517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34,782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56.96%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61,060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16.81%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39,056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55.12%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42.87%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12.25%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17,401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18,410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49.65%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37,083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2.72%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22,952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55.38%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17,219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41.54%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41,448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13.83%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1548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994754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13300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67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43405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SECRETARY OF STATE: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26,546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45,463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61.50%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73,919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25.59%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+0.24%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22,374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60,493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22.53%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32,274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46.00%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70,154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5.26%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15,937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43.31%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19,389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52.69%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36,801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21,170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51.55%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18,214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44.35%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41,068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7.20%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+3.83%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7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959192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904648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10199915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5124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5916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CLERK &amp; RECORDER: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22,706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48,660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71,366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36.38%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+0.18%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19,904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39,022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66.22%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58,926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32.44%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31,888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46.98%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35,983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53.02%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67,871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6.03%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+0.41%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14,624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40.62%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21,381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59.38%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36,005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18.77%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19,864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49.93%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19,917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39,781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0.13%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+5.42%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859649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144,912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-1,643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142,863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-3,692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150,092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3,537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144,965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-1,590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149,941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31264882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51710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869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88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20677"/>
              </p:ext>
            </p:extLst>
          </p:nvPr>
        </p:nvGraphicFramePr>
        <p:xfrm>
          <a:off x="1069012" y="1902597"/>
          <a:ext cx="10182422" cy="259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EL PASO COUNTY SHERIFF: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23,342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48,449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67.49%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71,791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34.97%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+0.07%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19,920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33.68%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39,221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66.32%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59,141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32.64%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+1.36%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32,672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48.03%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35,354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68,026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3.94%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+0.78%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14,331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21,644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60.16%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35,975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20.33%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+3.26%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19,535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48.86%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20,448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51.14%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39,983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2.28%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70C0"/>
                          </a:solidFill>
                        </a:rPr>
                        <a:t>+3.91%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9543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69347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76057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44744" y="2359677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56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ctr"/>
            <a:r>
              <a:rPr lang="en-US" sz="4400" b="1">
                <a:solidFill>
                  <a:schemeClr val="bg1"/>
                </a:solidFill>
              </a:rPr>
              <a:t>3</a:t>
            </a:r>
            <a:r>
              <a:rPr lang="en-US" sz="4400" b="1" baseline="30000">
                <a:solidFill>
                  <a:schemeClr val="bg1"/>
                </a:solidFill>
              </a:rPr>
              <a:t>rd</a:t>
            </a:r>
            <a:r>
              <a:rPr lang="en-US" sz="4400" b="1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>
                <a:solidFill>
                  <a:schemeClr val="bg1"/>
                </a:solidFill>
              </a:rPr>
              <a:t>(FINAL PROPOSED MAP 3):</a:t>
            </a:r>
            <a:endParaRPr lang="en-US" sz="4400" b="1">
              <a:solidFill>
                <a:schemeClr val="bg1"/>
              </a:solidFill>
              <a:cs typeface="Calibri"/>
            </a:endParaRPr>
          </a:p>
          <a:p>
            <a:pPr lvl="1" algn="ctr"/>
            <a:endParaRPr lang="en-US" sz="440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56A1F36-A203-19C9-6C9A-6CDEC50B8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20961"/>
              </p:ext>
            </p:extLst>
          </p:nvPr>
        </p:nvGraphicFramePr>
        <p:xfrm>
          <a:off x="3077066" y="1874141"/>
          <a:ext cx="5638800" cy="317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0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4056391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786948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6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Average Deviation of All Races: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27.67%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25.16%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3.33%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0000"/>
                          </a:solidFill>
                        </a:rPr>
                        <a:t>11.99%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457345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5.82%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A3E2A2-FA33-57D2-F5A2-44702878952E}"/>
              </a:ext>
            </a:extLst>
          </p:cNvPr>
          <p:cNvSpPr txBox="1"/>
          <p:nvPr/>
        </p:nvSpPr>
        <p:spPr>
          <a:xfrm>
            <a:off x="685800" y="5240530"/>
            <a:ext cx="8371114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MAP 3 AVERAGE DEVIATION FOR OVERALL POLITICAL COMPETITIVENESS</a:t>
            </a:r>
            <a:r>
              <a:rPr lang="en-US" sz="1900" b="1"/>
              <a:t> (CLOSER TO ZERO IS MORE COMPETITIVE)</a:t>
            </a:r>
            <a:endParaRPr lang="en-US" sz="1900"/>
          </a:p>
          <a:p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44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1802091" y="4760591"/>
            <a:ext cx="8587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QUESTIONS</a:t>
            </a:r>
          </a:p>
          <a:p>
            <a:pPr algn="ctr"/>
            <a:endParaRPr 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45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4FA28BC-970B-D2ED-8361-BCB21793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6000"/>
          </a:blip>
          <a:srcRect/>
          <a:stretch>
            <a:fillRect/>
          </a:stretch>
        </p:blipFill>
        <p:spPr>
          <a:xfrm>
            <a:off x="4354148" y="1124487"/>
            <a:ext cx="3788504" cy="3788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0B768-6542-40B5-3759-1335A6357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6D661-B1C8-2AAA-7B27-9672E002D4E2}"/>
              </a:ext>
            </a:extLst>
          </p:cNvPr>
          <p:cNvSpPr txBox="1"/>
          <p:nvPr/>
        </p:nvSpPr>
        <p:spPr>
          <a:xfrm>
            <a:off x="348343" y="4760591"/>
            <a:ext cx="11386457" cy="15234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MAP BASED ON ORIGINAL MAP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(FINAL PROPOSED MAP 4)</a:t>
            </a:r>
            <a:endParaRPr lang="en-US" sz="3600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100" b="1">
                <a:solidFill>
                  <a:schemeClr val="bg1"/>
                </a:solidFill>
                <a:cs typeface="Calibri"/>
              </a:rPr>
              <a:t>CHANGE:  ADDED PRECINCTS 169, 190, 615 TO DISTRICT 5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986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b="1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00220"/>
              </p:ext>
            </p:extLst>
          </p:nvPr>
        </p:nvGraphicFramePr>
        <p:xfrm>
          <a:off x="2032000" y="2117608"/>
          <a:ext cx="8128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FINAL PROPOSED MAP 4: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SE (30 Suggested Precincts) consolidated into one district?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Fountain / Fort Carson / Security / Widefield / Hanover together?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806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6"/>
            <a:ext cx="12192000" cy="870006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4):</a:t>
            </a:r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ADD0C3B9-34EF-7AE6-5A15-DD613A855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35" y="835197"/>
            <a:ext cx="7501269" cy="60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70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7699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126926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761214" y="1842014"/>
            <a:ext cx="104943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002D5D"/>
              </a:solidFill>
              <a:highlight>
                <a:srgbClr val="FFFF00"/>
              </a:highlight>
            </a:endParaRPr>
          </a:p>
          <a:p>
            <a:pPr lvl="1"/>
            <a:endParaRPr lang="en-US" sz="3200" b="1">
              <a:solidFill>
                <a:srgbClr val="002D5D"/>
              </a:solidFill>
            </a:endParaRPr>
          </a:p>
          <a:p>
            <a:endParaRPr lang="en-US" sz="1600" b="1">
              <a:solidFill>
                <a:srgbClr val="002D5D"/>
              </a:solidFill>
            </a:endParaRPr>
          </a:p>
          <a:p>
            <a:pPr lvl="2"/>
            <a:endParaRPr lang="en-US" b="1">
              <a:solidFill>
                <a:srgbClr val="002D5D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F28DFBE-EA28-C1E8-6223-369657E49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12120"/>
              </p:ext>
            </p:extLst>
          </p:nvPr>
        </p:nvGraphicFramePr>
        <p:xfrm>
          <a:off x="2032000" y="2117608"/>
          <a:ext cx="8128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34234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182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(FINAL PROPOSED MAP 4):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6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Overall Range in 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Precincts Moved: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51 (15.78%)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648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115,750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9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15.80%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3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Total Affected Active Voters: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71,103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556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14.70%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53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90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7BA6-F9D9-C603-50AC-94642735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05" y="2013191"/>
            <a:ext cx="5352752" cy="34140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8B7B4-07BB-3A75-8910-CACC2FFB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18517"/>
              </p:ext>
            </p:extLst>
          </p:nvPr>
        </p:nvGraphicFramePr>
        <p:xfrm>
          <a:off x="569043" y="2013191"/>
          <a:ext cx="514406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260">
                  <a:extLst>
                    <a:ext uri="{9D8B030D-6E8A-4147-A177-3AD203B41FA5}">
                      <a16:colId xmlns:a16="http://schemas.microsoft.com/office/drawing/2014/main" val="873274814"/>
                    </a:ext>
                  </a:extLst>
                </a:gridCol>
                <a:gridCol w="2026857">
                  <a:extLst>
                    <a:ext uri="{9D8B030D-6E8A-4147-A177-3AD203B41FA5}">
                      <a16:colId xmlns:a16="http://schemas.microsoft.com/office/drawing/2014/main" val="4108094175"/>
                    </a:ext>
                  </a:extLst>
                </a:gridCol>
                <a:gridCol w="2052948">
                  <a:extLst>
                    <a:ext uri="{9D8B030D-6E8A-4147-A177-3AD203B41FA5}">
                      <a16:colId xmlns:a16="http://schemas.microsoft.com/office/drawing/2014/main" val="197560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Population: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Target Deviation: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3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146,263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-292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3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144,383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-2,172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19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148,665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2,110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03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144,547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-2,008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42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148,915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2,360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416"/>
                  </a:ext>
                </a:extLst>
              </a:tr>
            </a:tbl>
          </a:graphicData>
        </a:graphic>
      </p:graphicFrame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HOUSE BILL 21-1047:</a:t>
            </a:r>
          </a:p>
        </p:txBody>
      </p:sp>
    </p:spTree>
    <p:extLst>
      <p:ext uri="{BB962C8B-B14F-4D97-AF65-F5344CB8AC3E}">
        <p14:creationId xmlns:p14="http://schemas.microsoft.com/office/powerpoint/2010/main" val="411219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1) </a:t>
            </a:r>
          </a:p>
          <a:p>
            <a:pPr algn="ctr">
              <a:lnSpc>
                <a:spcPts val="5867"/>
              </a:lnSpc>
            </a:pPr>
            <a:r>
              <a:rPr lang="en-US" sz="400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24217"/>
              </p:ext>
            </p:extLst>
          </p:nvPr>
        </p:nvGraphicFramePr>
        <p:xfrm>
          <a:off x="1219200" y="1756221"/>
          <a:ext cx="9179721" cy="4611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164-219-441-445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303-313-325-319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090-196-441-445-620-627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145-157-158-159-160-161-162-167-190-191-193-194-219-520-521-522-527-554-560-636-648-650-651-653-655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303-313-315-319-603-614-606-613-800-801-810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087-088-096-112-119-122-126-168-169-170-171-172-176-177-189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869263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137-182-184-185-187-193-194-199-609-610-611-612-614-616-619-620-626-627-901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090-196-520-521-522-527-554-560-603-604-606-613-636-648-650-651-653-655-800-801-810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087-088-096-112-119-122-126-145-157-158-159-160-161-162-167-168-169-170-171-172-176-177-189-190-191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137-164-182-184-185-187-199-609-610-611-612-614-616-619-626-901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2137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655710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6475B98-3692-1724-A284-50A52DFACFE8}"/>
              </a:ext>
            </a:extLst>
          </p:cNvPr>
          <p:cNvSpPr txBox="1"/>
          <p:nvPr/>
        </p:nvSpPr>
        <p:spPr>
          <a:xfrm>
            <a:off x="292100" y="169197"/>
            <a:ext cx="11607800" cy="1456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  <a:p>
            <a:pPr algn="ctr">
              <a:lnSpc>
                <a:spcPts val="5867"/>
              </a:lnSpc>
            </a:pPr>
            <a:r>
              <a:rPr lang="en-US" sz="4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Precinct Moves: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F99AE5-6852-212C-7CE0-EC8E71D34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24251"/>
              </p:ext>
            </p:extLst>
          </p:nvPr>
        </p:nvGraphicFramePr>
        <p:xfrm>
          <a:off x="1219200" y="1756221"/>
          <a:ext cx="9179721" cy="387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34">
                  <a:extLst>
                    <a:ext uri="{9D8B030D-6E8A-4147-A177-3AD203B41FA5}">
                      <a16:colId xmlns:a16="http://schemas.microsoft.com/office/drawing/2014/main" val="1667686113"/>
                    </a:ext>
                  </a:extLst>
                </a:gridCol>
                <a:gridCol w="3300852">
                  <a:extLst>
                    <a:ext uri="{9D8B030D-6E8A-4147-A177-3AD203B41FA5}">
                      <a16:colId xmlns:a16="http://schemas.microsoft.com/office/drawing/2014/main" val="2739626250"/>
                    </a:ext>
                  </a:extLst>
                </a:gridCol>
                <a:gridCol w="3261157">
                  <a:extLst>
                    <a:ext uri="{9D8B030D-6E8A-4147-A177-3AD203B41FA5}">
                      <a16:colId xmlns:a16="http://schemas.microsoft.com/office/drawing/2014/main" val="3260532433"/>
                    </a:ext>
                  </a:extLst>
                </a:gridCol>
                <a:gridCol w="1614378">
                  <a:extLst>
                    <a:ext uri="{9D8B030D-6E8A-4147-A177-3AD203B41FA5}">
                      <a16:colId xmlns:a16="http://schemas.microsoft.com/office/drawing/2014/main" val="3226761529"/>
                    </a:ext>
                  </a:extLst>
                </a:gridCol>
              </a:tblGrid>
              <a:tr h="440668">
                <a:tc>
                  <a:txBody>
                    <a:bodyPr/>
                    <a:lstStyle/>
                    <a:p>
                      <a:r>
                        <a:rPr lang="en-US" sz="1600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ADDED: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PRECINCTS DELETED: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IMPACT: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27969"/>
                  </a:ext>
                </a:extLst>
              </a:tr>
              <a:tr h="440668">
                <a:tc>
                  <a:txBody>
                    <a:bodyPr/>
                    <a:lstStyle/>
                    <a:p>
                      <a:r>
                        <a:rPr lang="en-US" sz="16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301-302-304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134-143-146-253-440-457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28889"/>
                  </a:ext>
                </a:extLst>
              </a:tr>
              <a:tr h="652991">
                <a:tc>
                  <a:txBody>
                    <a:bodyPr/>
                    <a:lstStyle/>
                    <a:p>
                      <a:r>
                        <a:rPr lang="en-US" sz="16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134-143-146-151-153-155-156-164-165-253-440-457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139-190-191-192-193-194-195-414-415-418-620-627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714357"/>
                  </a:ext>
                </a:extLst>
              </a:tr>
              <a:tr h="615728">
                <a:tc>
                  <a:txBody>
                    <a:bodyPr/>
                    <a:lstStyle/>
                    <a:p>
                      <a:r>
                        <a:rPr lang="en-US" sz="16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092-093-095-097-099-120-121-123-124-127-136-138-173-178-179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169-301-302-304-601-605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684588"/>
                  </a:ext>
                </a:extLst>
              </a:tr>
              <a:tr h="603472">
                <a:tc>
                  <a:txBody>
                    <a:bodyPr/>
                    <a:lstStyle/>
                    <a:p>
                      <a:r>
                        <a:rPr lang="en-US" sz="16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139-191-192-193-194-195-414-415-418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615-621-622-623-624-625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95010"/>
                  </a:ext>
                </a:extLst>
              </a:tr>
              <a:tr h="1122798">
                <a:tc>
                  <a:txBody>
                    <a:bodyPr/>
                    <a:lstStyle/>
                    <a:p>
                      <a:r>
                        <a:rPr lang="en-US" sz="16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169-190-601-605-615-620-621-622-623-624-625-627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092-093-095-097-099-120-121-123-124-127-136-138-151-153-155-156-164-165-173-178-179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3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177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PROPOSED MAP 4)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2679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15,259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110,555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6,186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75.59%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21,852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6,569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99,355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4,669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15.13%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68.81%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18,182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113,284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12.23%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32,263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12,586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81,969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22.32%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56.71%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42,937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14,034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76,518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28.83%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51.38%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375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1</a:t>
            </a:r>
            <a:r>
              <a:rPr lang="en-US" sz="3600" b="1" baseline="30000" dirty="0">
                <a:solidFill>
                  <a:schemeClr val="bg1"/>
                </a:solidFill>
              </a:rPr>
              <a:t>st</a:t>
            </a:r>
            <a:r>
              <a:rPr lang="en-US" sz="36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600" b="1" dirty="0">
                <a:solidFill>
                  <a:schemeClr val="bg1"/>
                </a:solidFill>
              </a:rPr>
              <a:t>(FINAL PROPOSED MAP 4) </a:t>
            </a:r>
            <a:r>
              <a:rPr lang="en-US" sz="3600" b="1" dirty="0">
                <a:solidFill>
                  <a:srgbClr val="FF0000"/>
                </a:solidFill>
              </a:rPr>
              <a:t>Total Population </a:t>
            </a:r>
            <a:r>
              <a:rPr lang="en-US" sz="36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18390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-3.21%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+4.08%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-2.69%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-0.91%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+3.48%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+6.64%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-9.17%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2774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PROPOSED MAP 4)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91137"/>
              </p:ext>
            </p:extLst>
          </p:nvPr>
        </p:nvGraphicFramePr>
        <p:xfrm>
          <a:off x="1926160" y="1769933"/>
          <a:ext cx="82420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/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86,131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4,776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58.89%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18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13,758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76,763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3.46%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53.17%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13,187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97,408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65.52%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209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20,847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9,525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63,660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3,245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14.42%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44.04%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14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28,533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10,851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64,279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2,993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19.16%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7.29%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5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336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51908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5988" y="206564"/>
            <a:ext cx="12000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</a:rPr>
              <a:t>st</a:t>
            </a:r>
            <a:r>
              <a:rPr lang="en-US" sz="3200" b="1" dirty="0">
                <a:solidFill>
                  <a:schemeClr val="bg1"/>
                </a:solidFill>
              </a:rPr>
              <a:t> Criteria – Population Equality &amp; VRA</a:t>
            </a:r>
          </a:p>
          <a:p>
            <a:pPr lvl="1" algn="ctr"/>
            <a:r>
              <a:rPr lang="en-US" sz="3200" b="1" dirty="0">
                <a:solidFill>
                  <a:schemeClr val="bg1"/>
                </a:solidFill>
              </a:rPr>
              <a:t>(FINAL PROPOSED MAP 4) </a:t>
            </a:r>
            <a:r>
              <a:rPr lang="en-US" sz="3200" b="1" dirty="0">
                <a:solidFill>
                  <a:srgbClr val="FF0000"/>
                </a:solidFill>
              </a:rPr>
              <a:t>Voting Age Population </a:t>
            </a:r>
            <a:r>
              <a:rPr lang="en-US" sz="3200" b="1" dirty="0">
                <a:solidFill>
                  <a:schemeClr val="bg1"/>
                </a:solidFill>
              </a:rPr>
              <a:t>Racial Ethnicity: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86AB54-9620-CF36-80D9-2BD9D6ACE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517874"/>
              </p:ext>
            </p:extLst>
          </p:nvPr>
        </p:nvGraphicFramePr>
        <p:xfrm>
          <a:off x="1945355" y="2503396"/>
          <a:ext cx="82420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4253">
                  <a:extLst>
                    <a:ext uri="{9D8B030D-6E8A-4147-A177-3AD203B41FA5}">
                      <a16:colId xmlns:a16="http://schemas.microsoft.com/office/drawing/2014/main" val="3432712449"/>
                    </a:ext>
                  </a:extLst>
                </a:gridCol>
                <a:gridCol w="1997710">
                  <a:extLst>
                    <a:ext uri="{9D8B030D-6E8A-4147-A177-3AD203B41FA5}">
                      <a16:colId xmlns:a16="http://schemas.microsoft.com/office/drawing/2014/main" val="4028212845"/>
                    </a:ext>
                  </a:extLst>
                </a:gridCol>
                <a:gridCol w="1992122">
                  <a:extLst>
                    <a:ext uri="{9D8B030D-6E8A-4147-A177-3AD203B41FA5}">
                      <a16:colId xmlns:a16="http://schemas.microsoft.com/office/drawing/2014/main" val="662260216"/>
                    </a:ext>
                  </a:extLst>
                </a:gridCol>
                <a:gridCol w="873442">
                  <a:extLst>
                    <a:ext uri="{9D8B030D-6E8A-4147-A177-3AD203B41FA5}">
                      <a16:colId xmlns:a16="http://schemas.microsoft.com/office/drawing/2014/main" val="667695141"/>
                    </a:ext>
                  </a:extLst>
                </a:gridCol>
                <a:gridCol w="987742">
                  <a:extLst>
                    <a:ext uri="{9D8B030D-6E8A-4147-A177-3AD203B41FA5}">
                      <a16:colId xmlns:a16="http://schemas.microsoft.com/office/drawing/2014/main" val="147084041"/>
                    </a:ext>
                  </a:extLst>
                </a:gridCol>
                <a:gridCol w="1386815">
                  <a:extLst>
                    <a:ext uri="{9D8B030D-6E8A-4147-A177-3AD203B41FA5}">
                      <a16:colId xmlns:a16="http://schemas.microsoft.com/office/drawing/2014/main" val="1626116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Total % / Variance: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Hispanic or Latino: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Black: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White: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Asian: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88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6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-2.09%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9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+1.01%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8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-1.62%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+2.76%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-0.07%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8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+4.01%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+1.55%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-8.17%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+0.08%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990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113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69326"/>
              </p:ext>
            </p:extLst>
          </p:nvPr>
        </p:nvGraphicFramePr>
        <p:xfrm>
          <a:off x="292100" y="1598468"/>
          <a:ext cx="557295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(Towns &amp; Cities):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City / Town: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Cascade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Green Mtn.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Monument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Palmer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Ramah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Yoder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688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5933250" y="1598468"/>
          <a:ext cx="557295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05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(Military):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Military Installations: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600" b="1" dirty="0"/>
                        <a:t>USAFA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Fort Carson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Peterson AFB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Schriever SFB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NORAD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9293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7E3DD0-12AA-BB6A-E1AE-BA5EE0040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69392"/>
              </p:ext>
            </p:extLst>
          </p:nvPr>
        </p:nvGraphicFramePr>
        <p:xfrm>
          <a:off x="292100" y="1598468"/>
          <a:ext cx="563257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680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Academy School District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Big Sandy SD 110J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Calhan SD RJ1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Cheyenne Mtn. SD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Edison SD 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2637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Ellicott SD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126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Falcon SD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6140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Fountain/Ft. Carson SD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0787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Hanover SD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243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Harrison SD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53545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Lewis-Palmer SD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38824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Manitou Springs SD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34020"/>
                  </a:ext>
                </a:extLst>
              </a:tr>
            </a:tbl>
          </a:graphicData>
        </a:graphic>
      </p:graphicFrame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BCECB6C-4597-4144-D1D4-1DB4AC841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3471"/>
              </p:ext>
            </p:extLst>
          </p:nvPr>
        </p:nvGraphicFramePr>
        <p:xfrm>
          <a:off x="6267325" y="1598468"/>
          <a:ext cx="57952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303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3116897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600" b="1"/>
                        <a:t>(School Districts):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School 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Miami-Yoder SD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Peyton SD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RE-2 Fremont-Florence SD 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Widefield SD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600" b="1" dirty="0"/>
                        <a:t>Colorado Springs SD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1, 2, 3, 4, 5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0256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1481777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73643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51770"/>
            <a:ext cx="11607800" cy="1430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r>
              <a:rPr lang="en-US" sz="3200" baseline="300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nd</a:t>
            </a: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Criteria - Communities of Interest &amp; Compactness</a:t>
            </a:r>
          </a:p>
          <a:p>
            <a:pPr algn="ctr">
              <a:lnSpc>
                <a:spcPts val="5867"/>
              </a:lnSpc>
            </a:pPr>
            <a:r>
              <a:rPr lang="en-US" sz="32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(FINAL PROPOSED MAP 4)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ACABDA-606F-3D16-8499-1BECFCA736B8}"/>
              </a:ext>
            </a:extLst>
          </p:cNvPr>
          <p:cNvGraphicFramePr>
            <a:graphicFrameLocks noGrp="1"/>
          </p:cNvGraphicFramePr>
          <p:nvPr/>
        </p:nvGraphicFramePr>
        <p:xfrm>
          <a:off x="139701" y="1642011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7521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8375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073780-0B1D-823E-2A23-A3DA8D8570AB}"/>
              </a:ext>
            </a:extLst>
          </p:cNvPr>
          <p:cNvGraphicFramePr>
            <a:graphicFrameLocks noGrp="1"/>
          </p:cNvGraphicFramePr>
          <p:nvPr/>
        </p:nvGraphicFramePr>
        <p:xfrm>
          <a:off x="4152838" y="1640279"/>
          <a:ext cx="3886323" cy="477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97038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9856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977925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5399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7037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665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9964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03999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98184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A54BFE-261D-BA71-571C-CB4874A0C8B8}"/>
              </a:ext>
            </a:extLst>
          </p:cNvPr>
          <p:cNvGraphicFramePr>
            <a:graphicFrameLocks noGrp="1"/>
          </p:cNvGraphicFramePr>
          <p:nvPr/>
        </p:nvGraphicFramePr>
        <p:xfrm>
          <a:off x="8165975" y="1640279"/>
          <a:ext cx="3886323" cy="216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469">
                  <a:extLst>
                    <a:ext uri="{9D8B030D-6E8A-4147-A177-3AD203B41FA5}">
                      <a16:colId xmlns:a16="http://schemas.microsoft.com/office/drawing/2014/main" val="4176835188"/>
                    </a:ext>
                  </a:extLst>
                </a:gridCol>
                <a:gridCol w="1784854">
                  <a:extLst>
                    <a:ext uri="{9D8B030D-6E8A-4147-A177-3AD203B41FA5}">
                      <a16:colId xmlns:a16="http://schemas.microsoft.com/office/drawing/2014/main" val="1811038863"/>
                    </a:ext>
                  </a:extLst>
                </a:gridCol>
              </a:tblGrid>
              <a:tr h="2599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COMMUNITIES OF INTEREST &amp; COMPACTNESS </a:t>
                      </a:r>
                    </a:p>
                    <a:p>
                      <a:pPr algn="ctr"/>
                      <a:r>
                        <a:rPr lang="en-US" sz="1300" b="1"/>
                        <a:t>(Southeast Colorado Springs):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818846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Southeast Colorado Springs</a:t>
                      </a:r>
                    </a:p>
                    <a:p>
                      <a:pPr algn="ctr"/>
                      <a:r>
                        <a:rPr lang="en-US" sz="1300" b="1"/>
                        <a:t>(Precincts):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Commissioner District: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5792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r>
                        <a:rPr lang="en-US" sz="1300" b="1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51277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2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/>
                        <a:t>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4931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r>
                        <a:rPr lang="en-US" sz="1300" b="1" dirty="0"/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17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563B64-370F-C80E-0FA8-16C9D500C81F}"/>
              </a:ext>
            </a:extLst>
          </p:cNvPr>
          <p:cNvSpPr txBox="1"/>
          <p:nvPr/>
        </p:nvSpPr>
        <p:spPr>
          <a:xfrm>
            <a:off x="8251371" y="3965469"/>
            <a:ext cx="3800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All 30 Precincts defined as Southeast Colorado Springs are in Commissioner District 5.</a:t>
            </a:r>
          </a:p>
          <a:p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/>
              <a:t>The Districts seem to be compact.</a:t>
            </a:r>
          </a:p>
        </p:txBody>
      </p:sp>
    </p:spTree>
    <p:extLst>
      <p:ext uri="{BB962C8B-B14F-4D97-AF65-F5344CB8AC3E}">
        <p14:creationId xmlns:p14="http://schemas.microsoft.com/office/powerpoint/2010/main" val="25654872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631D156-9423-BECE-E0C6-6D1328DD2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8065"/>
              </p:ext>
            </p:extLst>
          </p:nvPr>
        </p:nvGraphicFramePr>
        <p:xfrm>
          <a:off x="1069012" y="1902597"/>
          <a:ext cx="10182422" cy="259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619">
                  <a:extLst>
                    <a:ext uri="{9D8B030D-6E8A-4147-A177-3AD203B41FA5}">
                      <a16:colId xmlns:a16="http://schemas.microsoft.com/office/drawing/2014/main" val="3054762822"/>
                    </a:ext>
                  </a:extLst>
                </a:gridCol>
                <a:gridCol w="1287744">
                  <a:extLst>
                    <a:ext uri="{9D8B030D-6E8A-4147-A177-3AD203B41FA5}">
                      <a16:colId xmlns:a16="http://schemas.microsoft.com/office/drawing/2014/main" val="192646065"/>
                    </a:ext>
                  </a:extLst>
                </a:gridCol>
                <a:gridCol w="1093362">
                  <a:extLst>
                    <a:ext uri="{9D8B030D-6E8A-4147-A177-3AD203B41FA5}">
                      <a16:colId xmlns:a16="http://schemas.microsoft.com/office/drawing/2014/main" val="424845068"/>
                    </a:ext>
                  </a:extLst>
                </a:gridCol>
                <a:gridCol w="1129108">
                  <a:extLst>
                    <a:ext uri="{9D8B030D-6E8A-4147-A177-3AD203B41FA5}">
                      <a16:colId xmlns:a16="http://schemas.microsoft.com/office/drawing/2014/main" val="394207581"/>
                    </a:ext>
                  </a:extLst>
                </a:gridCol>
                <a:gridCol w="1381542">
                  <a:extLst>
                    <a:ext uri="{9D8B030D-6E8A-4147-A177-3AD203B41FA5}">
                      <a16:colId xmlns:a16="http://schemas.microsoft.com/office/drawing/2014/main" val="24479420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659237667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3980220291"/>
                    </a:ext>
                  </a:extLst>
                </a:gridCol>
                <a:gridCol w="1467349">
                  <a:extLst>
                    <a:ext uri="{9D8B030D-6E8A-4147-A177-3AD203B41FA5}">
                      <a16:colId xmlns:a16="http://schemas.microsoft.com/office/drawing/2014/main" val="1442457934"/>
                    </a:ext>
                  </a:extLst>
                </a:gridCol>
              </a:tblGrid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District: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DEM: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DEM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REP: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REP %: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Deviation from Current: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382160"/>
                  </a:ext>
                </a:extLst>
              </a:tr>
              <a:tr h="336563"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highlight>
                            <a:srgbClr val="FFFF00"/>
                          </a:highlight>
                        </a:rPr>
                        <a:t>US PRESIDENT: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7954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33,001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36.25%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55,173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60.61%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61,027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24.36%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+0.40%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19215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28,717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35.31%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49,613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61.01%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81,322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25.70%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+2.62%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0608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46,853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51.58%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41,035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45.17%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90,837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6.40%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+1.84%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31205"/>
                  </a:ext>
                </a:extLst>
              </a:tr>
              <a:tr h="3194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22,838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40.95%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30,376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54.47%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55,767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13.52%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+4.04%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343523"/>
                  </a:ext>
                </a:extLst>
              </a:tr>
              <a:tr h="3365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30,532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50.97%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26,631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44.46%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59,898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6.51%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+4.40%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1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5529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1698895"/>
          </a:xfrm>
          <a:prstGeom prst="rect">
            <a:avLst/>
          </a:prstGeom>
          <a:solidFill>
            <a:srgbClr val="002D5D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509047" y="113927"/>
            <a:ext cx="10774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r>
              <a:rPr lang="en-US" sz="4400" b="1" baseline="30000" dirty="0">
                <a:solidFill>
                  <a:schemeClr val="bg1"/>
                </a:solidFill>
              </a:rPr>
              <a:t>rd</a:t>
            </a:r>
            <a:r>
              <a:rPr lang="en-US" sz="4400" b="1" dirty="0">
                <a:solidFill>
                  <a:schemeClr val="bg1"/>
                </a:solidFill>
              </a:rPr>
              <a:t> Criteria - Political Competitiveness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</a:rPr>
              <a:t>(FINAL PROPOSED MAP 4):</a:t>
            </a:r>
          </a:p>
          <a:p>
            <a:pPr lvl="1" algn="ctr"/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B7E114-0D14-74DE-41F4-32656EDB4BE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467F3384-02B8-C9D8-9EAA-F73C61C31F7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5174446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BE511-E5E5-0D6C-8494-ED0C39B4F78F}"/>
              </a:ext>
            </a:extLst>
          </p:cNvPr>
          <p:cNvCxnSpPr/>
          <p:nvPr/>
        </p:nvCxnSpPr>
        <p:spPr>
          <a:xfrm>
            <a:off x="4365172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5C668F-165D-6FBE-26F5-0A8AE7E6F0F6}"/>
              </a:ext>
            </a:extLst>
          </p:cNvPr>
          <p:cNvCxnSpPr/>
          <p:nvPr/>
        </p:nvCxnSpPr>
        <p:spPr>
          <a:xfrm>
            <a:off x="9677401" y="2337906"/>
            <a:ext cx="0" cy="3104951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47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1" ma:contentTypeDescription="Create a new document." ma:contentTypeScope="" ma:versionID="8777199811d1d7be3c911799b1b4bdb4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40ebd9838d77c870881c5181336ec74b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Props1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64723-31D7-46ED-916C-9B56BAF393C8}"/>
</file>

<file path=customXml/itemProps3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9279</Words>
  <Application>Microsoft Office PowerPoint</Application>
  <PresentationFormat>Widescreen</PresentationFormat>
  <Paragraphs>4075</Paragraphs>
  <Slides>138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138</vt:i4>
      </vt:variant>
    </vt:vector>
  </HeadingPairs>
  <TitlesOfParts>
    <vt:vector size="145" baseType="lpstr">
      <vt:lpstr>Arial</vt:lpstr>
      <vt:lpstr>Calibri</vt:lpstr>
      <vt:lpstr>Calibri Light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Steve Schleiker</cp:lastModifiedBy>
  <cp:revision>1</cp:revision>
  <cp:lastPrinted>2023-08-01T12:53:14Z</cp:lastPrinted>
  <dcterms:created xsi:type="dcterms:W3CDTF">2021-11-12T19:41:21Z</dcterms:created>
  <dcterms:modified xsi:type="dcterms:W3CDTF">2023-08-01T21:35:02Z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