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44"/>
  </p:notesMasterIdLst>
  <p:sldIdLst>
    <p:sldId id="282" r:id="rId6"/>
    <p:sldId id="618" r:id="rId7"/>
    <p:sldId id="394" r:id="rId8"/>
    <p:sldId id="806" r:id="rId9"/>
    <p:sldId id="894" r:id="rId10"/>
    <p:sldId id="889" r:id="rId11"/>
    <p:sldId id="752" r:id="rId12"/>
    <p:sldId id="756" r:id="rId13"/>
    <p:sldId id="922" r:id="rId14"/>
    <p:sldId id="810" r:id="rId15"/>
    <p:sldId id="811" r:id="rId16"/>
    <p:sldId id="812" r:id="rId17"/>
    <p:sldId id="813" r:id="rId18"/>
    <p:sldId id="755" r:id="rId19"/>
    <p:sldId id="820" r:id="rId20"/>
    <p:sldId id="814" r:id="rId21"/>
    <p:sldId id="809" r:id="rId22"/>
    <p:sldId id="828" r:id="rId23"/>
    <p:sldId id="815" r:id="rId24"/>
    <p:sldId id="829" r:id="rId25"/>
    <p:sldId id="816" r:id="rId26"/>
    <p:sldId id="830" r:id="rId27"/>
    <p:sldId id="817" r:id="rId28"/>
    <p:sldId id="831" r:id="rId29"/>
    <p:sldId id="818" r:id="rId30"/>
    <p:sldId id="832" r:id="rId31"/>
    <p:sldId id="819" r:id="rId32"/>
    <p:sldId id="833" r:id="rId33"/>
    <p:sldId id="1027" r:id="rId34"/>
    <p:sldId id="999" r:id="rId35"/>
    <p:sldId id="1000" r:id="rId36"/>
    <p:sldId id="1001" r:id="rId37"/>
    <p:sldId id="1002" r:id="rId38"/>
    <p:sldId id="1003" r:id="rId39"/>
    <p:sldId id="1004" r:id="rId40"/>
    <p:sldId id="1005" r:id="rId41"/>
    <p:sldId id="1006" r:id="rId42"/>
    <p:sldId id="1007" r:id="rId43"/>
    <p:sldId id="1008" r:id="rId44"/>
    <p:sldId id="1009" r:id="rId45"/>
    <p:sldId id="1010" r:id="rId46"/>
    <p:sldId id="1011" r:id="rId47"/>
    <p:sldId id="1012" r:id="rId48"/>
    <p:sldId id="1013" r:id="rId49"/>
    <p:sldId id="1014" r:id="rId50"/>
    <p:sldId id="1015" r:id="rId51"/>
    <p:sldId id="1016" r:id="rId52"/>
    <p:sldId id="1017" r:id="rId53"/>
    <p:sldId id="1018" r:id="rId54"/>
    <p:sldId id="1019" r:id="rId55"/>
    <p:sldId id="1020" r:id="rId56"/>
    <p:sldId id="1021" r:id="rId57"/>
    <p:sldId id="1022" r:id="rId58"/>
    <p:sldId id="1023" r:id="rId59"/>
    <p:sldId id="1024" r:id="rId60"/>
    <p:sldId id="1026" r:id="rId61"/>
    <p:sldId id="1025" r:id="rId62"/>
    <p:sldId id="1028" r:id="rId63"/>
    <p:sldId id="1029" r:id="rId64"/>
    <p:sldId id="1030" r:id="rId65"/>
    <p:sldId id="1031" r:id="rId66"/>
    <p:sldId id="1032" r:id="rId67"/>
    <p:sldId id="1033" r:id="rId68"/>
    <p:sldId id="1034" r:id="rId69"/>
    <p:sldId id="1035" r:id="rId70"/>
    <p:sldId id="1036" r:id="rId71"/>
    <p:sldId id="1037" r:id="rId72"/>
    <p:sldId id="1038" r:id="rId73"/>
    <p:sldId id="1039" r:id="rId74"/>
    <p:sldId id="1040" r:id="rId75"/>
    <p:sldId id="1041" r:id="rId76"/>
    <p:sldId id="1042" r:id="rId77"/>
    <p:sldId id="1043" r:id="rId78"/>
    <p:sldId id="1044" r:id="rId79"/>
    <p:sldId id="1045" r:id="rId80"/>
    <p:sldId id="1046" r:id="rId81"/>
    <p:sldId id="1047" r:id="rId82"/>
    <p:sldId id="1048" r:id="rId83"/>
    <p:sldId id="1049" r:id="rId84"/>
    <p:sldId id="1050" r:id="rId85"/>
    <p:sldId id="1051" r:id="rId86"/>
    <p:sldId id="1052" r:id="rId87"/>
    <p:sldId id="1053" r:id="rId88"/>
    <p:sldId id="1054" r:id="rId89"/>
    <p:sldId id="1055" r:id="rId90"/>
    <p:sldId id="1056" r:id="rId91"/>
    <p:sldId id="1057" r:id="rId92"/>
    <p:sldId id="1058" r:id="rId93"/>
    <p:sldId id="1059" r:id="rId94"/>
    <p:sldId id="1060" r:id="rId95"/>
    <p:sldId id="1061" r:id="rId96"/>
    <p:sldId id="1062" r:id="rId97"/>
    <p:sldId id="1063" r:id="rId98"/>
    <p:sldId id="1064" r:id="rId99"/>
    <p:sldId id="1065" r:id="rId100"/>
    <p:sldId id="1066" r:id="rId101"/>
    <p:sldId id="1067" r:id="rId102"/>
    <p:sldId id="1068" r:id="rId103"/>
    <p:sldId id="1069" r:id="rId104"/>
    <p:sldId id="1070" r:id="rId105"/>
    <p:sldId id="1071" r:id="rId106"/>
    <p:sldId id="1072" r:id="rId107"/>
    <p:sldId id="1073" r:id="rId108"/>
    <p:sldId id="1074" r:id="rId109"/>
    <p:sldId id="1075" r:id="rId110"/>
    <p:sldId id="1076" r:id="rId111"/>
    <p:sldId id="1077" r:id="rId112"/>
    <p:sldId id="1078" r:id="rId113"/>
    <p:sldId id="1079" r:id="rId114"/>
    <p:sldId id="1080" r:id="rId115"/>
    <p:sldId id="1081" r:id="rId116"/>
    <p:sldId id="1082" r:id="rId117"/>
    <p:sldId id="1083" r:id="rId118"/>
    <p:sldId id="1084" r:id="rId119"/>
    <p:sldId id="1085" r:id="rId120"/>
    <p:sldId id="1086" r:id="rId121"/>
    <p:sldId id="1087" r:id="rId122"/>
    <p:sldId id="1088" r:id="rId123"/>
    <p:sldId id="1089" r:id="rId124"/>
    <p:sldId id="1090" r:id="rId125"/>
    <p:sldId id="1091" r:id="rId126"/>
    <p:sldId id="1092" r:id="rId127"/>
    <p:sldId id="1093" r:id="rId128"/>
    <p:sldId id="1094" r:id="rId129"/>
    <p:sldId id="1095" r:id="rId130"/>
    <p:sldId id="1096" r:id="rId131"/>
    <p:sldId id="1097" r:id="rId132"/>
    <p:sldId id="1098" r:id="rId133"/>
    <p:sldId id="1099" r:id="rId134"/>
    <p:sldId id="1100" r:id="rId135"/>
    <p:sldId id="1101" r:id="rId136"/>
    <p:sldId id="1102" r:id="rId137"/>
    <p:sldId id="1103" r:id="rId138"/>
    <p:sldId id="1104" r:id="rId139"/>
    <p:sldId id="1105" r:id="rId140"/>
    <p:sldId id="1106" r:id="rId141"/>
    <p:sldId id="1107" r:id="rId142"/>
    <p:sldId id="1108" r:id="rId14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e Sosa" initials="NS" lastIdx="1" clrIdx="0">
    <p:extLst>
      <p:ext uri="{19B8F6BF-5375-455C-9EA6-DF929625EA0E}">
        <p15:presenceInfo xmlns:p15="http://schemas.microsoft.com/office/powerpoint/2012/main" userId="S::NatalieSosa@elpasoco.com::147b9525-78ea-40a6-81ce-2aa6234e96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B00"/>
    <a:srgbClr val="FF2D5D"/>
    <a:srgbClr val="F4EBEA"/>
    <a:srgbClr val="002D5D"/>
    <a:srgbClr val="002D5E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08C0C2-D03A-4451-8144-2E7EBD492D86}" v="286" dt="2023-08-03T23:19:09.139"/>
    <p1510:client id="{D44E48E9-3672-476B-A351-F7E8D68AFD98}" v="3" dt="2023-08-03T23:14:10.3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slide" Target="slides/slide128.xml"/><Relationship Id="rId138" Type="http://schemas.openxmlformats.org/officeDocument/2006/relationships/slide" Target="slides/slide133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28" Type="http://schemas.openxmlformats.org/officeDocument/2006/relationships/slide" Target="slides/slide123.xml"/><Relationship Id="rId144" Type="http://schemas.openxmlformats.org/officeDocument/2006/relationships/notesMaster" Target="notesMasters/notesMaster1.xml"/><Relationship Id="rId149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134" Type="http://schemas.openxmlformats.org/officeDocument/2006/relationships/slide" Target="slides/slide129.xml"/><Relationship Id="rId139" Type="http://schemas.openxmlformats.org/officeDocument/2006/relationships/slide" Target="slides/slide13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50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16" Type="http://schemas.openxmlformats.org/officeDocument/2006/relationships/slide" Target="slides/slide111.xml"/><Relationship Id="rId124" Type="http://schemas.openxmlformats.org/officeDocument/2006/relationships/slide" Target="slides/slide119.xml"/><Relationship Id="rId129" Type="http://schemas.openxmlformats.org/officeDocument/2006/relationships/slide" Target="slides/slide124.xml"/><Relationship Id="rId137" Type="http://schemas.openxmlformats.org/officeDocument/2006/relationships/slide" Target="slides/slide13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11" Type="http://schemas.openxmlformats.org/officeDocument/2006/relationships/slide" Target="slides/slide106.xml"/><Relationship Id="rId132" Type="http://schemas.openxmlformats.org/officeDocument/2006/relationships/slide" Target="slides/slide127.xml"/><Relationship Id="rId140" Type="http://schemas.openxmlformats.org/officeDocument/2006/relationships/slide" Target="slides/slide135.xml"/><Relationship Id="rId145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30" Type="http://schemas.openxmlformats.org/officeDocument/2006/relationships/slide" Target="slides/slide125.xml"/><Relationship Id="rId135" Type="http://schemas.openxmlformats.org/officeDocument/2006/relationships/slide" Target="slides/slide130.xml"/><Relationship Id="rId143" Type="http://schemas.openxmlformats.org/officeDocument/2006/relationships/slide" Target="slides/slide138.xml"/><Relationship Id="rId148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141" Type="http://schemas.openxmlformats.org/officeDocument/2006/relationships/slide" Target="slides/slide136.xml"/><Relationship Id="rId146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openxmlformats.org/officeDocument/2006/relationships/slide" Target="slides/slide126.xml"/><Relationship Id="rId136" Type="http://schemas.openxmlformats.org/officeDocument/2006/relationships/slide" Target="slides/slide131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147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142" Type="http://schemas.openxmlformats.org/officeDocument/2006/relationships/slide" Target="slides/slide1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2020</a:t>
            </a:r>
            <a:r>
              <a:rPr lang="en-US" b="1" baseline="0"/>
              <a:t> US PRESIDENT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32311</c:v>
                </c:pt>
                <c:pt idx="1">
                  <c:v>29768</c:v>
                </c:pt>
                <c:pt idx="2">
                  <c:v>42842</c:v>
                </c:pt>
                <c:pt idx="3">
                  <c:v>23571</c:v>
                </c:pt>
                <c:pt idx="4">
                  <c:v>33449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54508</c:v>
                </c:pt>
                <c:pt idx="1">
                  <c:v>48548</c:v>
                </c:pt>
                <c:pt idx="2">
                  <c:v>38987</c:v>
                </c:pt>
                <c:pt idx="3">
                  <c:v>28779</c:v>
                </c:pt>
                <c:pt idx="4">
                  <c:v>32006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CLERK &amp; RECORDER – FINAL MAP 1: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21840</c:v>
                </c:pt>
                <c:pt idx="1">
                  <c:v>17646</c:v>
                </c:pt>
                <c:pt idx="2">
                  <c:v>25975</c:v>
                </c:pt>
                <c:pt idx="3">
                  <c:v>16844</c:v>
                </c:pt>
                <c:pt idx="4">
                  <c:v>26681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47038</c:v>
                </c:pt>
                <c:pt idx="1">
                  <c:v>35113</c:v>
                </c:pt>
                <c:pt idx="2">
                  <c:v>34719</c:v>
                </c:pt>
                <c:pt idx="3">
                  <c:v>17906</c:v>
                </c:pt>
                <c:pt idx="4">
                  <c:v>30187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SHERIFF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23047</c:v>
                </c:pt>
                <c:pt idx="1">
                  <c:v>20557</c:v>
                </c:pt>
                <c:pt idx="2">
                  <c:v>30288</c:v>
                </c:pt>
                <c:pt idx="3">
                  <c:v>14307</c:v>
                </c:pt>
                <c:pt idx="4">
                  <c:v>21601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47911</c:v>
                </c:pt>
                <c:pt idx="1">
                  <c:v>39267</c:v>
                </c:pt>
                <c:pt idx="2">
                  <c:v>33290</c:v>
                </c:pt>
                <c:pt idx="3">
                  <c:v>20195</c:v>
                </c:pt>
                <c:pt idx="4">
                  <c:v>24453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SHERIFF – FINAL MAP 1: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22534</c:v>
                </c:pt>
                <c:pt idx="1">
                  <c:v>17554</c:v>
                </c:pt>
                <c:pt idx="2">
                  <c:v>26551</c:v>
                </c:pt>
                <c:pt idx="3">
                  <c:v>16385</c:v>
                </c:pt>
                <c:pt idx="4">
                  <c:v>16776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46774</c:v>
                </c:pt>
                <c:pt idx="1">
                  <c:v>35405</c:v>
                </c:pt>
                <c:pt idx="2">
                  <c:v>34236</c:v>
                </c:pt>
                <c:pt idx="3">
                  <c:v>18435</c:v>
                </c:pt>
                <c:pt idx="4">
                  <c:v>30266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2020</a:t>
            </a:r>
            <a:r>
              <a:rPr lang="en-US" b="1" baseline="0"/>
              <a:t> US PRESIDENT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32311</c:v>
                </c:pt>
                <c:pt idx="1">
                  <c:v>29768</c:v>
                </c:pt>
                <c:pt idx="2">
                  <c:v>42842</c:v>
                </c:pt>
                <c:pt idx="3">
                  <c:v>23571</c:v>
                </c:pt>
                <c:pt idx="4">
                  <c:v>33449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54508</c:v>
                </c:pt>
                <c:pt idx="1">
                  <c:v>48548</c:v>
                </c:pt>
                <c:pt idx="2">
                  <c:v>38987</c:v>
                </c:pt>
                <c:pt idx="3">
                  <c:v>28779</c:v>
                </c:pt>
                <c:pt idx="4">
                  <c:v>32006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2020</a:t>
            </a:r>
            <a:r>
              <a:rPr lang="en-US" b="1" baseline="0"/>
              <a:t> US PRESIDENT – FINAL MAP 2: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33384</c:v>
                </c:pt>
                <c:pt idx="1">
                  <c:v>27794</c:v>
                </c:pt>
                <c:pt idx="2">
                  <c:v>46718</c:v>
                </c:pt>
                <c:pt idx="3">
                  <c:v>23309</c:v>
                </c:pt>
                <c:pt idx="4">
                  <c:v>30736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52544</c:v>
                </c:pt>
                <c:pt idx="1">
                  <c:v>51445</c:v>
                </c:pt>
                <c:pt idx="2">
                  <c:v>41588</c:v>
                </c:pt>
                <c:pt idx="3">
                  <c:v>30555</c:v>
                </c:pt>
                <c:pt idx="4">
                  <c:v>26696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US SENATE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26178</c:v>
                </c:pt>
                <c:pt idx="1">
                  <c:v>23218</c:v>
                </c:pt>
                <c:pt idx="2">
                  <c:v>34107</c:v>
                </c:pt>
                <c:pt idx="3">
                  <c:v>16146</c:v>
                </c:pt>
                <c:pt idx="4">
                  <c:v>24375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44995</c:v>
                </c:pt>
                <c:pt idx="1">
                  <c:v>35885</c:v>
                </c:pt>
                <c:pt idx="2">
                  <c:v>30012</c:v>
                </c:pt>
                <c:pt idx="3">
                  <c:v>17711</c:v>
                </c:pt>
                <c:pt idx="4">
                  <c:v>21392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US SENATE – FINAL MAP 2: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26798</c:v>
                </c:pt>
                <c:pt idx="1">
                  <c:v>22491</c:v>
                </c:pt>
                <c:pt idx="2">
                  <c:v>36711</c:v>
                </c:pt>
                <c:pt idx="3">
                  <c:v>16154</c:v>
                </c:pt>
                <c:pt idx="4">
                  <c:v>21870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42414</c:v>
                </c:pt>
                <c:pt idx="1">
                  <c:v>39560</c:v>
                </c:pt>
                <c:pt idx="2">
                  <c:v>31901</c:v>
                </c:pt>
                <c:pt idx="3">
                  <c:v>19013</c:v>
                </c:pt>
                <c:pt idx="4">
                  <c:v>17107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GOVERNOR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29093</c:v>
                </c:pt>
                <c:pt idx="1">
                  <c:v>25174</c:v>
                </c:pt>
                <c:pt idx="2">
                  <c:v>36310</c:v>
                </c:pt>
                <c:pt idx="3">
                  <c:v>17212</c:v>
                </c:pt>
                <c:pt idx="4">
                  <c:v>25658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43143</c:v>
                </c:pt>
                <c:pt idx="1">
                  <c:v>34764</c:v>
                </c:pt>
                <c:pt idx="2">
                  <c:v>28563</c:v>
                </c:pt>
                <c:pt idx="3">
                  <c:v>17018</c:v>
                </c:pt>
                <c:pt idx="4">
                  <c:v>20896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GOVERNOR – FINAL MAP 2: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29627</c:v>
                </c:pt>
                <c:pt idx="1">
                  <c:v>24572</c:v>
                </c:pt>
                <c:pt idx="2">
                  <c:v>39056</c:v>
                </c:pt>
                <c:pt idx="3">
                  <c:v>17293</c:v>
                </c:pt>
                <c:pt idx="4">
                  <c:v>22899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40619</c:v>
                </c:pt>
                <c:pt idx="1">
                  <c:v>38348</c:v>
                </c:pt>
                <c:pt idx="2">
                  <c:v>30376</c:v>
                </c:pt>
                <c:pt idx="3">
                  <c:v>18285</c:v>
                </c:pt>
                <c:pt idx="4">
                  <c:v>16756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SECRETARY OF STATE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26151</c:v>
                </c:pt>
                <c:pt idx="1">
                  <c:v>23007</c:v>
                </c:pt>
                <c:pt idx="2">
                  <c:v>33429</c:v>
                </c:pt>
                <c:pt idx="3">
                  <c:v>15796</c:v>
                </c:pt>
                <c:pt idx="4">
                  <c:v>23608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45024</c:v>
                </c:pt>
                <c:pt idx="1">
                  <c:v>35995</c:v>
                </c:pt>
                <c:pt idx="2">
                  <c:v>30338</c:v>
                </c:pt>
                <c:pt idx="3">
                  <c:v>17976</c:v>
                </c:pt>
                <c:pt idx="4">
                  <c:v>22012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2020</a:t>
            </a:r>
            <a:r>
              <a:rPr lang="en-US" b="1" baseline="0"/>
              <a:t> US PRESIDENT – FINAL MAP 1: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31657</c:v>
                </c:pt>
                <c:pt idx="1">
                  <c:v>25238</c:v>
                </c:pt>
                <c:pt idx="2">
                  <c:v>38143</c:v>
                </c:pt>
                <c:pt idx="3">
                  <c:v>27236</c:v>
                </c:pt>
                <c:pt idx="4">
                  <c:v>39667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53570</c:v>
                </c:pt>
                <c:pt idx="1">
                  <c:v>44144</c:v>
                </c:pt>
                <c:pt idx="2">
                  <c:v>40605</c:v>
                </c:pt>
                <c:pt idx="3">
                  <c:v>26058</c:v>
                </c:pt>
                <c:pt idx="4">
                  <c:v>38451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SECRETARY OF STATE – FINAL MAP 2: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26735</c:v>
                </c:pt>
                <c:pt idx="1">
                  <c:v>22327</c:v>
                </c:pt>
                <c:pt idx="2">
                  <c:v>35964</c:v>
                </c:pt>
                <c:pt idx="3">
                  <c:v>15837</c:v>
                </c:pt>
                <c:pt idx="4">
                  <c:v>21128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42467</c:v>
                </c:pt>
                <c:pt idx="1">
                  <c:v>39624</c:v>
                </c:pt>
                <c:pt idx="2">
                  <c:v>32274</c:v>
                </c:pt>
                <c:pt idx="3">
                  <c:v>19266</c:v>
                </c:pt>
                <c:pt idx="4">
                  <c:v>17714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CLERK &amp; RECORDER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22375</c:v>
                </c:pt>
                <c:pt idx="1">
                  <c:v>20647</c:v>
                </c:pt>
                <c:pt idx="2">
                  <c:v>29704</c:v>
                </c:pt>
                <c:pt idx="3">
                  <c:v>14651</c:v>
                </c:pt>
                <c:pt idx="4">
                  <c:v>21609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48147</c:v>
                </c:pt>
                <c:pt idx="1">
                  <c:v>38977</c:v>
                </c:pt>
                <c:pt idx="2">
                  <c:v>33793</c:v>
                </c:pt>
                <c:pt idx="3">
                  <c:v>19898</c:v>
                </c:pt>
                <c:pt idx="4">
                  <c:v>24148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CLERK &amp; RECORDER – FINAL MAP 2: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23009</c:v>
                </c:pt>
                <c:pt idx="1">
                  <c:v>19683</c:v>
                </c:pt>
                <c:pt idx="2">
                  <c:v>31888</c:v>
                </c:pt>
                <c:pt idx="3">
                  <c:v>14533</c:v>
                </c:pt>
                <c:pt idx="4">
                  <c:v>19873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45563</c:v>
                </c:pt>
                <c:pt idx="1">
                  <c:v>42762</c:v>
                </c:pt>
                <c:pt idx="2">
                  <c:v>35983</c:v>
                </c:pt>
                <c:pt idx="3">
                  <c:v>21247</c:v>
                </c:pt>
                <c:pt idx="4">
                  <c:v>19408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SHERIFF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23047</c:v>
                </c:pt>
                <c:pt idx="1">
                  <c:v>20557</c:v>
                </c:pt>
                <c:pt idx="2">
                  <c:v>30288</c:v>
                </c:pt>
                <c:pt idx="3">
                  <c:v>14307</c:v>
                </c:pt>
                <c:pt idx="4">
                  <c:v>21601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47911</c:v>
                </c:pt>
                <c:pt idx="1">
                  <c:v>39267</c:v>
                </c:pt>
                <c:pt idx="2">
                  <c:v>33290</c:v>
                </c:pt>
                <c:pt idx="3">
                  <c:v>20195</c:v>
                </c:pt>
                <c:pt idx="4">
                  <c:v>24453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SHERIFF – FINAL MAP 2: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23578</c:v>
                </c:pt>
                <c:pt idx="1">
                  <c:v>19784</c:v>
                </c:pt>
                <c:pt idx="2">
                  <c:v>32672</c:v>
                </c:pt>
                <c:pt idx="3">
                  <c:v>14243</c:v>
                </c:pt>
                <c:pt idx="4">
                  <c:v>19523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45414</c:v>
                </c:pt>
                <c:pt idx="1">
                  <c:v>42891</c:v>
                </c:pt>
                <c:pt idx="2">
                  <c:v>35354</c:v>
                </c:pt>
                <c:pt idx="3">
                  <c:v>21505</c:v>
                </c:pt>
                <c:pt idx="4">
                  <c:v>19952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2020</a:t>
            </a:r>
            <a:r>
              <a:rPr lang="en-US" b="1" baseline="0"/>
              <a:t> US PRESIDENT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32311</c:v>
                </c:pt>
                <c:pt idx="1">
                  <c:v>29768</c:v>
                </c:pt>
                <c:pt idx="2">
                  <c:v>42842</c:v>
                </c:pt>
                <c:pt idx="3">
                  <c:v>23571</c:v>
                </c:pt>
                <c:pt idx="4">
                  <c:v>33449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54508</c:v>
                </c:pt>
                <c:pt idx="1">
                  <c:v>48548</c:v>
                </c:pt>
                <c:pt idx="2">
                  <c:v>38987</c:v>
                </c:pt>
                <c:pt idx="3">
                  <c:v>28779</c:v>
                </c:pt>
                <c:pt idx="4">
                  <c:v>32006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2020</a:t>
            </a:r>
            <a:r>
              <a:rPr lang="en-US" b="1" baseline="0"/>
              <a:t> US PRESIDENT – FINAL MAP 3: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33063</c:v>
                </c:pt>
                <c:pt idx="1">
                  <c:v>28263</c:v>
                </c:pt>
                <c:pt idx="2">
                  <c:v>46718</c:v>
                </c:pt>
                <c:pt idx="3">
                  <c:v>23428</c:v>
                </c:pt>
                <c:pt idx="4">
                  <c:v>30469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55792</c:v>
                </c:pt>
                <c:pt idx="1">
                  <c:v>47765</c:v>
                </c:pt>
                <c:pt idx="2">
                  <c:v>41588</c:v>
                </c:pt>
                <c:pt idx="3">
                  <c:v>30731</c:v>
                </c:pt>
                <c:pt idx="4">
                  <c:v>26952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US SENATE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26178</c:v>
                </c:pt>
                <c:pt idx="1">
                  <c:v>23218</c:v>
                </c:pt>
                <c:pt idx="2">
                  <c:v>34107</c:v>
                </c:pt>
                <c:pt idx="3">
                  <c:v>16146</c:v>
                </c:pt>
                <c:pt idx="4">
                  <c:v>24375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44995</c:v>
                </c:pt>
                <c:pt idx="1">
                  <c:v>35885</c:v>
                </c:pt>
                <c:pt idx="2">
                  <c:v>30012</c:v>
                </c:pt>
                <c:pt idx="3">
                  <c:v>17711</c:v>
                </c:pt>
                <c:pt idx="4">
                  <c:v>21392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US SENATE – FINAL MAP 3: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26561</c:v>
                </c:pt>
                <c:pt idx="1">
                  <c:v>22595</c:v>
                </c:pt>
                <c:pt idx="2">
                  <c:v>36711</c:v>
                </c:pt>
                <c:pt idx="3">
                  <c:v>16237</c:v>
                </c:pt>
                <c:pt idx="4">
                  <c:v>21920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45464</c:v>
                </c:pt>
                <c:pt idx="1">
                  <c:v>35899</c:v>
                </c:pt>
                <c:pt idx="2">
                  <c:v>31901</c:v>
                </c:pt>
                <c:pt idx="3">
                  <c:v>19146</c:v>
                </c:pt>
                <c:pt idx="4">
                  <c:v>17585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GOVERNOR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29093</c:v>
                </c:pt>
                <c:pt idx="1">
                  <c:v>25174</c:v>
                </c:pt>
                <c:pt idx="2">
                  <c:v>36310</c:v>
                </c:pt>
                <c:pt idx="3">
                  <c:v>17212</c:v>
                </c:pt>
                <c:pt idx="4">
                  <c:v>25658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43143</c:v>
                </c:pt>
                <c:pt idx="1">
                  <c:v>34764</c:v>
                </c:pt>
                <c:pt idx="2">
                  <c:v>28563</c:v>
                </c:pt>
                <c:pt idx="3">
                  <c:v>17018</c:v>
                </c:pt>
                <c:pt idx="4">
                  <c:v>20896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US SENATE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26178</c:v>
                </c:pt>
                <c:pt idx="1">
                  <c:v>23218</c:v>
                </c:pt>
                <c:pt idx="2">
                  <c:v>34107</c:v>
                </c:pt>
                <c:pt idx="3">
                  <c:v>16146</c:v>
                </c:pt>
                <c:pt idx="4">
                  <c:v>24375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44995</c:v>
                </c:pt>
                <c:pt idx="1">
                  <c:v>35885</c:v>
                </c:pt>
                <c:pt idx="2">
                  <c:v>30012</c:v>
                </c:pt>
                <c:pt idx="3">
                  <c:v>17711</c:v>
                </c:pt>
                <c:pt idx="4">
                  <c:v>21392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GOVERNOR – FINAL MAP 3: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29521</c:v>
                </c:pt>
                <c:pt idx="1">
                  <c:v>24517</c:v>
                </c:pt>
                <c:pt idx="2">
                  <c:v>39056</c:v>
                </c:pt>
                <c:pt idx="3">
                  <c:v>17401</c:v>
                </c:pt>
                <c:pt idx="4">
                  <c:v>22953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43597</c:v>
                </c:pt>
                <c:pt idx="1">
                  <c:v>34782</c:v>
                </c:pt>
                <c:pt idx="2">
                  <c:v>30376</c:v>
                </c:pt>
                <c:pt idx="3">
                  <c:v>18410</c:v>
                </c:pt>
                <c:pt idx="4">
                  <c:v>17219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SECRETARY OF STATE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26151</c:v>
                </c:pt>
                <c:pt idx="1">
                  <c:v>23007</c:v>
                </c:pt>
                <c:pt idx="2">
                  <c:v>33429</c:v>
                </c:pt>
                <c:pt idx="3">
                  <c:v>15796</c:v>
                </c:pt>
                <c:pt idx="4">
                  <c:v>23608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45024</c:v>
                </c:pt>
                <c:pt idx="1">
                  <c:v>35995</c:v>
                </c:pt>
                <c:pt idx="2">
                  <c:v>30338</c:v>
                </c:pt>
                <c:pt idx="3">
                  <c:v>17976</c:v>
                </c:pt>
                <c:pt idx="4">
                  <c:v>22012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SECRETARY OF STATE – FINAL MAP 3: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26546</c:v>
                </c:pt>
                <c:pt idx="1">
                  <c:v>22374</c:v>
                </c:pt>
                <c:pt idx="2">
                  <c:v>35964</c:v>
                </c:pt>
                <c:pt idx="3">
                  <c:v>15937</c:v>
                </c:pt>
                <c:pt idx="4">
                  <c:v>21170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45463</c:v>
                </c:pt>
                <c:pt idx="1">
                  <c:v>36005</c:v>
                </c:pt>
                <c:pt idx="2">
                  <c:v>32274</c:v>
                </c:pt>
                <c:pt idx="3">
                  <c:v>19389</c:v>
                </c:pt>
                <c:pt idx="4">
                  <c:v>18214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CLERK &amp; RECORDER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22375</c:v>
                </c:pt>
                <c:pt idx="1">
                  <c:v>20647</c:v>
                </c:pt>
                <c:pt idx="2">
                  <c:v>29704</c:v>
                </c:pt>
                <c:pt idx="3">
                  <c:v>14651</c:v>
                </c:pt>
                <c:pt idx="4">
                  <c:v>21609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48147</c:v>
                </c:pt>
                <c:pt idx="1">
                  <c:v>38977</c:v>
                </c:pt>
                <c:pt idx="2">
                  <c:v>33793</c:v>
                </c:pt>
                <c:pt idx="3">
                  <c:v>19898</c:v>
                </c:pt>
                <c:pt idx="4">
                  <c:v>24148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CLERK &amp; RECORDER – FINAL MAP 3: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22706</c:v>
                </c:pt>
                <c:pt idx="1">
                  <c:v>19904</c:v>
                </c:pt>
                <c:pt idx="2">
                  <c:v>31888</c:v>
                </c:pt>
                <c:pt idx="3">
                  <c:v>14624</c:v>
                </c:pt>
                <c:pt idx="4">
                  <c:v>19864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48660</c:v>
                </c:pt>
                <c:pt idx="1">
                  <c:v>39022</c:v>
                </c:pt>
                <c:pt idx="2">
                  <c:v>35983</c:v>
                </c:pt>
                <c:pt idx="3">
                  <c:v>21381</c:v>
                </c:pt>
                <c:pt idx="4">
                  <c:v>19917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SHERIFF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23047</c:v>
                </c:pt>
                <c:pt idx="1">
                  <c:v>20557</c:v>
                </c:pt>
                <c:pt idx="2">
                  <c:v>30288</c:v>
                </c:pt>
                <c:pt idx="3">
                  <c:v>14307</c:v>
                </c:pt>
                <c:pt idx="4">
                  <c:v>21601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47911</c:v>
                </c:pt>
                <c:pt idx="1">
                  <c:v>39267</c:v>
                </c:pt>
                <c:pt idx="2">
                  <c:v>33290</c:v>
                </c:pt>
                <c:pt idx="3">
                  <c:v>20195</c:v>
                </c:pt>
                <c:pt idx="4">
                  <c:v>24453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SHERIFF – FINAL MAP 3: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23342</c:v>
                </c:pt>
                <c:pt idx="1">
                  <c:v>19920</c:v>
                </c:pt>
                <c:pt idx="2">
                  <c:v>32672</c:v>
                </c:pt>
                <c:pt idx="3">
                  <c:v>14331</c:v>
                </c:pt>
                <c:pt idx="4">
                  <c:v>19535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48449</c:v>
                </c:pt>
                <c:pt idx="1">
                  <c:v>39221</c:v>
                </c:pt>
                <c:pt idx="2">
                  <c:v>35354</c:v>
                </c:pt>
                <c:pt idx="3">
                  <c:v>21644</c:v>
                </c:pt>
                <c:pt idx="4">
                  <c:v>20448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2020</a:t>
            </a:r>
            <a:r>
              <a:rPr lang="en-US" b="1" baseline="0"/>
              <a:t> US PRESIDENT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32311</c:v>
                </c:pt>
                <c:pt idx="1">
                  <c:v>29768</c:v>
                </c:pt>
                <c:pt idx="2">
                  <c:v>42842</c:v>
                </c:pt>
                <c:pt idx="3">
                  <c:v>23571</c:v>
                </c:pt>
                <c:pt idx="4">
                  <c:v>33449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54508</c:v>
                </c:pt>
                <c:pt idx="1">
                  <c:v>48548</c:v>
                </c:pt>
                <c:pt idx="2">
                  <c:v>38987</c:v>
                </c:pt>
                <c:pt idx="3">
                  <c:v>28779</c:v>
                </c:pt>
                <c:pt idx="4">
                  <c:v>32006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2020</a:t>
            </a:r>
            <a:r>
              <a:rPr lang="en-US" b="1" baseline="0"/>
              <a:t> US PRESIDENT – FINAL MAP 4: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33001</c:v>
                </c:pt>
                <c:pt idx="1">
                  <c:v>28717</c:v>
                </c:pt>
                <c:pt idx="2">
                  <c:v>46853</c:v>
                </c:pt>
                <c:pt idx="3">
                  <c:v>22838</c:v>
                </c:pt>
                <c:pt idx="4">
                  <c:v>30532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55173</c:v>
                </c:pt>
                <c:pt idx="1">
                  <c:v>49613</c:v>
                </c:pt>
                <c:pt idx="2">
                  <c:v>41035</c:v>
                </c:pt>
                <c:pt idx="3">
                  <c:v>30376</c:v>
                </c:pt>
                <c:pt idx="4">
                  <c:v>26631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US SENATE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26178</c:v>
                </c:pt>
                <c:pt idx="1">
                  <c:v>23218</c:v>
                </c:pt>
                <c:pt idx="2">
                  <c:v>34107</c:v>
                </c:pt>
                <c:pt idx="3">
                  <c:v>16146</c:v>
                </c:pt>
                <c:pt idx="4">
                  <c:v>24375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44995</c:v>
                </c:pt>
                <c:pt idx="1">
                  <c:v>35885</c:v>
                </c:pt>
                <c:pt idx="2">
                  <c:v>30012</c:v>
                </c:pt>
                <c:pt idx="3">
                  <c:v>17711</c:v>
                </c:pt>
                <c:pt idx="4">
                  <c:v>21392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US SENATE – FINAL MAP 1: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25559</c:v>
                </c:pt>
                <c:pt idx="1">
                  <c:v>19779</c:v>
                </c:pt>
                <c:pt idx="2">
                  <c:v>29976</c:v>
                </c:pt>
                <c:pt idx="3">
                  <c:v>18381</c:v>
                </c:pt>
                <c:pt idx="4">
                  <c:v>30329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43975</c:v>
                </c:pt>
                <c:pt idx="1">
                  <c:v>32331</c:v>
                </c:pt>
                <c:pt idx="2">
                  <c:v>31193</c:v>
                </c:pt>
                <c:pt idx="3">
                  <c:v>15853</c:v>
                </c:pt>
                <c:pt idx="4">
                  <c:v>26643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US SENATE – FINAL MAP 4: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26213</c:v>
                </c:pt>
                <c:pt idx="1">
                  <c:v>23177</c:v>
                </c:pt>
                <c:pt idx="2">
                  <c:v>36878</c:v>
                </c:pt>
                <c:pt idx="3">
                  <c:v>15993</c:v>
                </c:pt>
                <c:pt idx="4">
                  <c:v>21763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44437</c:v>
                </c:pt>
                <c:pt idx="1">
                  <c:v>37760</c:v>
                </c:pt>
                <c:pt idx="2">
                  <c:v>31778</c:v>
                </c:pt>
                <c:pt idx="3">
                  <c:v>18965</c:v>
                </c:pt>
                <c:pt idx="4">
                  <c:v>17055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GOVERNOR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29093</c:v>
                </c:pt>
                <c:pt idx="1">
                  <c:v>25174</c:v>
                </c:pt>
                <c:pt idx="2">
                  <c:v>36310</c:v>
                </c:pt>
                <c:pt idx="3">
                  <c:v>17212</c:v>
                </c:pt>
                <c:pt idx="4">
                  <c:v>25658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43143</c:v>
                </c:pt>
                <c:pt idx="1">
                  <c:v>34764</c:v>
                </c:pt>
                <c:pt idx="2">
                  <c:v>28563</c:v>
                </c:pt>
                <c:pt idx="3">
                  <c:v>17018</c:v>
                </c:pt>
                <c:pt idx="4">
                  <c:v>20896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GOVERNOR – FINAL MAP 4: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29106</c:v>
                </c:pt>
                <c:pt idx="1">
                  <c:v>25223</c:v>
                </c:pt>
                <c:pt idx="2">
                  <c:v>39217</c:v>
                </c:pt>
                <c:pt idx="3">
                  <c:v>17139</c:v>
                </c:pt>
                <c:pt idx="4">
                  <c:v>22762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42631</c:v>
                </c:pt>
                <c:pt idx="1">
                  <c:v>36533</c:v>
                </c:pt>
                <c:pt idx="2">
                  <c:v>30261</c:v>
                </c:pt>
                <c:pt idx="3">
                  <c:v>18233</c:v>
                </c:pt>
                <c:pt idx="4">
                  <c:v>16726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SECRETARY OF STATE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26151</c:v>
                </c:pt>
                <c:pt idx="1">
                  <c:v>23007</c:v>
                </c:pt>
                <c:pt idx="2">
                  <c:v>33429</c:v>
                </c:pt>
                <c:pt idx="3">
                  <c:v>15796</c:v>
                </c:pt>
                <c:pt idx="4">
                  <c:v>23608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45024</c:v>
                </c:pt>
                <c:pt idx="1">
                  <c:v>35995</c:v>
                </c:pt>
                <c:pt idx="2">
                  <c:v>30338</c:v>
                </c:pt>
                <c:pt idx="3">
                  <c:v>17976</c:v>
                </c:pt>
                <c:pt idx="4">
                  <c:v>22012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SECRETARY OF STATE – FINAL MAP 4: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26159</c:v>
                </c:pt>
                <c:pt idx="1">
                  <c:v>23022</c:v>
                </c:pt>
                <c:pt idx="2">
                  <c:v>36149</c:v>
                </c:pt>
                <c:pt idx="3">
                  <c:v>15679</c:v>
                </c:pt>
                <c:pt idx="4">
                  <c:v>20982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44504</c:v>
                </c:pt>
                <c:pt idx="1">
                  <c:v>37796</c:v>
                </c:pt>
                <c:pt idx="2">
                  <c:v>32135</c:v>
                </c:pt>
                <c:pt idx="3">
                  <c:v>19210</c:v>
                </c:pt>
                <c:pt idx="4">
                  <c:v>17700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CLERK &amp; RECORDER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22375</c:v>
                </c:pt>
                <c:pt idx="1">
                  <c:v>20647</c:v>
                </c:pt>
                <c:pt idx="2">
                  <c:v>29704</c:v>
                </c:pt>
                <c:pt idx="3">
                  <c:v>14651</c:v>
                </c:pt>
                <c:pt idx="4">
                  <c:v>21609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48147</c:v>
                </c:pt>
                <c:pt idx="1">
                  <c:v>38977</c:v>
                </c:pt>
                <c:pt idx="2">
                  <c:v>33793</c:v>
                </c:pt>
                <c:pt idx="3">
                  <c:v>19898</c:v>
                </c:pt>
                <c:pt idx="4">
                  <c:v>24148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CLERK &amp; RECORDER – FINAL MAP 4: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22406</c:v>
                </c:pt>
                <c:pt idx="1">
                  <c:v>20368</c:v>
                </c:pt>
                <c:pt idx="2">
                  <c:v>32064</c:v>
                </c:pt>
                <c:pt idx="3">
                  <c:v>14397</c:v>
                </c:pt>
                <c:pt idx="4">
                  <c:v>19751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47600</c:v>
                </c:pt>
                <c:pt idx="1">
                  <c:v>40961</c:v>
                </c:pt>
                <c:pt idx="2">
                  <c:v>35861</c:v>
                </c:pt>
                <c:pt idx="3">
                  <c:v>21179</c:v>
                </c:pt>
                <c:pt idx="4">
                  <c:v>19362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SHERIFF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23047</c:v>
                </c:pt>
                <c:pt idx="1">
                  <c:v>20557</c:v>
                </c:pt>
                <c:pt idx="2">
                  <c:v>30288</c:v>
                </c:pt>
                <c:pt idx="3">
                  <c:v>14307</c:v>
                </c:pt>
                <c:pt idx="4">
                  <c:v>21601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47911</c:v>
                </c:pt>
                <c:pt idx="1">
                  <c:v>39267</c:v>
                </c:pt>
                <c:pt idx="2">
                  <c:v>33290</c:v>
                </c:pt>
                <c:pt idx="3">
                  <c:v>20195</c:v>
                </c:pt>
                <c:pt idx="4">
                  <c:v>24453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SHERIFF – FINAL MAP 4: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23018</c:v>
                </c:pt>
                <c:pt idx="1">
                  <c:v>20464</c:v>
                </c:pt>
                <c:pt idx="2">
                  <c:v>32829</c:v>
                </c:pt>
                <c:pt idx="3">
                  <c:v>14109</c:v>
                </c:pt>
                <c:pt idx="4">
                  <c:v>19380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47414</c:v>
                </c:pt>
                <c:pt idx="1">
                  <c:v>41104</c:v>
                </c:pt>
                <c:pt idx="2">
                  <c:v>35229</c:v>
                </c:pt>
                <c:pt idx="3">
                  <c:v>21441</c:v>
                </c:pt>
                <c:pt idx="4">
                  <c:v>19928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2020</a:t>
            </a:r>
            <a:r>
              <a:rPr lang="en-US" b="1" baseline="0"/>
              <a:t> US PRESIDENT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32311</c:v>
                </c:pt>
                <c:pt idx="1">
                  <c:v>29768</c:v>
                </c:pt>
                <c:pt idx="2">
                  <c:v>42842</c:v>
                </c:pt>
                <c:pt idx="3">
                  <c:v>23571</c:v>
                </c:pt>
                <c:pt idx="4">
                  <c:v>33449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54508</c:v>
                </c:pt>
                <c:pt idx="1">
                  <c:v>48548</c:v>
                </c:pt>
                <c:pt idx="2">
                  <c:v>38987</c:v>
                </c:pt>
                <c:pt idx="3">
                  <c:v>28779</c:v>
                </c:pt>
                <c:pt idx="4">
                  <c:v>32006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GOVERNOR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29093</c:v>
                </c:pt>
                <c:pt idx="1">
                  <c:v>25174</c:v>
                </c:pt>
                <c:pt idx="2">
                  <c:v>36310</c:v>
                </c:pt>
                <c:pt idx="3">
                  <c:v>17212</c:v>
                </c:pt>
                <c:pt idx="4">
                  <c:v>25658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43143</c:v>
                </c:pt>
                <c:pt idx="1">
                  <c:v>34764</c:v>
                </c:pt>
                <c:pt idx="2">
                  <c:v>28563</c:v>
                </c:pt>
                <c:pt idx="3">
                  <c:v>17018</c:v>
                </c:pt>
                <c:pt idx="4">
                  <c:v>20896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2020</a:t>
            </a:r>
            <a:r>
              <a:rPr lang="en-US" b="1" baseline="0"/>
              <a:t> US PRESIDENT – FINAL MAP 5: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32092</c:v>
                </c:pt>
                <c:pt idx="1">
                  <c:v>25554</c:v>
                </c:pt>
                <c:pt idx="2">
                  <c:v>43969</c:v>
                </c:pt>
                <c:pt idx="3">
                  <c:v>24150</c:v>
                </c:pt>
                <c:pt idx="4">
                  <c:v>36176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51327</c:v>
                </c:pt>
                <c:pt idx="1">
                  <c:v>46740</c:v>
                </c:pt>
                <c:pt idx="2">
                  <c:v>44780</c:v>
                </c:pt>
                <c:pt idx="3">
                  <c:v>24607</c:v>
                </c:pt>
                <c:pt idx="4">
                  <c:v>35374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US SENATE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26178</c:v>
                </c:pt>
                <c:pt idx="1">
                  <c:v>23218</c:v>
                </c:pt>
                <c:pt idx="2">
                  <c:v>34107</c:v>
                </c:pt>
                <c:pt idx="3">
                  <c:v>16146</c:v>
                </c:pt>
                <c:pt idx="4">
                  <c:v>24375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44995</c:v>
                </c:pt>
                <c:pt idx="1">
                  <c:v>35885</c:v>
                </c:pt>
                <c:pt idx="2">
                  <c:v>30012</c:v>
                </c:pt>
                <c:pt idx="3">
                  <c:v>17711</c:v>
                </c:pt>
                <c:pt idx="4">
                  <c:v>21392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/>
              <a:t>US SENATE – FINAL MAP 5: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25533</c:v>
                </c:pt>
                <c:pt idx="1">
                  <c:v>20485</c:v>
                </c:pt>
                <c:pt idx="2">
                  <c:v>34407</c:v>
                </c:pt>
                <c:pt idx="3">
                  <c:v>16009</c:v>
                </c:pt>
                <c:pt idx="4">
                  <c:v>27590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40972</c:v>
                </c:pt>
                <c:pt idx="1">
                  <c:v>35239</c:v>
                </c:pt>
                <c:pt idx="2">
                  <c:v>34884</c:v>
                </c:pt>
                <c:pt idx="3">
                  <c:v>14472</c:v>
                </c:pt>
                <c:pt idx="4">
                  <c:v>24428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GOVERNOR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29093</c:v>
                </c:pt>
                <c:pt idx="1">
                  <c:v>25174</c:v>
                </c:pt>
                <c:pt idx="2">
                  <c:v>36310</c:v>
                </c:pt>
                <c:pt idx="3">
                  <c:v>17212</c:v>
                </c:pt>
                <c:pt idx="4">
                  <c:v>25658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43143</c:v>
                </c:pt>
                <c:pt idx="1">
                  <c:v>34764</c:v>
                </c:pt>
                <c:pt idx="2">
                  <c:v>28563</c:v>
                </c:pt>
                <c:pt idx="3">
                  <c:v>17018</c:v>
                </c:pt>
                <c:pt idx="4">
                  <c:v>20896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/>
              <a:t>GOVERNOR – FINAL MAP 5: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28147</c:v>
                </c:pt>
                <c:pt idx="1">
                  <c:v>22336</c:v>
                </c:pt>
                <c:pt idx="2">
                  <c:v>36956</c:v>
                </c:pt>
                <c:pt idx="3">
                  <c:v>16907</c:v>
                </c:pt>
                <c:pt idx="4">
                  <c:v>29101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39370</c:v>
                </c:pt>
                <c:pt idx="1">
                  <c:v>34063</c:v>
                </c:pt>
                <c:pt idx="2">
                  <c:v>33179</c:v>
                </c:pt>
                <c:pt idx="3">
                  <c:v>13970</c:v>
                </c:pt>
                <c:pt idx="4">
                  <c:v>23802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SECRETARY OF STATE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26151</c:v>
                </c:pt>
                <c:pt idx="1">
                  <c:v>23007</c:v>
                </c:pt>
                <c:pt idx="2">
                  <c:v>33429</c:v>
                </c:pt>
                <c:pt idx="3">
                  <c:v>15796</c:v>
                </c:pt>
                <c:pt idx="4">
                  <c:v>23608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45024</c:v>
                </c:pt>
                <c:pt idx="1">
                  <c:v>35995</c:v>
                </c:pt>
                <c:pt idx="2">
                  <c:v>30338</c:v>
                </c:pt>
                <c:pt idx="3">
                  <c:v>17976</c:v>
                </c:pt>
                <c:pt idx="4">
                  <c:v>22012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/>
              <a:t>SECRETARY OF STATE – FINAL MAP 5: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25402</c:v>
                </c:pt>
                <c:pt idx="1">
                  <c:v>20384</c:v>
                </c:pt>
                <c:pt idx="2">
                  <c:v>33852</c:v>
                </c:pt>
                <c:pt idx="3">
                  <c:v>15551</c:v>
                </c:pt>
                <c:pt idx="4">
                  <c:v>26802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41115</c:v>
                </c:pt>
                <c:pt idx="1">
                  <c:v>35233</c:v>
                </c:pt>
                <c:pt idx="2">
                  <c:v>35111</c:v>
                </c:pt>
                <c:pt idx="3">
                  <c:v>14823</c:v>
                </c:pt>
                <c:pt idx="4">
                  <c:v>25063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CLERK &amp; RECORDER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22375</c:v>
                </c:pt>
                <c:pt idx="1">
                  <c:v>20647</c:v>
                </c:pt>
                <c:pt idx="2">
                  <c:v>29704</c:v>
                </c:pt>
                <c:pt idx="3">
                  <c:v>14651</c:v>
                </c:pt>
                <c:pt idx="4">
                  <c:v>21609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48147</c:v>
                </c:pt>
                <c:pt idx="1">
                  <c:v>38977</c:v>
                </c:pt>
                <c:pt idx="2">
                  <c:v>33793</c:v>
                </c:pt>
                <c:pt idx="3">
                  <c:v>19898</c:v>
                </c:pt>
                <c:pt idx="4">
                  <c:v>24148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/>
              <a:t>CLERK &amp; RECORDER – FINAL MAP 5: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21891</c:v>
                </c:pt>
                <c:pt idx="1">
                  <c:v>18202</c:v>
                </c:pt>
                <c:pt idx="2">
                  <c:v>29894</c:v>
                </c:pt>
                <c:pt idx="3">
                  <c:v>14623</c:v>
                </c:pt>
                <c:pt idx="4">
                  <c:v>24376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44014</c:v>
                </c:pt>
                <c:pt idx="1">
                  <c:v>38110</c:v>
                </c:pt>
                <c:pt idx="2">
                  <c:v>38780</c:v>
                </c:pt>
                <c:pt idx="3">
                  <c:v>16432</c:v>
                </c:pt>
                <c:pt idx="4">
                  <c:v>27627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SHERIFF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23047</c:v>
                </c:pt>
                <c:pt idx="1">
                  <c:v>20557</c:v>
                </c:pt>
                <c:pt idx="2">
                  <c:v>30288</c:v>
                </c:pt>
                <c:pt idx="3">
                  <c:v>14307</c:v>
                </c:pt>
                <c:pt idx="4">
                  <c:v>21601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47911</c:v>
                </c:pt>
                <c:pt idx="1">
                  <c:v>39267</c:v>
                </c:pt>
                <c:pt idx="2">
                  <c:v>33290</c:v>
                </c:pt>
                <c:pt idx="3">
                  <c:v>20195</c:v>
                </c:pt>
                <c:pt idx="4">
                  <c:v>24453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GOVERNOR – FINAL MAP 1: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28383</c:v>
                </c:pt>
                <c:pt idx="1">
                  <c:v>21516</c:v>
                </c:pt>
                <c:pt idx="2">
                  <c:v>32265</c:v>
                </c:pt>
                <c:pt idx="3">
                  <c:v>19305</c:v>
                </c:pt>
                <c:pt idx="4">
                  <c:v>31978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42135</c:v>
                </c:pt>
                <c:pt idx="1">
                  <c:v>31270</c:v>
                </c:pt>
                <c:pt idx="2">
                  <c:v>29676</c:v>
                </c:pt>
                <c:pt idx="3">
                  <c:v>15338</c:v>
                </c:pt>
                <c:pt idx="4">
                  <c:v>25965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/>
              <a:t>SHERIFF – FINAL MAP 5: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22449</c:v>
                </c:pt>
                <c:pt idx="1">
                  <c:v>18212</c:v>
                </c:pt>
                <c:pt idx="2">
                  <c:v>30535</c:v>
                </c:pt>
                <c:pt idx="3">
                  <c:v>14274</c:v>
                </c:pt>
                <c:pt idx="4">
                  <c:v>24330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43889</c:v>
                </c:pt>
                <c:pt idx="1">
                  <c:v>38342</c:v>
                </c:pt>
                <c:pt idx="2">
                  <c:v>38280</c:v>
                </c:pt>
                <c:pt idx="3">
                  <c:v>16781</c:v>
                </c:pt>
                <c:pt idx="4">
                  <c:v>27824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SECRETARY OF STATE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26151</c:v>
                </c:pt>
                <c:pt idx="1">
                  <c:v>23007</c:v>
                </c:pt>
                <c:pt idx="2">
                  <c:v>33429</c:v>
                </c:pt>
                <c:pt idx="3">
                  <c:v>15796</c:v>
                </c:pt>
                <c:pt idx="4">
                  <c:v>23608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45024</c:v>
                </c:pt>
                <c:pt idx="1">
                  <c:v>35995</c:v>
                </c:pt>
                <c:pt idx="2">
                  <c:v>30338</c:v>
                </c:pt>
                <c:pt idx="3">
                  <c:v>17976</c:v>
                </c:pt>
                <c:pt idx="4">
                  <c:v>22012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SECRETARY OF STATE – FINAL MAP 1: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25552</c:v>
                </c:pt>
                <c:pt idx="1">
                  <c:v>19633</c:v>
                </c:pt>
                <c:pt idx="2">
                  <c:v>29472</c:v>
                </c:pt>
                <c:pt idx="3">
                  <c:v>17829</c:v>
                </c:pt>
                <c:pt idx="4">
                  <c:v>29505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43932</c:v>
                </c:pt>
                <c:pt idx="1">
                  <c:v>32428</c:v>
                </c:pt>
                <c:pt idx="2">
                  <c:v>31426</c:v>
                </c:pt>
                <c:pt idx="3">
                  <c:v>16225</c:v>
                </c:pt>
                <c:pt idx="4">
                  <c:v>27334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CLERK &amp; RECORDER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22375</c:v>
                </c:pt>
                <c:pt idx="1">
                  <c:v>20647</c:v>
                </c:pt>
                <c:pt idx="2">
                  <c:v>29704</c:v>
                </c:pt>
                <c:pt idx="3">
                  <c:v>14651</c:v>
                </c:pt>
                <c:pt idx="4">
                  <c:v>21609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48147</c:v>
                </c:pt>
                <c:pt idx="1">
                  <c:v>38977</c:v>
                </c:pt>
                <c:pt idx="2">
                  <c:v>33793</c:v>
                </c:pt>
                <c:pt idx="3">
                  <c:v>19898</c:v>
                </c:pt>
                <c:pt idx="4">
                  <c:v>24148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073" tIns="46537" rIns="93073" bIns="4653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7" y="0"/>
            <a:ext cx="3037840" cy="466434"/>
          </a:xfrm>
          <a:prstGeom prst="rect">
            <a:avLst/>
          </a:prstGeom>
        </p:spPr>
        <p:txBody>
          <a:bodyPr vert="horz" lIns="93073" tIns="46537" rIns="93073" bIns="46537" rtlCol="0"/>
          <a:lstStyle>
            <a:lvl1pPr algn="r">
              <a:defRPr sz="1200"/>
            </a:lvl1pPr>
          </a:lstStyle>
          <a:p>
            <a:fld id="{69A2AAAD-5841-4EB8-A8BC-685D1A68EC17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73" tIns="46537" rIns="93073" bIns="4653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901"/>
            <a:ext cx="5608320" cy="3660458"/>
          </a:xfrm>
          <a:prstGeom prst="rect">
            <a:avLst/>
          </a:prstGeom>
        </p:spPr>
        <p:txBody>
          <a:bodyPr vert="horz" lIns="93073" tIns="46537" rIns="93073" bIns="4653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6"/>
            <a:ext cx="3037840" cy="466433"/>
          </a:xfrm>
          <a:prstGeom prst="rect">
            <a:avLst/>
          </a:prstGeom>
        </p:spPr>
        <p:txBody>
          <a:bodyPr vert="horz" lIns="93073" tIns="46537" rIns="93073" bIns="4653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7" y="8829976"/>
            <a:ext cx="3037840" cy="466433"/>
          </a:xfrm>
          <a:prstGeom prst="rect">
            <a:avLst/>
          </a:prstGeom>
        </p:spPr>
        <p:txBody>
          <a:bodyPr vert="horz" lIns="93073" tIns="46537" rIns="93073" bIns="46537" rtlCol="0" anchor="b"/>
          <a:lstStyle>
            <a:lvl1pPr algn="r">
              <a:defRPr sz="1200"/>
            </a:lvl1pPr>
          </a:lstStyle>
          <a:p>
            <a:fld id="{43FE736F-412A-4A5D-A0BB-246DADEBB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66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34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89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45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74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47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05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721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82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92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549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04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795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808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628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324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799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453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799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730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799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622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799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195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425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743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71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335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321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525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464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312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990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831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935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69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507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82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799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330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37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429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799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351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799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498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799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2369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799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989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187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048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622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32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799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9507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404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445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8130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3730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4752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238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8955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8378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2561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28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799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2309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3109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799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0693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799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7527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799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052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799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0028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820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9247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3614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7598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41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799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0318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7495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4489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7334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7415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3890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732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2386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3985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3843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92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0198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799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6038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799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4779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799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753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799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1867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9951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301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2297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0053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9528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72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9825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6771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8572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804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18908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6534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856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440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7996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5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B227-D64D-4C69-80BC-357848276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3CA01-D87A-4FFF-BA6A-69196B43F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0E70E-FE5E-4D41-BACD-F7EE36A15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51B9-CE7A-41D2-8ACC-81AC6572E8EC}" type="datetime1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4155A-719F-49C2-9C9B-64B62FA52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751FF-B104-4399-AEE9-54586DA3C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1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6A81-245A-4349-88D1-F83E1C2E5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E99B0-C68F-4D9A-B424-E6AD01EB6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B4BE8-A82F-48F6-8E55-4AF3141DB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B9C8-2521-4288-B881-0A054A694BC6}" type="datetime1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0216E-F4AC-487F-9C86-CB0A2635C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AF7A8-DB50-49C1-B42C-EEC71399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9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851021-05A3-438E-B20C-DBCF5D732B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512B3-66A9-4B20-8B8F-6FDBA9E2F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A932C-D42A-403A-8EFC-E2F0768DA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617F-EB70-4CE0-8DE7-63E9F233FE76}" type="datetime1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F4D0-E32A-44CF-90E0-A804CEF64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1C68C-C9A6-4B00-A920-5619F7C24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51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725A-B4F3-4061-85C3-D70087139201}" type="datetime1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36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159A-E3EA-4535-968D-DAC7F6000E2F}" type="datetime1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44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9FD0-D1AF-494F-8ECC-B989355311A1}" type="datetime1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70B9-837C-40D4-80D4-1497BF2EACF9}" type="datetime1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91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2CC4-776E-412E-AD0E-EF191C058506}" type="datetime1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42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3FD6-7139-4838-915C-EA725D916DBA}" type="datetime1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61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6595-5076-4D5B-A32B-A86EA3DC3F9C}" type="datetime1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36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1FCA-6A7E-4F93-ACE4-9646539D7888}" type="datetime1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3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CE74-E20C-4A2A-A4EA-EB93A522C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D2AA8-7D0C-4123-A179-0798313A8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7628F-CCF0-451B-B137-669CDBD5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761B-E954-4440-82FB-BE3332CB5027}" type="datetime1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30888-8E7A-4967-A993-25108105D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E0169-9BD3-4749-81C2-5FAB2B8AE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08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E29E-D028-449B-B5F7-4461A64C44B1}" type="datetime1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5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A7A7-FB8C-4E9E-9651-EF85831317EB}" type="datetime1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89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9FCD-A97D-432A-B2C5-0CB7566465F0}" type="datetime1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8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7C76A-67F1-4232-9E55-58F012C85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C2FC3-8A15-4A3B-9CAE-20DC74A05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D0AF-1B4E-4A1E-8101-0EDF36B6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47E0-5641-4CC9-8C72-E65578E9DDB8}" type="datetime1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C147F-D1BE-4FEC-8E30-0EC440671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505D0-77B8-4DEB-A7F9-A51B67D6E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6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B4D5-993F-47A2-BE24-75D7A61C6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8B89D-FFBA-4FA6-95BF-72F9666EC3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92275-8CB4-42D3-87F5-E0F263BC6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55C1C-AA9D-473C-94B6-AE2B77368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01AB-FB2B-4480-9C5A-B7AA8F903CF3}" type="datetime1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45491-ABBE-4DD2-A694-C3EBDCBC4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D476E1-C350-4B2B-9D14-D858F01C4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71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72695-2C9A-47AF-8FC7-4E8726A83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D18DD-40DF-471A-B267-0AB5BF67D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1DCDC-7E43-46E6-955A-D86DD9599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88C1CC-EB58-4D04-A050-2C5C3A563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45B263-CFC9-4C77-B2B2-2889E40D1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96B683-8BA9-42ED-85CC-3D8271869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B598-54FF-441F-82B6-6B8A4446FA05}" type="datetime1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07BF75-9388-498D-885E-236AB9231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E9968B-B4A5-4CCD-9434-A9BFF5B8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5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40877-D559-492A-B46B-0EAE3596D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B84465-9902-4513-B71F-53BCD5B19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EC1A-F49D-4277-A88A-048F5D377FCE}" type="datetime1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2D0BBA-947B-4153-AE6D-DB981CC0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502D9-6B53-4D9E-B40F-F37D890B2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7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DF7807-8620-4656-BC65-B3DF4966F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8807-9270-4B78-B0B1-91103D692F30}" type="datetime1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A7C2AA-8AA8-48F8-AC09-2DD45ABF9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FC2F5-FC24-46B1-9835-69FB17A2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4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6C4D0-7EF4-444F-94DD-C8D684692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8C518-5C1F-4796-BD9E-A0BB2BA8B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B46B9-9B1C-4048-BF98-61EDD1A48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E3E30A-3D39-4BD2-856F-17B47111A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8032-F231-4B93-AA60-25953F7DFA9E}" type="datetime1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86129-7511-4C81-8FED-485F3DC0C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61C9E-0BCD-46AC-AE2C-EB624678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9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7637-6B5C-4F05-BCE1-1B64FD0FC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84AC16-391B-45C6-B8EA-648DED255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EF4BD-E8F8-4D86-8EAD-9CDBF8B8F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C5B99-B74F-4C5C-BA1E-BF6E29B9A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B40E-4BAD-45D8-B73B-ACDB2BE8175F}" type="datetime1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A433C-F90D-4BFD-8E1A-5C9EB96E8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F7CC26-B72D-44F5-A393-E5C9220A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4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8200BE-C094-49CE-B6A1-042ADF7D9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24AFF-C93F-473C-945D-A32B21CFA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7F43B-CCCC-4EF5-89A8-16217CCAD9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6AD75-132F-4A70-B76B-50A1BE7F6AB4}" type="datetime1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6606F-748E-4D3C-BAEA-3E7562C7B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0799E-777E-497A-A061-D3B4E0582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8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9C8F9-FEBD-4AFE-9C7A-AE7FBDAFFDD6}" type="datetime1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2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8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40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8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4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8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44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8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4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8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8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emf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8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8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8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8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50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8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5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54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8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56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8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58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8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60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8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2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2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2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2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3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3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3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3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8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8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8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8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8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16025" y="-1"/>
            <a:ext cx="7875975" cy="6858001"/>
            <a:chOff x="0" y="0"/>
            <a:chExt cx="1829686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9686" cy="1913890"/>
            </a:xfrm>
            <a:custGeom>
              <a:avLst/>
              <a:gdLst/>
              <a:ahLst/>
              <a:cxnLst/>
              <a:rect l="l" t="t" r="r" b="b"/>
              <a:pathLst>
                <a:path w="1829686" h="1913890">
                  <a:moveTo>
                    <a:pt x="0" y="0"/>
                  </a:moveTo>
                  <a:lnTo>
                    <a:pt x="1829686" y="0"/>
                  </a:lnTo>
                  <a:lnTo>
                    <a:pt x="182968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2D5D">
                <a:alpha val="69803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842000" y="6079614"/>
            <a:ext cx="5664200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609630">
              <a:lnSpc>
                <a:spcPts val="2146"/>
              </a:lnSpc>
            </a:pPr>
            <a:r>
              <a:rPr lang="en-US" sz="1867" spc="131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16023" y="-1"/>
            <a:ext cx="7875975" cy="5663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609630"/>
            <a:endParaRPr lang="en-US" sz="72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r>
              <a:rPr lang="en-US" sz="40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El Paso County </a:t>
            </a:r>
          </a:p>
          <a:p>
            <a:pPr algn="ctr" defTabSz="609630"/>
            <a:r>
              <a:rPr lang="en-US" sz="40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Commissioner Redistricting</a:t>
            </a:r>
          </a:p>
          <a:p>
            <a:pPr algn="ctr" defTabSz="609630"/>
            <a:endParaRPr lang="en-US" sz="40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r>
              <a:rPr lang="en-US" sz="28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August 4, 2023 @ 9:00am</a:t>
            </a:r>
          </a:p>
          <a:p>
            <a:pPr algn="ctr" defTabSz="609630"/>
            <a:r>
              <a:rPr lang="en-US" sz="28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El Paso County BOCC</a:t>
            </a:r>
          </a:p>
          <a:p>
            <a:pPr algn="ctr" defTabSz="609630"/>
            <a:r>
              <a:rPr lang="en-US" sz="28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Centennial Hall</a:t>
            </a:r>
          </a:p>
          <a:p>
            <a:pPr algn="ctr" defTabSz="609630"/>
            <a:r>
              <a:rPr lang="en-US" sz="28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200 S. Cascade Ave.</a:t>
            </a:r>
          </a:p>
          <a:p>
            <a:pPr algn="ctr" defTabSz="609630"/>
            <a:r>
              <a:rPr lang="en-US" sz="28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Colorado Springs, CO  80903</a:t>
            </a:r>
            <a:endParaRPr lang="en-US" sz="72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endParaRPr lang="en-US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r>
              <a:rPr lang="en-US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Presented By:  Steve Schleiker, El Paso County Clerk &amp; Recorder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7599" y="5643999"/>
            <a:ext cx="1056402" cy="1056402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524000" y="5913582"/>
            <a:ext cx="9982200" cy="2540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 dirty="0">
                <a:solidFill>
                  <a:schemeClr val="bg1"/>
                </a:solidFill>
              </a:rPr>
              <a:t>1</a:t>
            </a:r>
            <a:r>
              <a:rPr lang="en-US" sz="3600" b="1" baseline="30000" dirty="0">
                <a:solidFill>
                  <a:schemeClr val="bg1"/>
                </a:solidFill>
              </a:rPr>
              <a:t>st</a:t>
            </a:r>
            <a:r>
              <a:rPr lang="en-US" sz="3600" b="1" dirty="0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600" b="1" dirty="0">
                <a:solidFill>
                  <a:schemeClr val="bg1"/>
                </a:solidFill>
              </a:rPr>
              <a:t>(FINAL MAP 1) </a:t>
            </a:r>
            <a:r>
              <a:rPr lang="en-US" sz="3600" b="1" dirty="0">
                <a:solidFill>
                  <a:srgbClr val="FF0000"/>
                </a:solidFill>
              </a:rPr>
              <a:t>Total Population </a:t>
            </a:r>
            <a:r>
              <a:rPr lang="en-US" sz="3600" b="1" dirty="0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695333"/>
              </p:ext>
            </p:extLst>
          </p:nvPr>
        </p:nvGraphicFramePr>
        <p:xfrm>
          <a:off x="1926160" y="1769933"/>
          <a:ext cx="824208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Total /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15,595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4,365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108,558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6,261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10.76%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3.01%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74.91%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4.32%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180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25,318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7,800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92,560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4,626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17.72%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5.46%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64.79%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3.24%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20,849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6,343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108,350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3,913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13.89%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4.23%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72.19%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2.61%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20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43,016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15,533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69,570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3,858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29.67%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10.72%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47.99%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2.66%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14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25,715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7,278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102,643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3,011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17.15%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4.85%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68.46%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2.01%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25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74320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4):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137089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US SENATE: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26,213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35.92%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44,437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60.90%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72,971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24.97%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+0.63%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23,177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36.57%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37,760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59.58%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63,374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23.01%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+2.43%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36,878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52.14%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31,778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44.93%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40,729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7.21%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+1.01%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15,993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43.73%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18,965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51.86%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36,569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8.13%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+3.71%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21,763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53.50%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17,055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41.93%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40,676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11.57%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+5.33%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79760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4):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08826912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909458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214003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73009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4):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959156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GOVERNOR: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29,106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39.78%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42,631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58.26%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73,174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18.48%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+0.58%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25,223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39.70%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36,533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57.50%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63,540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17.80%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+2.26%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39,217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55.31%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30,261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42.68%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70,904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12.63%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+0.93%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17,139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46.77%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18,233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49.76%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36,645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2.99%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+3.53%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22,762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55.84%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16,726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41.03%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40,764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14.81%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+4.86%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78707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4):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99300244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913300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64124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4):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920841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SECRETARY OF STATE: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26,159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36.07%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44,504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61.37%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72,520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25.30%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+0.54%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23,022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37,796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60.01%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62,980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23.46%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+2.23%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36,149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51.49%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32,135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45.78%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70,200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5.72%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+1.00%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15,679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43.12%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19,210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52.83%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36,364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9.71%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+3.53%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20,982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51.97%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17,700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43.84%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40,371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8.13%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+4.76%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56292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4):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73559900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883604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74826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4):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517274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EL PASO COUNTY CLERK &amp; RECORDER: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22,406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32.01%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47,600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67.99%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70,006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35.99%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+0.56%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20,368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33.21%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40,961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66.79%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61,329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33.58%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+2.84%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32,064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47.21%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35,861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52.79%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67,925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5.59%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+0.85%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14,397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40.47%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21,179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59.53%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35,576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19.06%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+3.88%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19,751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50.50%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19,362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49.50%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39,113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0.99%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+6.54%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9355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4):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76967820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86944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201276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28287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4):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639563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EL PASO COUNTY SHERIFF: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23,018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32.68%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47,414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67.32%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70,432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34.64%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+0.40%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20,464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33.24%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41,104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66.76%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61,568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33.52%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+2.25%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32,829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48.24%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35,229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51.76%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68,058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3.53%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+1.20%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14,109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39.69%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21,441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60.31%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35,551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20.62%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+3.56%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19,380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49.30%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19,928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50.70%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39,308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1.39%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+4.80%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18696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4):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94392835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76057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78144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039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 dirty="0">
                <a:solidFill>
                  <a:schemeClr val="bg1"/>
                </a:solidFill>
              </a:rPr>
              <a:t>1</a:t>
            </a:r>
            <a:r>
              <a:rPr lang="en-US" sz="3600" b="1" baseline="30000" dirty="0">
                <a:solidFill>
                  <a:schemeClr val="bg1"/>
                </a:solidFill>
              </a:rPr>
              <a:t>st</a:t>
            </a:r>
            <a:r>
              <a:rPr lang="en-US" sz="3600" b="1" dirty="0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600" b="1" dirty="0">
                <a:solidFill>
                  <a:schemeClr val="bg1"/>
                </a:solidFill>
              </a:rPr>
              <a:t>(FINAL MAP 1) </a:t>
            </a:r>
            <a:r>
              <a:rPr lang="en-US" sz="3600" b="1" dirty="0">
                <a:solidFill>
                  <a:srgbClr val="FF0000"/>
                </a:solidFill>
              </a:rPr>
              <a:t>Total Population </a:t>
            </a:r>
            <a:r>
              <a:rPr lang="en-US" sz="3600" b="1" dirty="0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717705"/>
              </p:ext>
            </p:extLst>
          </p:nvPr>
        </p:nvGraphicFramePr>
        <p:xfrm>
          <a:off x="1945355" y="2503396"/>
          <a:ext cx="82420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+0.08%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-0.37%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+0.05%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-0.62%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+0.06%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+0.09%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+1.23%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+1.38%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-3.34%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+4.66%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+1.1%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-5.24%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-0.1%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-5.04%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-2.45%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+7.91%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-0.2%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68126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4):</a:t>
            </a:r>
            <a:endParaRPr lang="en-US" sz="4400" b="1" dirty="0">
              <a:solidFill>
                <a:schemeClr val="bg1"/>
              </a:solidFill>
              <a:cs typeface="Calibri"/>
            </a:endParaRP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570576"/>
              </p:ext>
            </p:extLst>
          </p:nvPr>
        </p:nvGraphicFramePr>
        <p:xfrm>
          <a:off x="3077066" y="1874141"/>
          <a:ext cx="5638800" cy="3170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40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4056391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786948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600" b="1" i="0" u="none" strike="noStrike" noProof="0">
                          <a:solidFill>
                            <a:srgbClr val="FFFFFF"/>
                          </a:solidFill>
                          <a:latin typeface="Calibri"/>
                        </a:rPr>
                        <a:t>Average Deviation of All Races: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27.29%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26.18%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3.81%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12.34%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6.77%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3A3E2A2-FA33-57D2-F5A2-44702878952E}"/>
              </a:ext>
            </a:extLst>
          </p:cNvPr>
          <p:cNvSpPr txBox="1"/>
          <p:nvPr/>
        </p:nvSpPr>
        <p:spPr>
          <a:xfrm>
            <a:off x="685799" y="5240530"/>
            <a:ext cx="11306175" cy="661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MAP 4 AVERAGE DEVIATION FOR OVERALL POLITICAL COMPETITIVENESS</a:t>
            </a:r>
            <a:r>
              <a:rPr lang="en-US" sz="1900" b="1" dirty="0"/>
              <a:t> (CLOSER TO ZERO IS MORE COMPETITIVE)</a:t>
            </a:r>
            <a:endParaRPr lang="en-US" sz="1900" dirty="0"/>
          </a:p>
          <a:p>
            <a:endParaRPr lang="en-US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92403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56D661-B1C8-2AAA-7B27-9672E002D4E2}"/>
              </a:ext>
            </a:extLst>
          </p:cNvPr>
          <p:cNvSpPr txBox="1"/>
          <p:nvPr/>
        </p:nvSpPr>
        <p:spPr>
          <a:xfrm>
            <a:off x="1802091" y="4760591"/>
            <a:ext cx="85878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QUESTIONS ON FINAL MAP 4?</a:t>
            </a:r>
          </a:p>
          <a:p>
            <a:pPr algn="ctr"/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8285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DB1C43-EB9E-78FC-780B-5A2C7FB99EFD}"/>
              </a:ext>
            </a:extLst>
          </p:cNvPr>
          <p:cNvSpPr txBox="1"/>
          <p:nvPr/>
        </p:nvSpPr>
        <p:spPr>
          <a:xfrm>
            <a:off x="348343" y="4760591"/>
            <a:ext cx="11386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(FINAL MAP 5)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-Based on Original Map 8.  </a:t>
            </a:r>
          </a:p>
        </p:txBody>
      </p:sp>
    </p:spTree>
    <p:extLst>
      <p:ext uri="{BB962C8B-B14F-4D97-AF65-F5344CB8AC3E}">
        <p14:creationId xmlns:p14="http://schemas.microsoft.com/office/powerpoint/2010/main" val="163540389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7699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b="1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699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5)</a:t>
            </a:r>
            <a:r>
              <a:rPr lang="en-US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61214" y="1842014"/>
            <a:ext cx="104943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>
              <a:solidFill>
                <a:srgbClr val="002D5D"/>
              </a:solidFill>
              <a:highlight>
                <a:srgbClr val="FFFF00"/>
              </a:highlight>
            </a:endParaRPr>
          </a:p>
          <a:p>
            <a:pPr lvl="1"/>
            <a:endParaRPr lang="en-US" sz="3200" b="1">
              <a:solidFill>
                <a:srgbClr val="002D5D"/>
              </a:solidFill>
            </a:endParaRPr>
          </a:p>
          <a:p>
            <a:endParaRPr lang="en-US" sz="1600" b="1">
              <a:solidFill>
                <a:srgbClr val="002D5D"/>
              </a:solidFill>
            </a:endParaRPr>
          </a:p>
          <a:p>
            <a:pPr lvl="2"/>
            <a:endParaRPr lang="en-US" b="1">
              <a:solidFill>
                <a:srgbClr val="002D5D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F28DFBE-EA28-C1E8-6223-369657E49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549448"/>
              </p:ext>
            </p:extLst>
          </p:nvPr>
        </p:nvGraphicFramePr>
        <p:xfrm>
          <a:off x="2032000" y="2117608"/>
          <a:ext cx="81280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734234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431821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FINAL MAP 5: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4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SE (30 Suggested Precincts) consolidated into one district?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173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Fountain / Fort Carson / Security / Widefield / Hanover together?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94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0184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6"/>
            <a:ext cx="12192000" cy="870006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5):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2C6C03E-1CE3-FAE7-E739-0591F28E4B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514077"/>
              </p:ext>
            </p:extLst>
          </p:nvPr>
        </p:nvGraphicFramePr>
        <p:xfrm>
          <a:off x="2393156" y="933103"/>
          <a:ext cx="7405687" cy="5924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27432000" imgH="21945600" progId="AcroExch.Document.DC">
                  <p:embed/>
                </p:oleObj>
              </mc:Choice>
              <mc:Fallback>
                <p:oleObj name="Acrobat Document" r:id="rId3" imgW="27432000" imgH="21945600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2C6C03E-1CE3-FAE7-E739-0591F28E4B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93156" y="933103"/>
                        <a:ext cx="7405687" cy="5924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765192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7699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5) 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HOUSE BILL 21-1047: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61214" y="1842014"/>
            <a:ext cx="104943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>
              <a:solidFill>
                <a:srgbClr val="002D5D"/>
              </a:solidFill>
              <a:highlight>
                <a:srgbClr val="FFFF00"/>
              </a:highlight>
            </a:endParaRPr>
          </a:p>
          <a:p>
            <a:pPr lvl="1"/>
            <a:endParaRPr lang="en-US" sz="3200" b="1">
              <a:solidFill>
                <a:srgbClr val="002D5D"/>
              </a:solidFill>
            </a:endParaRPr>
          </a:p>
          <a:p>
            <a:endParaRPr lang="en-US" sz="1600" b="1">
              <a:solidFill>
                <a:srgbClr val="002D5D"/>
              </a:solidFill>
            </a:endParaRPr>
          </a:p>
          <a:p>
            <a:pPr lvl="2"/>
            <a:endParaRPr lang="en-US" b="1">
              <a:solidFill>
                <a:srgbClr val="002D5D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F28DFBE-EA28-C1E8-6223-369657E49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144171"/>
              </p:ext>
            </p:extLst>
          </p:nvPr>
        </p:nvGraphicFramePr>
        <p:xfrm>
          <a:off x="2032000" y="2117608"/>
          <a:ext cx="81280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734234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431821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(FINAL MAP 5):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4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Overall Range in 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3.74%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173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Total Precincts Moved: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67 (20.74%)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648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Total Affected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142,830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94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19.49%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737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Total Affected Active Voters: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90,467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556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18.71%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153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3388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655710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D97BA6-F9D9-C603-50AC-946427355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205" y="2013191"/>
            <a:ext cx="5352752" cy="341405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78B7B4-07BB-3A75-8910-CACC2FFBD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293026"/>
              </p:ext>
            </p:extLst>
          </p:nvPr>
        </p:nvGraphicFramePr>
        <p:xfrm>
          <a:off x="569043" y="2013191"/>
          <a:ext cx="5144065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260">
                  <a:extLst>
                    <a:ext uri="{9D8B030D-6E8A-4147-A177-3AD203B41FA5}">
                      <a16:colId xmlns:a16="http://schemas.microsoft.com/office/drawing/2014/main" val="873274814"/>
                    </a:ext>
                  </a:extLst>
                </a:gridCol>
                <a:gridCol w="2026857">
                  <a:extLst>
                    <a:ext uri="{9D8B030D-6E8A-4147-A177-3AD203B41FA5}">
                      <a16:colId xmlns:a16="http://schemas.microsoft.com/office/drawing/2014/main" val="4108094175"/>
                    </a:ext>
                  </a:extLst>
                </a:gridCol>
                <a:gridCol w="2052948">
                  <a:extLst>
                    <a:ext uri="{9D8B030D-6E8A-4147-A177-3AD203B41FA5}">
                      <a16:colId xmlns:a16="http://schemas.microsoft.com/office/drawing/2014/main" val="1975601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Total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Target Deviation: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38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143,882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-2,673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34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146,034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-521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319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149,359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2,804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203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145,255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-1,300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428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148,243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1,688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225416"/>
                  </a:ext>
                </a:extLst>
              </a:tr>
            </a:tbl>
          </a:graphicData>
        </a:graphic>
      </p:graphicFrame>
      <p:sp>
        <p:nvSpPr>
          <p:cNvPr id="8" name="TextBox 18">
            <a:extLst>
              <a:ext uri="{FF2B5EF4-FFF2-40B4-BE49-F238E27FC236}">
                <a16:creationId xmlns:a16="http://schemas.microsoft.com/office/drawing/2014/main" id="{76475B98-3692-1724-A284-50A52DFACFE8}"/>
              </a:ext>
            </a:extLst>
          </p:cNvPr>
          <p:cNvSpPr txBox="1"/>
          <p:nvPr/>
        </p:nvSpPr>
        <p:spPr>
          <a:xfrm>
            <a:off x="292100" y="169197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5) 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HOUSE BILL 21-1047:</a:t>
            </a:r>
          </a:p>
        </p:txBody>
      </p:sp>
    </p:spTree>
    <p:extLst>
      <p:ext uri="{BB962C8B-B14F-4D97-AF65-F5344CB8AC3E}">
        <p14:creationId xmlns:p14="http://schemas.microsoft.com/office/powerpoint/2010/main" val="377207480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655710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76475B98-3692-1724-A284-50A52DFACFE8}"/>
              </a:ext>
            </a:extLst>
          </p:cNvPr>
          <p:cNvSpPr txBox="1"/>
          <p:nvPr/>
        </p:nvSpPr>
        <p:spPr>
          <a:xfrm>
            <a:off x="292100" y="169197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5) 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Precinct Moves: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2F99AE5-6852-212C-7CE0-EC8E71D34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760512"/>
              </p:ext>
            </p:extLst>
          </p:nvPr>
        </p:nvGraphicFramePr>
        <p:xfrm>
          <a:off x="1219200" y="1756221"/>
          <a:ext cx="9179721" cy="4234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334">
                  <a:extLst>
                    <a:ext uri="{9D8B030D-6E8A-4147-A177-3AD203B41FA5}">
                      <a16:colId xmlns:a16="http://schemas.microsoft.com/office/drawing/2014/main" val="1667686113"/>
                    </a:ext>
                  </a:extLst>
                </a:gridCol>
                <a:gridCol w="3300852">
                  <a:extLst>
                    <a:ext uri="{9D8B030D-6E8A-4147-A177-3AD203B41FA5}">
                      <a16:colId xmlns:a16="http://schemas.microsoft.com/office/drawing/2014/main" val="2739626250"/>
                    </a:ext>
                  </a:extLst>
                </a:gridCol>
                <a:gridCol w="3261157">
                  <a:extLst>
                    <a:ext uri="{9D8B030D-6E8A-4147-A177-3AD203B41FA5}">
                      <a16:colId xmlns:a16="http://schemas.microsoft.com/office/drawing/2014/main" val="3260532433"/>
                    </a:ext>
                  </a:extLst>
                </a:gridCol>
                <a:gridCol w="1614378">
                  <a:extLst>
                    <a:ext uri="{9D8B030D-6E8A-4147-A177-3AD203B41FA5}">
                      <a16:colId xmlns:a16="http://schemas.microsoft.com/office/drawing/2014/main" val="3226761529"/>
                    </a:ext>
                  </a:extLst>
                </a:gridCol>
              </a:tblGrid>
              <a:tr h="440668">
                <a:tc>
                  <a:txBody>
                    <a:bodyPr/>
                    <a:lstStyle/>
                    <a:p>
                      <a:r>
                        <a:rPr lang="en-US" sz="160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PRECINCTS ADDED: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PRECINCTS DELETED: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IMPACT: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327969"/>
                  </a:ext>
                </a:extLst>
              </a:tr>
              <a:tr h="440668">
                <a:tc>
                  <a:txBody>
                    <a:bodyPr/>
                    <a:lstStyle/>
                    <a:p>
                      <a:r>
                        <a:rPr lang="en-US" sz="16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097-120-138-140-144-147-164-445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210-253-303-310-313-315-318-319-440-457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28889"/>
                  </a:ext>
                </a:extLst>
              </a:tr>
              <a:tr h="652991"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196-253-440-457-520-521-522-527-554-560-650-651-653-655-828-829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090-157-158-159-160-161-162-190-191-192-193-194-445-620-627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714357"/>
                  </a:ext>
                </a:extLst>
              </a:tr>
              <a:tr h="615728"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093-210-303-310-313-315-318-319-603-604-606-613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088-096-122-126-168-169-170-171-172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+3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684588"/>
                  </a:ext>
                </a:extLst>
              </a:tr>
              <a:tr h="603472"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090-609-610-611-612-614-616-619-620-626-627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196-520-521-522-527-554-560-603-604-606-613-650-651-653-655-828-829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-6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795010"/>
                  </a:ext>
                </a:extLst>
              </a:tr>
              <a:tr h="1122798">
                <a:tc>
                  <a:txBody>
                    <a:bodyPr/>
                    <a:lstStyle/>
                    <a:p>
                      <a:r>
                        <a:rPr lang="en-US" sz="16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088-096-122-126-157-158-159-160-161-162-168-169-170-171-172-190-191-192-193-194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093-097-120-138-140-144-147-164-609-610-611-612-614-616-619-626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+4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338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76191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 dirty="0">
                <a:solidFill>
                  <a:schemeClr val="bg1"/>
                </a:solidFill>
              </a:rPr>
              <a:t>1</a:t>
            </a:r>
            <a:r>
              <a:rPr lang="en-US" sz="3600" b="1" baseline="30000" dirty="0">
                <a:solidFill>
                  <a:schemeClr val="bg1"/>
                </a:solidFill>
              </a:rPr>
              <a:t>st</a:t>
            </a:r>
            <a:r>
              <a:rPr lang="en-US" sz="3600" b="1" dirty="0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600" b="1" dirty="0">
                <a:solidFill>
                  <a:schemeClr val="bg1"/>
                </a:solidFill>
              </a:rPr>
              <a:t>(FINAL MAP 5) </a:t>
            </a:r>
            <a:r>
              <a:rPr lang="en-US" sz="3600" b="1" dirty="0">
                <a:solidFill>
                  <a:srgbClr val="FF0000"/>
                </a:solidFill>
              </a:rPr>
              <a:t>Total Population </a:t>
            </a:r>
            <a:r>
              <a:rPr lang="en-US" sz="3600" b="1" dirty="0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188"/>
              </p:ext>
            </p:extLst>
          </p:nvPr>
        </p:nvGraphicFramePr>
        <p:xfrm>
          <a:off x="1926160" y="1769933"/>
          <a:ext cx="824208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/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16,143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4,661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106,547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6,294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11.22%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3.24%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74.05%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4.37%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180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24,547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7,557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96,697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4,570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16.81%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5.17%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66.22%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3.13%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18,550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4,579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112,183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3,915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12.42%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3.07%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75.11%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2.62%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20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40,165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15,907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71,640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4,137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27.65%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10.95%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49.32%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2.85%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14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31,088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8,615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94,614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2,753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20.97%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5.81%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63.82%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1.86%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25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729646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 dirty="0">
                <a:solidFill>
                  <a:schemeClr val="bg1"/>
                </a:solidFill>
              </a:rPr>
              <a:t>1</a:t>
            </a:r>
            <a:r>
              <a:rPr lang="en-US" sz="3600" b="1" baseline="30000" dirty="0">
                <a:solidFill>
                  <a:schemeClr val="bg1"/>
                </a:solidFill>
              </a:rPr>
              <a:t>st</a:t>
            </a:r>
            <a:r>
              <a:rPr lang="en-US" sz="3600" b="1" dirty="0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600" b="1" dirty="0">
                <a:solidFill>
                  <a:schemeClr val="bg1"/>
                </a:solidFill>
              </a:rPr>
              <a:t>(FINAL MAP 5) </a:t>
            </a:r>
            <a:r>
              <a:rPr lang="en-US" sz="3600" b="1" dirty="0">
                <a:solidFill>
                  <a:srgbClr val="FF0000"/>
                </a:solidFill>
              </a:rPr>
              <a:t>Total Population </a:t>
            </a:r>
            <a:r>
              <a:rPr lang="en-US" sz="3600" b="1" dirty="0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892894"/>
              </p:ext>
            </p:extLst>
          </p:nvPr>
        </p:nvGraphicFramePr>
        <p:xfrm>
          <a:off x="1945355" y="2503396"/>
          <a:ext cx="82420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+0.64%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+0.31%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-1.23%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+0.1%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-1.53%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-0.17%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+1.49%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-0.02%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-0.24%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+0.22%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-0.42%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+0.32%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+2.64%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+1.33%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-3.91%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+0.09%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-1.22%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-1.49%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+3.27%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-0.35%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738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>
                <a:solidFill>
                  <a:schemeClr val="bg1"/>
                </a:solidFill>
              </a:rPr>
              <a:t>1</a:t>
            </a:r>
            <a:r>
              <a:rPr lang="en-US" sz="3200" b="1" baseline="30000" dirty="0">
                <a:solidFill>
                  <a:schemeClr val="bg1"/>
                </a:solidFill>
              </a:rPr>
              <a:t>st</a:t>
            </a:r>
            <a:r>
              <a:rPr lang="en-US" sz="3200" b="1" dirty="0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200" b="1" dirty="0">
                <a:solidFill>
                  <a:schemeClr val="bg1"/>
                </a:solidFill>
              </a:rPr>
              <a:t>(FINAL MAP 1) </a:t>
            </a:r>
            <a:r>
              <a:rPr lang="en-US" sz="3200" b="1" dirty="0">
                <a:solidFill>
                  <a:srgbClr val="FF0000"/>
                </a:solidFill>
              </a:rPr>
              <a:t>Voting Age Population </a:t>
            </a:r>
            <a:r>
              <a:rPr lang="en-US" sz="3200" b="1" dirty="0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709203"/>
              </p:ext>
            </p:extLst>
          </p:nvPr>
        </p:nvGraphicFramePr>
        <p:xfrm>
          <a:off x="1926160" y="1769933"/>
          <a:ext cx="824208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Total /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10,235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3,428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84,719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4,848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7.06%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2.37%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58.46%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3.35%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180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15,662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5,740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69,989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3,754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10.96%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4.02%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48.99%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2.63%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14,504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5,030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89,569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3,270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9.66%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3.35%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59.68%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2.18%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20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27,956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11,836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55,766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3,266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19.28%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8.16%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38.47%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2.25%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14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18,007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5,880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88,198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2,685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12.01%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3.92%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58.82%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1.79%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25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85327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>
                <a:solidFill>
                  <a:schemeClr val="bg1"/>
                </a:solidFill>
              </a:rPr>
              <a:t>1</a:t>
            </a:r>
            <a:r>
              <a:rPr lang="en-US" sz="3200" b="1" baseline="30000" dirty="0">
                <a:solidFill>
                  <a:schemeClr val="bg1"/>
                </a:solidFill>
              </a:rPr>
              <a:t>st</a:t>
            </a:r>
            <a:r>
              <a:rPr lang="en-US" sz="3200" b="1" dirty="0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200" b="1" dirty="0">
                <a:solidFill>
                  <a:schemeClr val="bg1"/>
                </a:solidFill>
              </a:rPr>
              <a:t>(FINAL MAP 5) </a:t>
            </a:r>
            <a:r>
              <a:rPr lang="en-US" sz="3200" b="1" dirty="0">
                <a:solidFill>
                  <a:srgbClr val="FF0000"/>
                </a:solidFill>
              </a:rPr>
              <a:t>Voting Age Population </a:t>
            </a:r>
            <a:r>
              <a:rPr lang="en-US" sz="3200" b="1" dirty="0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634403"/>
              </p:ext>
            </p:extLst>
          </p:nvPr>
        </p:nvGraphicFramePr>
        <p:xfrm>
          <a:off x="1926160" y="1769933"/>
          <a:ext cx="824208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/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10,645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3,658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83,628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4,895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7.4%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2.54%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58.12%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3.4%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180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15,265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5,604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73,451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3,709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10.45%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3.84%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50.3%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2.54%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13,147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3,648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94,067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3,336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8.8%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2.44%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62.98%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2.23%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20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26,101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12,177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56,314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3,466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17.97%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8.38%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38.77%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2.39%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14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21,206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6,827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80,780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2,417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14.3%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4.61%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54.49%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1.63%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25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40180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>
                <a:solidFill>
                  <a:schemeClr val="bg1"/>
                </a:solidFill>
              </a:rPr>
              <a:t>1</a:t>
            </a:r>
            <a:r>
              <a:rPr lang="en-US" sz="3200" b="1" baseline="30000" dirty="0">
                <a:solidFill>
                  <a:schemeClr val="bg1"/>
                </a:solidFill>
              </a:rPr>
              <a:t>st</a:t>
            </a:r>
            <a:r>
              <a:rPr lang="en-US" sz="3200" b="1" dirty="0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200" b="1" dirty="0">
                <a:solidFill>
                  <a:schemeClr val="bg1"/>
                </a:solidFill>
              </a:rPr>
              <a:t>(FINAL MAP 5) </a:t>
            </a:r>
            <a:r>
              <a:rPr lang="en-US" sz="3200" b="1" dirty="0">
                <a:solidFill>
                  <a:srgbClr val="FF0000"/>
                </a:solidFill>
              </a:rPr>
              <a:t>Voting Age Population </a:t>
            </a:r>
            <a:r>
              <a:rPr lang="en-US" sz="3200" b="1" dirty="0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879296"/>
              </p:ext>
            </p:extLst>
          </p:nvPr>
        </p:nvGraphicFramePr>
        <p:xfrm>
          <a:off x="1945355" y="2503396"/>
          <a:ext cx="82420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+0.46%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+0.25%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-0.42%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+0.09%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-1.17%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-0.21%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+0.08%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-0.04%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-0.3%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+0.12%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-1.53%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+0.25%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+1.93%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+1.11%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-2.51%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+0.08%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-0.85%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-1.13%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+3.16%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-0.3%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64923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5) 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A7E3DD0-12AA-BB6A-E1AE-BA5EE0040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236681"/>
              </p:ext>
            </p:extLst>
          </p:nvPr>
        </p:nvGraphicFramePr>
        <p:xfrm>
          <a:off x="292100" y="1598468"/>
          <a:ext cx="557295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05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(Towns &amp; Cities):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City / Town: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Calhan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Cascade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Colorado Springs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1, 2, 3, 4, 5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Elbert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Fountain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52637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Green Mtn. Falls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126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Manitou Springs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6140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Monument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1, 3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90787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Palmer 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4243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Peyton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535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Ramah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38824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Rush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73402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Yoder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56889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ACABDA-606F-3D16-8499-1BECFCA736B8}"/>
              </a:ext>
            </a:extLst>
          </p:cNvPr>
          <p:cNvGraphicFramePr>
            <a:graphicFrameLocks noGrp="1"/>
          </p:cNvGraphicFramePr>
          <p:nvPr/>
        </p:nvGraphicFramePr>
        <p:xfrm>
          <a:off x="5933250" y="1598468"/>
          <a:ext cx="557295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05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(Military):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Military Installations: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600" b="1" dirty="0"/>
                        <a:t>USAFA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Fort Carson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Peterson AFB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Schriever SFB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NORAD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64552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5) 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A7E3DD0-12AA-BB6A-E1AE-BA5EE0040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584634"/>
              </p:ext>
            </p:extLst>
          </p:nvPr>
        </p:nvGraphicFramePr>
        <p:xfrm>
          <a:off x="292100" y="1598468"/>
          <a:ext cx="563257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5680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600" b="1"/>
                        <a:t>(School Districts):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School 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Academy School District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1, 3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Big Sandy SD 110J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Calhan SD RJ1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Cheyenne Mtn. SD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Edison SD 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52637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Ellicott SD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126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Falcon SD 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6140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Fountain/Ft. Carson SD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2, 3, 4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90787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Hanover SD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4243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Harrison SD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3, 4, 5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535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Lewis-Palmer SD 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1, 2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38824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Manitou Springs SD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734020"/>
                  </a:ext>
                </a:extLst>
              </a:tr>
            </a:tbl>
          </a:graphicData>
        </a:graphic>
      </p:graphicFrame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1BCECB6C-4597-4144-D1D4-1DB4AC8413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982559"/>
              </p:ext>
            </p:extLst>
          </p:nvPr>
        </p:nvGraphicFramePr>
        <p:xfrm>
          <a:off x="6267325" y="1598468"/>
          <a:ext cx="57952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30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600" b="1"/>
                        <a:t>(School Districts):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School 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Miami-Yoder SD 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Peyton SD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RE-2 Fremont-Florence SD 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Widefield SD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Colorado Springs SD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3, 4, 5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956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365498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73643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5)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ACABDA-606F-3D16-8499-1BECFCA73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009238"/>
              </p:ext>
            </p:extLst>
          </p:nvPr>
        </p:nvGraphicFramePr>
        <p:xfrm>
          <a:off x="139701" y="1642011"/>
          <a:ext cx="3886323" cy="477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9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4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 dirty="0"/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169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182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9856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97792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81539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07037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194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7665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199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09964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601</a:t>
                      </a:r>
                    </a:p>
                  </a:txBody>
                  <a:tcPr>
                    <a:solidFill>
                      <a:srgbClr val="FFFB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3</a:t>
                      </a:r>
                    </a:p>
                  </a:txBody>
                  <a:tcPr>
                    <a:solidFill>
                      <a:srgbClr val="FFF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7521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605</a:t>
                      </a:r>
                    </a:p>
                  </a:txBody>
                  <a:tcPr>
                    <a:solidFill>
                      <a:srgbClr val="FFFB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3</a:t>
                      </a:r>
                    </a:p>
                  </a:txBody>
                  <a:tcPr>
                    <a:solidFill>
                      <a:srgbClr val="FFF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83752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073780-0B1D-823E-2A23-A3DA8D857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921897"/>
              </p:ext>
            </p:extLst>
          </p:nvPr>
        </p:nvGraphicFramePr>
        <p:xfrm>
          <a:off x="4152838" y="1640279"/>
          <a:ext cx="3886323" cy="477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9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4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 dirty="0"/>
                        <a:t>609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610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611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612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614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615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09856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616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97792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619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81539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620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07037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621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7665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622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09964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623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03999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624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98184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5A54BFE-261D-BA71-571C-CB4874A0C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741147"/>
              </p:ext>
            </p:extLst>
          </p:nvPr>
        </p:nvGraphicFramePr>
        <p:xfrm>
          <a:off x="8165975" y="1640279"/>
          <a:ext cx="3886323" cy="2166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9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4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 dirty="0"/>
                        <a:t>625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626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300" b="1" dirty="0"/>
                        <a:t>627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901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7563B64-370F-C80E-0FA8-16C9D500C81F}"/>
              </a:ext>
            </a:extLst>
          </p:cNvPr>
          <p:cNvSpPr txBox="1"/>
          <p:nvPr/>
        </p:nvSpPr>
        <p:spPr>
          <a:xfrm>
            <a:off x="8251371" y="3965469"/>
            <a:ext cx="38009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All 30 Precincts defined as Southeast Colorado Springs are in Commissioner Districts 3, 4, and 5.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District 3 = 2 Precincts (6.66%)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District 4 = 16 Precincts (53.33%)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District 5 = 12 Precincts (40.00%)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Districts seem to be compact.</a:t>
            </a:r>
          </a:p>
        </p:txBody>
      </p:sp>
    </p:spTree>
    <p:extLst>
      <p:ext uri="{BB962C8B-B14F-4D97-AF65-F5344CB8AC3E}">
        <p14:creationId xmlns:p14="http://schemas.microsoft.com/office/powerpoint/2010/main" val="308713109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5):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106659"/>
              </p:ext>
            </p:extLst>
          </p:nvPr>
        </p:nvGraphicFramePr>
        <p:xfrm>
          <a:off x="1069012" y="1902597"/>
          <a:ext cx="10182422" cy="2597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US PRESIDENT: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32,092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37.20%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51,327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59.50%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86,269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22.30%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+2.46%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25,554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34.00%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46,740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62.19%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75,157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28.19%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+5.11%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43,969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47.97%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44,780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48.85%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91,664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0.88%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+5.45%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19488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24,150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47.06%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24,607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47.95%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51,318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0.89%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+8.58%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36,176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48.60%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35,374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47.52%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74,442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1.08%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+1.03%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63054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5):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32036867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27072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9667876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46587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5):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956083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US SENATE: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25,533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37.14%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40,972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59.60%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68,741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22.46%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+3.14%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20,485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35.30%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35,239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60.72%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58,039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25.42%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+4.84%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34,407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48.18%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34,884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48.85%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71,414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0.67%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+6.87%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16,009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50.11%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14,472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45.30%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31,949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4.81%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+9.22%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27,590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50.93%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24,428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45.09%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54,176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5.84%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+0.41%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27292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5):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73224294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909458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214003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36705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5):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573921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GOVERNOR: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28,147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40.84%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39,370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57.13%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68,914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16.29%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+2.78%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22,336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38.39%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34,063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58.54%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58,184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20.16%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+4.61%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36,956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51.61%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33,179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46.33%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71,612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5.27%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+6.42%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16,907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52.83%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13,970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43.65%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32,004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9.18%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+8.63%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29,101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53.58%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23,802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43.82%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54,313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9.76%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+0.19%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964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>
                <a:solidFill>
                  <a:schemeClr val="bg1"/>
                </a:solidFill>
              </a:rPr>
              <a:t>1</a:t>
            </a:r>
            <a:r>
              <a:rPr lang="en-US" sz="3200" b="1" baseline="30000" dirty="0">
                <a:solidFill>
                  <a:schemeClr val="bg1"/>
                </a:solidFill>
              </a:rPr>
              <a:t>st</a:t>
            </a:r>
            <a:r>
              <a:rPr lang="en-US" sz="3200" b="1" dirty="0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200" b="1" dirty="0">
                <a:solidFill>
                  <a:schemeClr val="bg1"/>
                </a:solidFill>
              </a:rPr>
              <a:t>(FINAL MAP 1) </a:t>
            </a:r>
            <a:r>
              <a:rPr lang="en-US" sz="3200" b="1" dirty="0">
                <a:solidFill>
                  <a:srgbClr val="FF0000"/>
                </a:solidFill>
              </a:rPr>
              <a:t>Voting Age Population </a:t>
            </a:r>
            <a:r>
              <a:rPr lang="en-US" sz="3200" b="1" dirty="0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104637"/>
              </p:ext>
            </p:extLst>
          </p:nvPr>
        </p:nvGraphicFramePr>
        <p:xfrm>
          <a:off x="1945355" y="2503396"/>
          <a:ext cx="82420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+0.08%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-0.08%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+0.04%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-0.66%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-0.03%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-1.23%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+0.05%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+0.56%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+1.03%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-4.83%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+3.24%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-2.81%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-0.06%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-3.14%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-1.82%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+7.49%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-0.14%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79546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5):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73983867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913300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63314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5):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902448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SECRETARY OF STATE: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25,402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37.19%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41,115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60.19%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68,304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23.00%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+2.83%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20,384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35.33%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35,233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61.06%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57,698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25.74%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+4.50%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33,852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47.75%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35,111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49.53%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70,892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1.78%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+6.49%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15,551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48.99%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14,823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46.69%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31,745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2.29%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+8.47%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26,802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49.82%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25,063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46.59%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53,796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3.23%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+0.14%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68319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5):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14894806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921704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44570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5):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364901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EL PASO COUNTY CLERK &amp; RECORDER: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21,891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33.22%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44,014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66.78%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65,905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33.57%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+2.98%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18,202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32.32%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38,110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67.68%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56,312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35.35%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+4.61%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29,894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43.53%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38,780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56.47%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68,674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12.94%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+6.50%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14,623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47.09%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16,432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52.91%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31,055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5.83%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+9.36%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24,376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46.87%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27,627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53.13%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52,003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6.25%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+0.70%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695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5):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18590040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86944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201276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79097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5):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81690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EL PASO COUNTY SHERIFF: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22,449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33.84%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43,889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66.16%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66,338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32.32%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+2.72%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18,212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32.20%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38,342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67.80%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56,554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35.59%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+4.32%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30,535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44.37%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38,280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55.63%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68,812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11.25%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+6.53%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14,274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45.96%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16,781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54.04%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31,055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8.07%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+8.99%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24,330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46.65%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27,824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53.35%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52,154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6.70%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+0.51%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3189989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5):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14050281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76057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78144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87300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5):</a:t>
            </a:r>
            <a:endParaRPr lang="en-US" sz="4400" b="1">
              <a:solidFill>
                <a:schemeClr val="bg1"/>
              </a:solidFill>
              <a:cs typeface="Calibri"/>
            </a:endParaRP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933292"/>
              </p:ext>
            </p:extLst>
          </p:nvPr>
        </p:nvGraphicFramePr>
        <p:xfrm>
          <a:off x="3077066" y="1874141"/>
          <a:ext cx="5638800" cy="3170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40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4056391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786948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600" b="1" i="0" u="none" strike="noStrike" noProof="0">
                          <a:solidFill>
                            <a:srgbClr val="FFFFFF"/>
                          </a:solidFill>
                          <a:latin typeface="Calibri"/>
                        </a:rPr>
                        <a:t>Average Deviation of All Races: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24.99%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28.41%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3.71%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0.25%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1.16%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3A3E2A2-FA33-57D2-F5A2-44702878952E}"/>
              </a:ext>
            </a:extLst>
          </p:cNvPr>
          <p:cNvSpPr txBox="1"/>
          <p:nvPr/>
        </p:nvSpPr>
        <p:spPr>
          <a:xfrm>
            <a:off x="685800" y="5240530"/>
            <a:ext cx="10820400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/>
              <a:t>FINAL MAP 5 AVERAGE DEVIATION FOR OVERALL POLITICAL COMPETITIVENESS (CLOSER TO ZERO IS MORE COMPETITIVE)</a:t>
            </a:r>
            <a:endParaRPr lang="en-US" sz="1600"/>
          </a:p>
          <a:p>
            <a:endParaRPr lang="en-US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556891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56D661-B1C8-2AAA-7B27-9672E002D4E2}"/>
              </a:ext>
            </a:extLst>
          </p:cNvPr>
          <p:cNvSpPr txBox="1"/>
          <p:nvPr/>
        </p:nvSpPr>
        <p:spPr>
          <a:xfrm>
            <a:off x="1802091" y="4760591"/>
            <a:ext cx="85878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QUESTIONS</a:t>
            </a:r>
          </a:p>
          <a:p>
            <a:pPr algn="ctr"/>
            <a:endParaRPr lang="en-US" sz="4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07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1) 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A7E3DD0-12AA-BB6A-E1AE-BA5EE0040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407468"/>
              </p:ext>
            </p:extLst>
          </p:nvPr>
        </p:nvGraphicFramePr>
        <p:xfrm>
          <a:off x="292100" y="1598468"/>
          <a:ext cx="557295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05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(Towns &amp; Cities):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City / Town: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Calhan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Cascade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Colorado Springs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1, 2, 3, 4, 5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Elbert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Fountain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52637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Green Mtn. Falls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126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Manitou Springs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6140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Monument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3, 1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90787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Palmer 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4243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Peyton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535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Ramah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38824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Rush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73402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Yoder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56889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ACABDA-606F-3D16-8499-1BECFCA73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644253"/>
              </p:ext>
            </p:extLst>
          </p:nvPr>
        </p:nvGraphicFramePr>
        <p:xfrm>
          <a:off x="5933250" y="1598468"/>
          <a:ext cx="557295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05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(Military):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Military Installations: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600" b="1"/>
                        <a:t>USAFA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Fort Carson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Peterson AFB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Schriever SFB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NORAD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863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1) 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A7E3DD0-12AA-BB6A-E1AE-BA5EE0040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022109"/>
              </p:ext>
            </p:extLst>
          </p:nvPr>
        </p:nvGraphicFramePr>
        <p:xfrm>
          <a:off x="292100" y="1598468"/>
          <a:ext cx="563257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5680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600" b="1"/>
                        <a:t>(School Districts):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School 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Academy School District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1, 2, 3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Big Sandy SD 110J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Calhan SD RJ1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Cheyenne Mtn. SD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Edison SD 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52637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Ellicott SD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126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Falcon SD 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6140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Fountain/Ft. Carson SD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90787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Hanover SD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4243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Harrison SD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2, 3, 4, 5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535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Lewis-Palmer SD 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38824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Manitou Springs SD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734020"/>
                  </a:ext>
                </a:extLst>
              </a:tr>
            </a:tbl>
          </a:graphicData>
        </a:graphic>
      </p:graphicFrame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1BCECB6C-4597-4144-D1D4-1DB4AC8413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79136"/>
              </p:ext>
            </p:extLst>
          </p:nvPr>
        </p:nvGraphicFramePr>
        <p:xfrm>
          <a:off x="6267325" y="1598468"/>
          <a:ext cx="57952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30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600" b="1"/>
                        <a:t>(School Districts):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School 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Miami-Yoder SD 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Peyton SD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RE-2 Fremont-Florence SD 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Widefield SD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Colorado Springs SD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1, 2, 3, 4, 5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956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546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73643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1)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ACABDA-606F-3D16-8499-1BECFCA73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290861"/>
              </p:ext>
            </p:extLst>
          </p:nvPr>
        </p:nvGraphicFramePr>
        <p:xfrm>
          <a:off x="143435" y="1640541"/>
          <a:ext cx="3886321" cy="477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8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3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 dirty="0"/>
                        <a:t>137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182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09856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187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97792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81539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193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07037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194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7665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199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09964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601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7521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605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83752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073780-0B1D-823E-2A23-A3DA8D857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879793"/>
              </p:ext>
            </p:extLst>
          </p:nvPr>
        </p:nvGraphicFramePr>
        <p:xfrm>
          <a:off x="4152838" y="1640279"/>
          <a:ext cx="3886323" cy="477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9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4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 dirty="0"/>
                        <a:t>609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610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09856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616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97792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619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81539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07037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7665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09964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623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03999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98184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5A54BFE-261D-BA71-571C-CB4874A0C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92538"/>
              </p:ext>
            </p:extLst>
          </p:nvPr>
        </p:nvGraphicFramePr>
        <p:xfrm>
          <a:off x="8165975" y="1640279"/>
          <a:ext cx="3886323" cy="2166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9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4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 dirty="0"/>
                        <a:t>625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626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300" b="1"/>
                        <a:t>627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901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077B2AC-5893-7326-084E-D569A64D4D7B}"/>
              </a:ext>
            </a:extLst>
          </p:cNvPr>
          <p:cNvSpPr txBox="1"/>
          <p:nvPr/>
        </p:nvSpPr>
        <p:spPr>
          <a:xfrm>
            <a:off x="8251371" y="3965469"/>
            <a:ext cx="38009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All 30 Precincts defined as Southeast Colorado Springs are in Commissioner Districts 3, 4, and 5.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District 3 = 2 Precincts (6.66%)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District 4 = 25 Precincts (83.33%)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District 5 = 3 Precincts (10.00%)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Districts seem to be compact.</a:t>
            </a:r>
          </a:p>
        </p:txBody>
      </p:sp>
    </p:spTree>
    <p:extLst>
      <p:ext uri="{BB962C8B-B14F-4D97-AF65-F5344CB8AC3E}">
        <p14:creationId xmlns:p14="http://schemas.microsoft.com/office/powerpoint/2010/main" val="3109332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1):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812933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US PRESIDENT: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31,657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35.95%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53,570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60.83%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88,067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24.88%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25,238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34.96%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44,144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61.14%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72,196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26.19%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+3.11%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38,143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46.88%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40,605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49.90%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81,369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3.03%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+7.59%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27,236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48.67%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26,058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46.56%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55,966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2.10%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+11.58%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39,667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48.82%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38,451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47.32%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81,253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1.50%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+0.62%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529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1):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71770910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24563643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38590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9677401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242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1):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451004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US SENATE: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25,559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35.61%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43,975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61.27%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71,772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25.66%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19,779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36.38%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32,331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59.47%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54,362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23.09%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+2.51%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29,976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47.52%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31,193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49.45%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63,080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1.93%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+8.13%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18,381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51.28%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15,853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44.23%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35,843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7.05%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+11.47%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30,329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51.18%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26,643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44.96%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59,259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6.22%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+0.02%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674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0041"/>
            <a:ext cx="12192000" cy="2129316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07258" y="339818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Redistricting (August 4</a:t>
            </a:r>
            <a:r>
              <a:rPr lang="en-US" sz="44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</a:t>
            </a: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)</a:t>
            </a:r>
          </a:p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Presentation QR Code:</a:t>
            </a:r>
          </a:p>
        </p:txBody>
      </p:sp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183E4171-C61D-4E1C-EFA3-8927142C79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251872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77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1):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50176125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77733915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909458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204560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333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1):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732469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GOVERNOR: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28,383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39.46%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42,138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58.57%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71,934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19.12%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+0.05%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21,516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39.48%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31,270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57.38%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54,498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17.90%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+2.36%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32,265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51.00%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29,676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46.91%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63,267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4.09%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+7.61%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19,305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53.76%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15,338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42.71%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35,912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11.05%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+10.50%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31,978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53.82%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25,965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43.70%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59,415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10.12%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+0.17%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26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1):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15559357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56383022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902743" y="2359271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500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1):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628982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SECRETARY OF STATE: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25,552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35.83%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43,932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61.60%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71,323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25.77%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+0.07%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19,633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36.33%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32,428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60.01%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54,035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23.68%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+2.45%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29,472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47.05%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31,426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50.17%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62,643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3.12%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+7.83%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17,829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50.06%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16,225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45.55%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35,617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4.50%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+10.68%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29,505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50.16%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27,334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46.47%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58,817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3.69%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+0.32%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894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1):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63988638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22918514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895622" y="2359271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363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1):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839055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EL PASO COUNTY CLERK &amp; RECORDER: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21,840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31.71%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47,038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68.29%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68,878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36.58%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+0.04%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17,646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33.45%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35,113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66.55%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52,759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33.11%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+2.36%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25,975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42.80%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34,719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57.20%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60,694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14.41%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+7.97%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16,844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48.47%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17,906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51.53%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34,750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+12.13%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26,681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46.92%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30,187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53.08%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56,868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6.17%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+0.62%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846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1):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65381383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29365862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58458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422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1):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295320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EL PASO COUNTY SHERIFF: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22,534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32.51%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46,774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67.49%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69,308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34.97%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+0.07%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17,554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33.15%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35,405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66.85%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52,959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33.71%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+2.43%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26,551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43.68%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34,236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56.32%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60,787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12.64%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+7.92%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16,385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47.06%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18,435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52.94%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34,820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5.89%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+11.18%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26,776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30,266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53.06%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57,042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6.12%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+0.07%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972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1):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76239604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28925561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76057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25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1):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062426"/>
              </p:ext>
            </p:extLst>
          </p:nvPr>
        </p:nvGraphicFramePr>
        <p:xfrm>
          <a:off x="3077066" y="1874141"/>
          <a:ext cx="5638800" cy="3109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40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4056391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786948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Average Deviation of All Races: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27.83%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26.28%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5.17%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2.63%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1.54%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3A3E2A2-FA33-57D2-F5A2-44702878952E}"/>
              </a:ext>
            </a:extLst>
          </p:cNvPr>
          <p:cNvSpPr txBox="1"/>
          <p:nvPr/>
        </p:nvSpPr>
        <p:spPr>
          <a:xfrm>
            <a:off x="685799" y="5240530"/>
            <a:ext cx="1124902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MAP 1 AVERAGE DEVIATION FOR OVERALL POLITICAL COMPETITIVENESS (CLOSER TO ZERO IS MORE COMPETITIVE)</a:t>
            </a:r>
          </a:p>
        </p:txBody>
      </p:sp>
    </p:spTree>
    <p:extLst>
      <p:ext uri="{BB962C8B-B14F-4D97-AF65-F5344CB8AC3E}">
        <p14:creationId xmlns:p14="http://schemas.microsoft.com/office/powerpoint/2010/main" val="700379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1084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C55E69-D6F6-A56D-174E-4D808BE8A2D1}"/>
              </a:ext>
            </a:extLst>
          </p:cNvPr>
          <p:cNvSpPr txBox="1"/>
          <p:nvPr/>
        </p:nvSpPr>
        <p:spPr>
          <a:xfrm>
            <a:off x="714644" y="2288006"/>
            <a:ext cx="10813327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D5D"/>
                </a:solidFill>
              </a:rPr>
              <a:t>Review and Analyze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D5D"/>
                </a:solidFill>
              </a:rPr>
              <a:t>Final Map 1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D5D"/>
                </a:solidFill>
              </a:rPr>
              <a:t>Final Map 2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D5D"/>
                </a:solidFill>
              </a:rPr>
              <a:t>Final Map 3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D5D"/>
                </a:solidFill>
              </a:rPr>
              <a:t>Final Map 4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D5D"/>
                </a:solidFill>
              </a:rPr>
              <a:t>Final Map 5</a:t>
            </a: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30B7EAD7-3D53-9045-8869-32D0348A3E21}"/>
              </a:ext>
            </a:extLst>
          </p:cNvPr>
          <p:cNvSpPr txBox="1"/>
          <p:nvPr/>
        </p:nvSpPr>
        <p:spPr>
          <a:xfrm>
            <a:off x="292100" y="338785"/>
            <a:ext cx="11607800" cy="1466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3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Redistricting Commission </a:t>
            </a:r>
          </a:p>
          <a:p>
            <a:pPr algn="ctr">
              <a:lnSpc>
                <a:spcPts val="5867"/>
              </a:lnSpc>
            </a:pPr>
            <a:r>
              <a:rPr lang="en-US" sz="43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Assigned Tasks from August 2</a:t>
            </a:r>
            <a:r>
              <a:rPr lang="en-US" sz="43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43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Meeting:</a:t>
            </a:r>
          </a:p>
        </p:txBody>
      </p:sp>
    </p:spTree>
    <p:extLst>
      <p:ext uri="{BB962C8B-B14F-4D97-AF65-F5344CB8AC3E}">
        <p14:creationId xmlns:p14="http://schemas.microsoft.com/office/powerpoint/2010/main" val="2869225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56D661-B1C8-2AAA-7B27-9672E002D4E2}"/>
              </a:ext>
            </a:extLst>
          </p:cNvPr>
          <p:cNvSpPr txBox="1"/>
          <p:nvPr/>
        </p:nvSpPr>
        <p:spPr>
          <a:xfrm>
            <a:off x="1802091" y="4760591"/>
            <a:ext cx="85878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QUESTIONS ON FINAL MAP 1?</a:t>
            </a:r>
          </a:p>
          <a:p>
            <a:pPr algn="ctr"/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761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B62058-379A-6D92-5A65-8AEB4F3A50A0}"/>
              </a:ext>
            </a:extLst>
          </p:cNvPr>
          <p:cNvSpPr txBox="1"/>
          <p:nvPr/>
        </p:nvSpPr>
        <p:spPr>
          <a:xfrm>
            <a:off x="348343" y="4760591"/>
            <a:ext cx="1138645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(FINAL MAP 2)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-Based on </a:t>
            </a:r>
            <a:r>
              <a:rPr lang="en-US" sz="2000" b="1" dirty="0" err="1">
                <a:solidFill>
                  <a:schemeClr val="bg1"/>
                </a:solidFill>
              </a:rPr>
              <a:t>Czukas</a:t>
            </a:r>
            <a:r>
              <a:rPr lang="en-US" sz="2000" b="1" dirty="0">
                <a:solidFill>
                  <a:schemeClr val="bg1"/>
                </a:solidFill>
              </a:rPr>
              <a:t> V1 &amp; Waller-Martinez Map being combined.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Moved USAFA to Commissioner District 1.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Combined Precinct moves from both </a:t>
            </a:r>
            <a:r>
              <a:rPr lang="en-US" sz="2000" b="1" dirty="0" err="1">
                <a:solidFill>
                  <a:schemeClr val="bg1"/>
                </a:solidFill>
              </a:rPr>
              <a:t>Czukas</a:t>
            </a:r>
            <a:r>
              <a:rPr lang="en-US" sz="2000" b="1" dirty="0">
                <a:solidFill>
                  <a:schemeClr val="bg1"/>
                </a:solidFill>
              </a:rPr>
              <a:t> V1 &amp; Waller-Martinez Map.</a:t>
            </a:r>
          </a:p>
        </p:txBody>
      </p:sp>
    </p:spTree>
    <p:extLst>
      <p:ext uri="{BB962C8B-B14F-4D97-AF65-F5344CB8AC3E}">
        <p14:creationId xmlns:p14="http://schemas.microsoft.com/office/powerpoint/2010/main" val="245992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7699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b="1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699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2)</a:t>
            </a:r>
            <a:r>
              <a:rPr lang="en-US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61214" y="1842014"/>
            <a:ext cx="104943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>
              <a:solidFill>
                <a:srgbClr val="002D5D"/>
              </a:solidFill>
              <a:highlight>
                <a:srgbClr val="FFFF00"/>
              </a:highlight>
            </a:endParaRPr>
          </a:p>
          <a:p>
            <a:pPr lvl="1"/>
            <a:endParaRPr lang="en-US" sz="3200" b="1">
              <a:solidFill>
                <a:srgbClr val="002D5D"/>
              </a:solidFill>
            </a:endParaRPr>
          </a:p>
          <a:p>
            <a:endParaRPr lang="en-US" sz="1600" b="1">
              <a:solidFill>
                <a:srgbClr val="002D5D"/>
              </a:solidFill>
            </a:endParaRPr>
          </a:p>
          <a:p>
            <a:pPr lvl="2"/>
            <a:endParaRPr lang="en-US" b="1">
              <a:solidFill>
                <a:srgbClr val="002D5D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F28DFBE-EA28-C1E8-6223-369657E49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867610"/>
              </p:ext>
            </p:extLst>
          </p:nvPr>
        </p:nvGraphicFramePr>
        <p:xfrm>
          <a:off x="2032000" y="2117608"/>
          <a:ext cx="81280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734234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431821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FINAL MAP 2: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4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SE (30 Suggested Precincts) consolidated into one district?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173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Fountain / Fort Carson / Security / Widefield / Hanover together?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94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6372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6"/>
            <a:ext cx="12192000" cy="870006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2):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526678"/>
            <a:ext cx="9872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>
              <a:solidFill>
                <a:srgbClr val="002D5D"/>
              </a:solidFill>
            </a:endParaRPr>
          </a:p>
        </p:txBody>
      </p:sp>
      <p:pic>
        <p:nvPicPr>
          <p:cNvPr id="3" name="Picture 3" descr="Map&#10;&#10;Description automatically generated">
            <a:extLst>
              <a:ext uri="{FF2B5EF4-FFF2-40B4-BE49-F238E27FC236}">
                <a16:creationId xmlns:a16="http://schemas.microsoft.com/office/drawing/2014/main" id="{01CEAD03-5DCD-C9EF-702A-CBF47628C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796" y="836983"/>
            <a:ext cx="7483548" cy="59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813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7699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2) 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HOUSE BILL 21-1047: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61214" y="1842014"/>
            <a:ext cx="104943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>
              <a:solidFill>
                <a:srgbClr val="002D5D"/>
              </a:solidFill>
              <a:highlight>
                <a:srgbClr val="FFFF00"/>
              </a:highlight>
            </a:endParaRPr>
          </a:p>
          <a:p>
            <a:pPr lvl="1"/>
            <a:endParaRPr lang="en-US" sz="3200" b="1">
              <a:solidFill>
                <a:srgbClr val="002D5D"/>
              </a:solidFill>
            </a:endParaRPr>
          </a:p>
          <a:p>
            <a:endParaRPr lang="en-US" sz="1600" b="1">
              <a:solidFill>
                <a:srgbClr val="002D5D"/>
              </a:solidFill>
            </a:endParaRPr>
          </a:p>
          <a:p>
            <a:pPr lvl="2"/>
            <a:endParaRPr lang="en-US" b="1">
              <a:solidFill>
                <a:srgbClr val="002D5D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F28DFBE-EA28-C1E8-6223-369657E49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030750"/>
              </p:ext>
            </p:extLst>
          </p:nvPr>
        </p:nvGraphicFramePr>
        <p:xfrm>
          <a:off x="2032000" y="2117608"/>
          <a:ext cx="81280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734234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431821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(FINAL MAP 2):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4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Overall Range in 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3.64%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173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Total Precincts Moved: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59 (18.26%)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648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Total Affected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135,082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94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18.43%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737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Total Affected Active Voters: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85,953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556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17.77%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153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541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655710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D97BA6-F9D9-C603-50AC-946427355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205" y="2013191"/>
            <a:ext cx="5352752" cy="341405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78B7B4-07BB-3A75-8910-CACC2FFBD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330945"/>
              </p:ext>
            </p:extLst>
          </p:nvPr>
        </p:nvGraphicFramePr>
        <p:xfrm>
          <a:off x="569043" y="2013191"/>
          <a:ext cx="5144065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260">
                  <a:extLst>
                    <a:ext uri="{9D8B030D-6E8A-4147-A177-3AD203B41FA5}">
                      <a16:colId xmlns:a16="http://schemas.microsoft.com/office/drawing/2014/main" val="873274814"/>
                    </a:ext>
                  </a:extLst>
                </a:gridCol>
                <a:gridCol w="2026857">
                  <a:extLst>
                    <a:ext uri="{9D8B030D-6E8A-4147-A177-3AD203B41FA5}">
                      <a16:colId xmlns:a16="http://schemas.microsoft.com/office/drawing/2014/main" val="4108094175"/>
                    </a:ext>
                  </a:extLst>
                </a:gridCol>
                <a:gridCol w="2052948">
                  <a:extLst>
                    <a:ext uri="{9D8B030D-6E8A-4147-A177-3AD203B41FA5}">
                      <a16:colId xmlns:a16="http://schemas.microsoft.com/office/drawing/2014/main" val="1975601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Total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Target Deviation: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38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147,849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1,294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534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143,566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-2,989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319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147,926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1,371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203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144,536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-2,019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428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148,896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2,341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225416"/>
                  </a:ext>
                </a:extLst>
              </a:tr>
            </a:tbl>
          </a:graphicData>
        </a:graphic>
      </p:graphicFrame>
      <p:sp>
        <p:nvSpPr>
          <p:cNvPr id="8" name="TextBox 18">
            <a:extLst>
              <a:ext uri="{FF2B5EF4-FFF2-40B4-BE49-F238E27FC236}">
                <a16:creationId xmlns:a16="http://schemas.microsoft.com/office/drawing/2014/main" id="{76475B98-3692-1724-A284-50A52DFACFE8}"/>
              </a:ext>
            </a:extLst>
          </p:cNvPr>
          <p:cNvSpPr txBox="1"/>
          <p:nvPr/>
        </p:nvSpPr>
        <p:spPr>
          <a:xfrm>
            <a:off x="292100" y="169197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2) 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HOUSE BILL 21-1047:</a:t>
            </a:r>
          </a:p>
        </p:txBody>
      </p:sp>
    </p:spTree>
    <p:extLst>
      <p:ext uri="{BB962C8B-B14F-4D97-AF65-F5344CB8AC3E}">
        <p14:creationId xmlns:p14="http://schemas.microsoft.com/office/powerpoint/2010/main" val="29900119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655710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76475B98-3692-1724-A284-50A52DFACFE8}"/>
              </a:ext>
            </a:extLst>
          </p:cNvPr>
          <p:cNvSpPr txBox="1"/>
          <p:nvPr/>
        </p:nvSpPr>
        <p:spPr>
          <a:xfrm>
            <a:off x="292100" y="169197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2) 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Precinct Moves: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2F99AE5-6852-212C-7CE0-EC8E71D34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021111"/>
              </p:ext>
            </p:extLst>
          </p:nvPr>
        </p:nvGraphicFramePr>
        <p:xfrm>
          <a:off x="1219200" y="1756221"/>
          <a:ext cx="9179721" cy="4014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334">
                  <a:extLst>
                    <a:ext uri="{9D8B030D-6E8A-4147-A177-3AD203B41FA5}">
                      <a16:colId xmlns:a16="http://schemas.microsoft.com/office/drawing/2014/main" val="1667686113"/>
                    </a:ext>
                  </a:extLst>
                </a:gridCol>
                <a:gridCol w="3300852">
                  <a:extLst>
                    <a:ext uri="{9D8B030D-6E8A-4147-A177-3AD203B41FA5}">
                      <a16:colId xmlns:a16="http://schemas.microsoft.com/office/drawing/2014/main" val="2739626250"/>
                    </a:ext>
                  </a:extLst>
                </a:gridCol>
                <a:gridCol w="3261157">
                  <a:extLst>
                    <a:ext uri="{9D8B030D-6E8A-4147-A177-3AD203B41FA5}">
                      <a16:colId xmlns:a16="http://schemas.microsoft.com/office/drawing/2014/main" val="3260532433"/>
                    </a:ext>
                  </a:extLst>
                </a:gridCol>
                <a:gridCol w="1614378">
                  <a:extLst>
                    <a:ext uri="{9D8B030D-6E8A-4147-A177-3AD203B41FA5}">
                      <a16:colId xmlns:a16="http://schemas.microsoft.com/office/drawing/2014/main" val="3226761529"/>
                    </a:ext>
                  </a:extLst>
                </a:gridCol>
              </a:tblGrid>
              <a:tr h="440668">
                <a:tc>
                  <a:txBody>
                    <a:bodyPr/>
                    <a:lstStyle/>
                    <a:p>
                      <a:r>
                        <a:rPr lang="en-US" sz="160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PRECINCTS ADDED: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PRECINCTS DELETED: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IMPACT: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327969"/>
                  </a:ext>
                </a:extLst>
              </a:tr>
              <a:tr h="440668">
                <a:tc>
                  <a:txBody>
                    <a:bodyPr/>
                    <a:lstStyle/>
                    <a:p>
                      <a:r>
                        <a:rPr lang="en-US" sz="16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140-164-165-302-304-445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213-214-218-242-253-320-321-322-440-457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28889"/>
                  </a:ext>
                </a:extLst>
              </a:tr>
              <a:tr h="652991"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151-153-155-156-166-213-214-218-253-320-321-322-440-457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139-160-190-191-192-193-194-195-414-415-418-445-620-627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714357"/>
                  </a:ext>
                </a:extLst>
              </a:tr>
              <a:tr h="615728"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092-093-095-097-099-120-121-123-124-127-136-138-173-178-179-242-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169-302-304-601-602-605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+10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684588"/>
                  </a:ext>
                </a:extLst>
              </a:tr>
              <a:tr h="603472"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139-191-195-414-415-418-602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615-621-622-623-624-625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795010"/>
                  </a:ext>
                </a:extLst>
              </a:tr>
              <a:tr h="1122798">
                <a:tc>
                  <a:txBody>
                    <a:bodyPr/>
                    <a:lstStyle/>
                    <a:p>
                      <a:r>
                        <a:rPr lang="en-US" sz="16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160-169-190-192-193-194-601-605-615-620-621-622-623-624-625-627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092-093-095-097-099-120-121-123-124-127-136-138-140-151-153-155-156-164-165-166-173-178-179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-7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338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3051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 dirty="0">
                <a:solidFill>
                  <a:schemeClr val="bg1"/>
                </a:solidFill>
              </a:rPr>
              <a:t>1</a:t>
            </a:r>
            <a:r>
              <a:rPr lang="en-US" sz="3600" b="1" baseline="30000" dirty="0">
                <a:solidFill>
                  <a:schemeClr val="bg1"/>
                </a:solidFill>
              </a:rPr>
              <a:t>st</a:t>
            </a:r>
            <a:r>
              <a:rPr lang="en-US" sz="3600" b="1" dirty="0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600" b="1" dirty="0">
                <a:solidFill>
                  <a:schemeClr val="bg1"/>
                </a:solidFill>
              </a:rPr>
              <a:t>(FINAL MAP 2) </a:t>
            </a:r>
            <a:r>
              <a:rPr lang="en-US" sz="3600" b="1" dirty="0">
                <a:solidFill>
                  <a:srgbClr val="FF0000"/>
                </a:solidFill>
              </a:rPr>
              <a:t>Total Population </a:t>
            </a:r>
            <a:r>
              <a:rPr lang="en-US" sz="3600" b="1" dirty="0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013634"/>
              </p:ext>
            </p:extLst>
          </p:nvPr>
        </p:nvGraphicFramePr>
        <p:xfrm>
          <a:off x="1926160" y="1769933"/>
          <a:ext cx="824208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/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16,204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4,539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110,021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6,516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10.96%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3.07%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74.41%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4.41%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180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21,261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6,276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99,934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4,379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14.81%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4.37%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69.61%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3.05%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17,944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3,896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113,033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3,418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12.13%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76.41%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20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31,833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12,668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82,302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3,907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22.02%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8.76%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56.94%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14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43,251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13,940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76,391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3,449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29.05%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9.36%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51.3%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25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30063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 dirty="0">
                <a:solidFill>
                  <a:schemeClr val="bg1"/>
                </a:solidFill>
              </a:rPr>
              <a:t>1</a:t>
            </a:r>
            <a:r>
              <a:rPr lang="en-US" sz="3600" b="1" baseline="30000" dirty="0">
                <a:solidFill>
                  <a:schemeClr val="bg1"/>
                </a:solidFill>
              </a:rPr>
              <a:t>st</a:t>
            </a:r>
            <a:r>
              <a:rPr lang="en-US" sz="3600" b="1" dirty="0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600" b="1" dirty="0">
                <a:solidFill>
                  <a:schemeClr val="bg1"/>
                </a:solidFill>
              </a:rPr>
              <a:t>(FINAL MAP 2) </a:t>
            </a:r>
            <a:r>
              <a:rPr lang="en-US" sz="3600" b="1" dirty="0">
                <a:solidFill>
                  <a:srgbClr val="FF0000"/>
                </a:solidFill>
              </a:rPr>
              <a:t>Total Population </a:t>
            </a:r>
            <a:r>
              <a:rPr lang="en-US" sz="3600" b="1" dirty="0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841546"/>
              </p:ext>
            </p:extLst>
          </p:nvPr>
        </p:nvGraphicFramePr>
        <p:xfrm>
          <a:off x="1945355" y="2503396"/>
          <a:ext cx="82420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-3.53%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-0.97%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+4.88%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+0.88%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+0.01%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-2.99%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-0.86%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+3.71%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+6.86%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+2.06%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-9.25%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+.011%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04093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>
                <a:solidFill>
                  <a:schemeClr val="bg1"/>
                </a:solidFill>
              </a:rPr>
              <a:t>1</a:t>
            </a:r>
            <a:r>
              <a:rPr lang="en-US" sz="3200" b="1" baseline="30000" dirty="0">
                <a:solidFill>
                  <a:schemeClr val="bg1"/>
                </a:solidFill>
              </a:rPr>
              <a:t>st</a:t>
            </a:r>
            <a:r>
              <a:rPr lang="en-US" sz="3200" b="1" dirty="0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200" b="1" dirty="0">
                <a:solidFill>
                  <a:schemeClr val="bg1"/>
                </a:solidFill>
              </a:rPr>
              <a:t>(FINAL MAP 2) </a:t>
            </a:r>
            <a:r>
              <a:rPr lang="en-US" sz="3200" b="1" dirty="0">
                <a:solidFill>
                  <a:srgbClr val="FF0000"/>
                </a:solidFill>
              </a:rPr>
              <a:t>Voting Age Population </a:t>
            </a:r>
            <a:r>
              <a:rPr lang="en-US" sz="3200" b="1" dirty="0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491648"/>
              </p:ext>
            </p:extLst>
          </p:nvPr>
        </p:nvGraphicFramePr>
        <p:xfrm>
          <a:off x="1926160" y="1769933"/>
          <a:ext cx="824208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/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10,627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3,551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85,421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5,068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7.19%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57.78%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3.43%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180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13,423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4,719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77,427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3,549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9.35%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3.29%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53.93%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2.47%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12,987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3,247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97,065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2,935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8.78%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65.62%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1.98%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20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20,638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9,596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64,099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3,270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14.28%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6.64%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44.35%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14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28,689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10,801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64,229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19.27%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7.25%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43.14%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2.02%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25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611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56D661-B1C8-2AAA-7B27-9672E002D4E2}"/>
              </a:ext>
            </a:extLst>
          </p:cNvPr>
          <p:cNvSpPr txBox="1"/>
          <p:nvPr/>
        </p:nvSpPr>
        <p:spPr>
          <a:xfrm>
            <a:off x="348343" y="4760591"/>
            <a:ext cx="1138645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(FINAL MAP 1)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-Based on Original Map 8.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Including changes from the Commission Direction Form submitted 07/27/2023.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Original Deviation was 5.63% - moved Precinct 445 from Commissioner District 2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 to Commissioner District 1.  Deviation now 4.93%.</a:t>
            </a:r>
          </a:p>
        </p:txBody>
      </p:sp>
    </p:spTree>
    <p:extLst>
      <p:ext uri="{BB962C8B-B14F-4D97-AF65-F5344CB8AC3E}">
        <p14:creationId xmlns:p14="http://schemas.microsoft.com/office/powerpoint/2010/main" val="39869872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>
                <a:solidFill>
                  <a:schemeClr val="bg1"/>
                </a:solidFill>
              </a:rPr>
              <a:t>1</a:t>
            </a:r>
            <a:r>
              <a:rPr lang="en-US" sz="3200" b="1" baseline="30000" dirty="0">
                <a:solidFill>
                  <a:schemeClr val="bg1"/>
                </a:solidFill>
              </a:rPr>
              <a:t>st</a:t>
            </a:r>
            <a:r>
              <a:rPr lang="en-US" sz="3200" b="1" dirty="0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200" b="1" dirty="0">
                <a:solidFill>
                  <a:schemeClr val="bg1"/>
                </a:solidFill>
              </a:rPr>
              <a:t>(FINAL MAP 2) </a:t>
            </a:r>
            <a:r>
              <a:rPr lang="en-US" sz="3200" b="1" dirty="0">
                <a:solidFill>
                  <a:srgbClr val="FF0000"/>
                </a:solidFill>
              </a:rPr>
              <a:t>Voting Age Population </a:t>
            </a:r>
            <a:r>
              <a:rPr lang="en-US" sz="3200" b="1" dirty="0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919032"/>
              </p:ext>
            </p:extLst>
          </p:nvPr>
        </p:nvGraphicFramePr>
        <p:xfrm>
          <a:off x="1945355" y="2503396"/>
          <a:ext cx="82420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-2.27%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+3.71%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+1.11%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-1.76%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+3.07%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+4.12%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+1.51%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-8.19%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+0.09%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74497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2) 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A7E3DD0-12AA-BB6A-E1AE-BA5EE0040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415858"/>
              </p:ext>
            </p:extLst>
          </p:nvPr>
        </p:nvGraphicFramePr>
        <p:xfrm>
          <a:off x="292100" y="1598468"/>
          <a:ext cx="557295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05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(Towns &amp; Cities):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City / Town: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Calhan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Cascade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Colorado Springs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1, 2, 3, 4, 5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Elbert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Fountain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52637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Green Mtn. Falls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126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Manitou Springs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6140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Monument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90787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Palmer 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4243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Peyton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535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Ramah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38824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Rush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73402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Yoder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56889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ACABDA-606F-3D16-8499-1BECFCA73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33914"/>
              </p:ext>
            </p:extLst>
          </p:nvPr>
        </p:nvGraphicFramePr>
        <p:xfrm>
          <a:off x="5933250" y="1598468"/>
          <a:ext cx="557295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05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(Military):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Military Installations: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600" b="1"/>
                        <a:t>USAFA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Fort Carson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Peterson AFB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Schriever SFB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NORAD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8824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2) 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A7E3DD0-12AA-BB6A-E1AE-BA5EE0040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46923"/>
              </p:ext>
            </p:extLst>
          </p:nvPr>
        </p:nvGraphicFramePr>
        <p:xfrm>
          <a:off x="292100" y="1598468"/>
          <a:ext cx="563257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5680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600" b="1"/>
                        <a:t>(School Districts):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School 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Academy School District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Big Sandy SD 110J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Calhan SD RJ1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Cheyenne Mtn. SD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Edison SD 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52637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Ellicott SD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126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Falcon SD 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6140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Fountain/Ft. Carson SD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90787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Hanover SD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4243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Harrison SD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535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Lewis-Palmer SD 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1, 2, 3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38824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Manitou Springs SD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734020"/>
                  </a:ext>
                </a:extLst>
              </a:tr>
            </a:tbl>
          </a:graphicData>
        </a:graphic>
      </p:graphicFrame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1BCECB6C-4597-4144-D1D4-1DB4AC8413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564116"/>
              </p:ext>
            </p:extLst>
          </p:nvPr>
        </p:nvGraphicFramePr>
        <p:xfrm>
          <a:off x="6267325" y="1598468"/>
          <a:ext cx="57952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30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600" b="1"/>
                        <a:t>(School Districts):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School 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Miami-Yoder SD 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Peyton SD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RE-2 Fremont-Florence SD 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Widefield SD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Colorado Springs SD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1, 2, 3, 4, 5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956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1062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73643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2)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ACABDA-606F-3D16-8499-1BECFCA73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785853"/>
              </p:ext>
            </p:extLst>
          </p:nvPr>
        </p:nvGraphicFramePr>
        <p:xfrm>
          <a:off x="139701" y="1642011"/>
          <a:ext cx="3886323" cy="477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9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4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/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9856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97792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81539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07037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7665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09964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7521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83752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073780-0B1D-823E-2A23-A3DA8D857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629046"/>
              </p:ext>
            </p:extLst>
          </p:nvPr>
        </p:nvGraphicFramePr>
        <p:xfrm>
          <a:off x="4152838" y="1640279"/>
          <a:ext cx="3886323" cy="477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9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4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/>
                        <a:t>609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9856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97792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81539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07037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7665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09964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03999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98184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5A54BFE-261D-BA71-571C-CB4874A0C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239644"/>
              </p:ext>
            </p:extLst>
          </p:nvPr>
        </p:nvGraphicFramePr>
        <p:xfrm>
          <a:off x="8165975" y="1640279"/>
          <a:ext cx="3886323" cy="2166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9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4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/>
                        <a:t>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300" b="1"/>
                        <a:t>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901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3866A01-653F-07A1-F530-42617D973730}"/>
              </a:ext>
            </a:extLst>
          </p:cNvPr>
          <p:cNvSpPr txBox="1"/>
          <p:nvPr/>
        </p:nvSpPr>
        <p:spPr>
          <a:xfrm>
            <a:off x="8251371" y="3965469"/>
            <a:ext cx="38009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All 30 Precincts defined as Southeast Colorado Springs are in Commissioner District 5.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District 5 = 30 Precincts (100.00%)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Districts seem to be compact.</a:t>
            </a:r>
          </a:p>
        </p:txBody>
      </p:sp>
    </p:spTree>
    <p:extLst>
      <p:ext uri="{BB962C8B-B14F-4D97-AF65-F5344CB8AC3E}">
        <p14:creationId xmlns:p14="http://schemas.microsoft.com/office/powerpoint/2010/main" val="22831627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2):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044535"/>
              </p:ext>
            </p:extLst>
          </p:nvPr>
        </p:nvGraphicFramePr>
        <p:xfrm>
          <a:off x="1069012" y="1902597"/>
          <a:ext cx="10182422" cy="2597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US PRESIDENT: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33,384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37.57%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52,544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59.14%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88,853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21.56%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+3.19%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27,794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33.81%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51,445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62.59%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82,195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28.77%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+5.70%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46,718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51.20%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41,588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45.58%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91,249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5.62%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19488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23,309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41.31%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30,555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54.15%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56,424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12.84%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+3.37%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30,736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51.12%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26,696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44.40%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60,130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6.72%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+4.61%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0924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2):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60610510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38591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9677401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9814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2):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550987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US SENATE: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26,798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37.48%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42,414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59.33%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71,493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21.84%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+3.76%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22,491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34.86%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39,560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61.32%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64,519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26.46%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+5.87%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36,711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31,901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45.13%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70,680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6.81%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+0.61%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16,154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43.93%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19,013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51.70%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36,774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7.77%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+3.36%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21,870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53.53%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17,107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41.87%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40,853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11.66%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+5.41%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8811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2):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45654821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909458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5865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2183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2):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564542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GOVERNOR: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29,627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41.34%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40,619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56.67%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71,674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15.34%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+3.73%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24,572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37.97%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38,348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59.26%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64,710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21.29%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+5.75%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39,056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55.12%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30,376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42.87%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70,854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12.25%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17,293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46.96%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18,285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49.62%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36,851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2.69%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+3.24%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22,899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55.94%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16,756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40.93%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40,938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15.01%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+5.06%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23683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2):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54386078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913508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258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7699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b="1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699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1)</a:t>
            </a:r>
            <a:r>
              <a:rPr lang="en-US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F28DFBE-EA28-C1E8-6223-369657E49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571779"/>
              </p:ext>
            </p:extLst>
          </p:nvPr>
        </p:nvGraphicFramePr>
        <p:xfrm>
          <a:off x="2032000" y="2117608"/>
          <a:ext cx="81280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734234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431821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FINAL MAP 1: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4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SE (30 Suggested Precincts) consolidated into one district?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173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Fountain / Fort Carson / Security / Widefield / Hanover together?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94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8762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2):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154214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SECRETARY OF STATE: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26,735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37.63%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42,467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59.78%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71,041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22.14%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+3.69%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22,327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34.82%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39,624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61.80%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64,118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26.98%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+5.74%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35,964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51.26%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32,274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46.00%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70,154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5.26%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15,837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43.30%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19,266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52.68%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36,571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9.38%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+3.20%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21,128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52.10%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17,714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43.68%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40,551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8.42%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+5.05%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2201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2):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4532698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913508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0446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2):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877260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EL PASO COUNTY CLERK &amp; RECORDER: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23,009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33.55%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45,563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66.45%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68,572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32.89%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+3.65%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19,683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31.52%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42,762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68.48%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62,445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36.96%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+6.22%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31,888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46.98%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35,983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53.02%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67,871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6.03%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+0.41%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14,533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40.62%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21,247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59.38%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35,780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18.76%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+3.58%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19,873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50.59%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19,408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49.41%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39,281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1.18%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+6.73%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232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2):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46977030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86944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9771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2):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671102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EL PASO COUNTY SHERIFF: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23,578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34.17%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45,414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65.83%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68,992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31.65%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+3.39%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19,784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31.57%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42,891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68.43%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62,675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36.87%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+5.59%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32,672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48.03%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35,354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51.97%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68,026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+0.78%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14,243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39.84%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21,505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60.16%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35,748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20.31%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+3.25%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19,523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49.46%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19,952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50.54%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39,475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1.09%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+5.11%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7690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2):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28833975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76057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1614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2):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376849"/>
              </p:ext>
            </p:extLst>
          </p:nvPr>
        </p:nvGraphicFramePr>
        <p:xfrm>
          <a:off x="3077066" y="1874141"/>
          <a:ext cx="5638800" cy="3170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40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4056391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786948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600" b="1" i="0" u="none" strike="noStrike" noProof="0">
                          <a:solidFill>
                            <a:srgbClr val="FFFFFF"/>
                          </a:solidFill>
                          <a:latin typeface="Calibri"/>
                        </a:rPr>
                        <a:t>Average Deviation of All Races: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24.24%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29.55%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3.33%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11.96%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6.98%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3A3E2A2-FA33-57D2-F5A2-44702878952E}"/>
              </a:ext>
            </a:extLst>
          </p:cNvPr>
          <p:cNvSpPr txBox="1"/>
          <p:nvPr/>
        </p:nvSpPr>
        <p:spPr>
          <a:xfrm>
            <a:off x="685800" y="5240530"/>
            <a:ext cx="11381006" cy="661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MAP 2 AVERAGE DEVIATION FOR OVERALL POLITICAL COMPETITIVENESS</a:t>
            </a:r>
            <a:r>
              <a:rPr lang="en-US" sz="1900" b="1" dirty="0"/>
              <a:t> (CLOSER TO ZERO IS MORE COMPETITIVE)</a:t>
            </a:r>
            <a:endParaRPr lang="en-US" sz="1900" dirty="0"/>
          </a:p>
          <a:p>
            <a:endParaRPr lang="en-US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81214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56D661-B1C8-2AAA-7B27-9672E002D4E2}"/>
              </a:ext>
            </a:extLst>
          </p:cNvPr>
          <p:cNvSpPr txBox="1"/>
          <p:nvPr/>
        </p:nvSpPr>
        <p:spPr>
          <a:xfrm>
            <a:off x="1802091" y="4760591"/>
            <a:ext cx="85878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QUESTIONS ON FINAL MAP 2?</a:t>
            </a:r>
          </a:p>
          <a:p>
            <a:pPr algn="ctr"/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910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6E13C2-BABE-9FEE-B1D0-558C6ED51DCB}"/>
              </a:ext>
            </a:extLst>
          </p:cNvPr>
          <p:cNvSpPr txBox="1"/>
          <p:nvPr/>
        </p:nvSpPr>
        <p:spPr>
          <a:xfrm>
            <a:off x="348343" y="4760591"/>
            <a:ext cx="1138645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(FINAL MAP 3)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-Based on Original Map 10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Precinct 169 added to Commissioner District 5 – All Southeast Colorado Springs Precincts in one district.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Precincts 145, 242, 251 moved to adjust overall population.</a:t>
            </a:r>
          </a:p>
        </p:txBody>
      </p:sp>
    </p:spTree>
    <p:extLst>
      <p:ext uri="{BB962C8B-B14F-4D97-AF65-F5344CB8AC3E}">
        <p14:creationId xmlns:p14="http://schemas.microsoft.com/office/powerpoint/2010/main" val="14455459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7699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b="1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699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3)</a:t>
            </a:r>
            <a:r>
              <a:rPr lang="en-US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61214" y="1842014"/>
            <a:ext cx="104943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>
              <a:solidFill>
                <a:srgbClr val="002D5D"/>
              </a:solidFill>
              <a:highlight>
                <a:srgbClr val="FFFF00"/>
              </a:highlight>
            </a:endParaRPr>
          </a:p>
          <a:p>
            <a:pPr lvl="1"/>
            <a:endParaRPr lang="en-US" sz="3200" b="1">
              <a:solidFill>
                <a:srgbClr val="002D5D"/>
              </a:solidFill>
            </a:endParaRPr>
          </a:p>
          <a:p>
            <a:endParaRPr lang="en-US" sz="1600" b="1">
              <a:solidFill>
                <a:srgbClr val="002D5D"/>
              </a:solidFill>
            </a:endParaRPr>
          </a:p>
          <a:p>
            <a:pPr lvl="2"/>
            <a:endParaRPr lang="en-US" b="1">
              <a:solidFill>
                <a:srgbClr val="002D5D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F28DFBE-EA28-C1E8-6223-369657E49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968614"/>
              </p:ext>
            </p:extLst>
          </p:nvPr>
        </p:nvGraphicFramePr>
        <p:xfrm>
          <a:off x="2032000" y="2117608"/>
          <a:ext cx="81280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734234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431821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FINAL MAP 3: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4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SE (30 Suggested Precincts) consolidated into one district?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173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Fountain / Fort Carson / Security / Widefield / Hanover together?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94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6248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6"/>
            <a:ext cx="12192000" cy="870006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1):</a:t>
            </a:r>
          </a:p>
        </p:txBody>
      </p:sp>
      <p:pic>
        <p:nvPicPr>
          <p:cNvPr id="3" name="Picture 3" descr="Map&#10;&#10;Description automatically generated">
            <a:extLst>
              <a:ext uri="{FF2B5EF4-FFF2-40B4-BE49-F238E27FC236}">
                <a16:creationId xmlns:a16="http://schemas.microsoft.com/office/drawing/2014/main" id="{29682332-DCCC-E940-A247-F3F4B74A8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935" y="842938"/>
            <a:ext cx="7510130" cy="60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531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6"/>
            <a:ext cx="12192000" cy="870006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3):</a:t>
            </a:r>
          </a:p>
        </p:txBody>
      </p:sp>
      <p:pic>
        <p:nvPicPr>
          <p:cNvPr id="3" name="Picture 3" descr="Map&#10;&#10;Description automatically generated">
            <a:extLst>
              <a:ext uri="{FF2B5EF4-FFF2-40B4-BE49-F238E27FC236}">
                <a16:creationId xmlns:a16="http://schemas.microsoft.com/office/drawing/2014/main" id="{086FE9DC-4867-F5FB-830B-63B3B1A2A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074" y="842938"/>
            <a:ext cx="7527851" cy="601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002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7699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3) 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HOUSE BILL 21-1047: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61214" y="1842014"/>
            <a:ext cx="104943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>
              <a:solidFill>
                <a:srgbClr val="002D5D"/>
              </a:solidFill>
              <a:highlight>
                <a:srgbClr val="FFFF00"/>
              </a:highlight>
            </a:endParaRPr>
          </a:p>
          <a:p>
            <a:pPr lvl="1"/>
            <a:endParaRPr lang="en-US" sz="3200" b="1">
              <a:solidFill>
                <a:srgbClr val="002D5D"/>
              </a:solidFill>
            </a:endParaRPr>
          </a:p>
          <a:p>
            <a:endParaRPr lang="en-US" sz="1600" b="1">
              <a:solidFill>
                <a:srgbClr val="002D5D"/>
              </a:solidFill>
            </a:endParaRPr>
          </a:p>
          <a:p>
            <a:pPr lvl="2"/>
            <a:endParaRPr lang="en-US" b="1">
              <a:solidFill>
                <a:srgbClr val="002D5D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F28DFBE-EA28-C1E8-6223-369657E49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517000"/>
              </p:ext>
            </p:extLst>
          </p:nvPr>
        </p:nvGraphicFramePr>
        <p:xfrm>
          <a:off x="2032000" y="2117608"/>
          <a:ext cx="81280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734234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431821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(FINAL MAP 3):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4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Overall Range in 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3.69%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173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Total Precincts Moved: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51 (15.78%)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648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Total Affected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116,893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94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15.95%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737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Total Affected Active Voters: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71,427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556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14.77%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153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925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655710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D97BA6-F9D9-C603-50AC-946427355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205" y="2013191"/>
            <a:ext cx="5352752" cy="341405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78B7B4-07BB-3A75-8910-CACC2FFBD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846863"/>
              </p:ext>
            </p:extLst>
          </p:nvPr>
        </p:nvGraphicFramePr>
        <p:xfrm>
          <a:off x="569043" y="2013191"/>
          <a:ext cx="5144065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260">
                  <a:extLst>
                    <a:ext uri="{9D8B030D-6E8A-4147-A177-3AD203B41FA5}">
                      <a16:colId xmlns:a16="http://schemas.microsoft.com/office/drawing/2014/main" val="873274814"/>
                    </a:ext>
                  </a:extLst>
                </a:gridCol>
                <a:gridCol w="2026857">
                  <a:extLst>
                    <a:ext uri="{9D8B030D-6E8A-4147-A177-3AD203B41FA5}">
                      <a16:colId xmlns:a16="http://schemas.microsoft.com/office/drawing/2014/main" val="4108094175"/>
                    </a:ext>
                  </a:extLst>
                </a:gridCol>
                <a:gridCol w="2052948">
                  <a:extLst>
                    <a:ext uri="{9D8B030D-6E8A-4147-A177-3AD203B41FA5}">
                      <a16:colId xmlns:a16="http://schemas.microsoft.com/office/drawing/2014/main" val="1975601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Total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Target Deviation: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38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148,387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1,832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534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143,111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-3,444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319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147,946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1,391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203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144,805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-1,750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428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148,524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1,969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225416"/>
                  </a:ext>
                </a:extLst>
              </a:tr>
            </a:tbl>
          </a:graphicData>
        </a:graphic>
      </p:graphicFrame>
      <p:sp>
        <p:nvSpPr>
          <p:cNvPr id="8" name="TextBox 18">
            <a:extLst>
              <a:ext uri="{FF2B5EF4-FFF2-40B4-BE49-F238E27FC236}">
                <a16:creationId xmlns:a16="http://schemas.microsoft.com/office/drawing/2014/main" id="{76475B98-3692-1724-A284-50A52DFACFE8}"/>
              </a:ext>
            </a:extLst>
          </p:cNvPr>
          <p:cNvSpPr txBox="1"/>
          <p:nvPr/>
        </p:nvSpPr>
        <p:spPr>
          <a:xfrm>
            <a:off x="292100" y="169197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3) 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HOUSE BILL 21-1047:</a:t>
            </a:r>
          </a:p>
        </p:txBody>
      </p:sp>
    </p:spTree>
    <p:extLst>
      <p:ext uri="{BB962C8B-B14F-4D97-AF65-F5344CB8AC3E}">
        <p14:creationId xmlns:p14="http://schemas.microsoft.com/office/powerpoint/2010/main" val="28262845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655710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76475B98-3692-1724-A284-50A52DFACFE8}"/>
              </a:ext>
            </a:extLst>
          </p:cNvPr>
          <p:cNvSpPr txBox="1"/>
          <p:nvPr/>
        </p:nvSpPr>
        <p:spPr>
          <a:xfrm>
            <a:off x="292100" y="169197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3) 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Precinct Moves: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2F99AE5-6852-212C-7CE0-EC8E71D34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211952"/>
              </p:ext>
            </p:extLst>
          </p:nvPr>
        </p:nvGraphicFramePr>
        <p:xfrm>
          <a:off x="1219200" y="1756221"/>
          <a:ext cx="9179721" cy="4083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334">
                  <a:extLst>
                    <a:ext uri="{9D8B030D-6E8A-4147-A177-3AD203B41FA5}">
                      <a16:colId xmlns:a16="http://schemas.microsoft.com/office/drawing/2014/main" val="1667686113"/>
                    </a:ext>
                  </a:extLst>
                </a:gridCol>
                <a:gridCol w="3300852">
                  <a:extLst>
                    <a:ext uri="{9D8B030D-6E8A-4147-A177-3AD203B41FA5}">
                      <a16:colId xmlns:a16="http://schemas.microsoft.com/office/drawing/2014/main" val="2739626250"/>
                    </a:ext>
                  </a:extLst>
                </a:gridCol>
                <a:gridCol w="3261157">
                  <a:extLst>
                    <a:ext uri="{9D8B030D-6E8A-4147-A177-3AD203B41FA5}">
                      <a16:colId xmlns:a16="http://schemas.microsoft.com/office/drawing/2014/main" val="3260532433"/>
                    </a:ext>
                  </a:extLst>
                </a:gridCol>
                <a:gridCol w="1614378">
                  <a:extLst>
                    <a:ext uri="{9D8B030D-6E8A-4147-A177-3AD203B41FA5}">
                      <a16:colId xmlns:a16="http://schemas.microsoft.com/office/drawing/2014/main" val="3226761529"/>
                    </a:ext>
                  </a:extLst>
                </a:gridCol>
              </a:tblGrid>
              <a:tr h="440668">
                <a:tc>
                  <a:txBody>
                    <a:bodyPr/>
                    <a:lstStyle/>
                    <a:p>
                      <a:r>
                        <a:rPr lang="en-US" sz="160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PRECINCTS ADDED: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PRECINCTS DELETED: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IMPACT: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327969"/>
                  </a:ext>
                </a:extLst>
              </a:tr>
              <a:tr h="440668">
                <a:tc>
                  <a:txBody>
                    <a:bodyPr/>
                    <a:lstStyle/>
                    <a:p>
                      <a:r>
                        <a:rPr lang="en-US" sz="16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219-302-304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134-242-251-253-440-457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28889"/>
                  </a:ext>
                </a:extLst>
              </a:tr>
              <a:tr h="652991"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134-151-153-155-156-164-166-253-440-457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139-190-191-192-193-194-195-219-414-418-620-627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714357"/>
                  </a:ext>
                </a:extLst>
              </a:tr>
              <a:tr h="615728"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092-093-095-097-099-120-121-123-124-127-136-138-169-173-178-179-242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302-304-601-602-605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+12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684588"/>
                  </a:ext>
                </a:extLst>
              </a:tr>
              <a:tr h="603472"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139-191-192-195-414-418-602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615-621-622-623-624-625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795010"/>
                  </a:ext>
                </a:extLst>
              </a:tr>
              <a:tr h="1122798">
                <a:tc>
                  <a:txBody>
                    <a:bodyPr/>
                    <a:lstStyle/>
                    <a:p>
                      <a:r>
                        <a:rPr lang="en-US" sz="16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190-193-194-251-601-605-615-620-621-622-623-624-625-627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092-093-095-097-099-120-121-123-124-127-136-138-151-153-155-156-164-166-169-173-178-179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-8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338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830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 dirty="0">
                <a:solidFill>
                  <a:schemeClr val="bg1"/>
                </a:solidFill>
              </a:rPr>
              <a:t>1</a:t>
            </a:r>
            <a:r>
              <a:rPr lang="en-US" sz="3600" b="1" baseline="30000" dirty="0">
                <a:solidFill>
                  <a:schemeClr val="bg1"/>
                </a:solidFill>
              </a:rPr>
              <a:t>st</a:t>
            </a:r>
            <a:r>
              <a:rPr lang="en-US" sz="3600" b="1" dirty="0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600" b="1" dirty="0">
                <a:solidFill>
                  <a:schemeClr val="bg1"/>
                </a:solidFill>
              </a:rPr>
              <a:t>(FINAL MAP 3) </a:t>
            </a:r>
            <a:r>
              <a:rPr lang="en-US" sz="3600" b="1" dirty="0">
                <a:solidFill>
                  <a:srgbClr val="FF0000"/>
                </a:solidFill>
              </a:rPr>
              <a:t>Total Population </a:t>
            </a:r>
            <a:r>
              <a:rPr lang="en-US" sz="3600" b="1" dirty="0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599510"/>
              </p:ext>
            </p:extLst>
          </p:nvPr>
        </p:nvGraphicFramePr>
        <p:xfrm>
          <a:off x="1926160" y="1769933"/>
          <a:ext cx="824208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/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15,402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4,134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112,271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6,300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10.38%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2.79%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75.66%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4.25%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180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22,485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6,878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97,094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4,598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15.71%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4.81%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67.85%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3.21%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17,946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3,897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113,047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3,418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12.13%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76.41%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20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32,055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12,548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82,556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3,890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22.14%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8.67%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57.01%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2.69%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14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42,605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13,862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76,713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3,463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28.69%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9.33%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51.65%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25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1738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 dirty="0">
                <a:solidFill>
                  <a:schemeClr val="bg1"/>
                </a:solidFill>
              </a:rPr>
              <a:t>1</a:t>
            </a:r>
            <a:r>
              <a:rPr lang="en-US" sz="3600" b="1" baseline="30000" dirty="0">
                <a:solidFill>
                  <a:schemeClr val="bg1"/>
                </a:solidFill>
              </a:rPr>
              <a:t>st</a:t>
            </a:r>
            <a:r>
              <a:rPr lang="en-US" sz="3600" b="1" dirty="0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600" b="1" dirty="0">
                <a:solidFill>
                  <a:schemeClr val="bg1"/>
                </a:solidFill>
              </a:rPr>
              <a:t>(FINAL MAP 3) </a:t>
            </a:r>
            <a:r>
              <a:rPr lang="en-US" sz="3600" b="1" dirty="0">
                <a:solidFill>
                  <a:srgbClr val="FF0000"/>
                </a:solidFill>
              </a:rPr>
              <a:t>Total Population </a:t>
            </a:r>
            <a:r>
              <a:rPr lang="en-US" sz="3600" b="1" dirty="0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166446"/>
              </p:ext>
            </p:extLst>
          </p:nvPr>
        </p:nvGraphicFramePr>
        <p:xfrm>
          <a:off x="1945355" y="2503396"/>
          <a:ext cx="82420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-2.63%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+3.12%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0.06%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+0.88%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+0.01%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-2.87%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+3.78%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+6.5%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+2.03%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-8.9%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1680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>
                <a:solidFill>
                  <a:schemeClr val="bg1"/>
                </a:solidFill>
              </a:rPr>
              <a:t>1</a:t>
            </a:r>
            <a:r>
              <a:rPr lang="en-US" sz="3200" b="1" baseline="30000" dirty="0">
                <a:solidFill>
                  <a:schemeClr val="bg1"/>
                </a:solidFill>
              </a:rPr>
              <a:t>st</a:t>
            </a:r>
            <a:r>
              <a:rPr lang="en-US" sz="3200" b="1" dirty="0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200" b="1" dirty="0">
                <a:solidFill>
                  <a:schemeClr val="bg1"/>
                </a:solidFill>
              </a:rPr>
              <a:t>(FINAL MAP 3) </a:t>
            </a:r>
            <a:r>
              <a:rPr lang="en-US" sz="3200" b="1" dirty="0">
                <a:solidFill>
                  <a:srgbClr val="FF0000"/>
                </a:solidFill>
              </a:rPr>
              <a:t>Voting Age Population </a:t>
            </a:r>
            <a:r>
              <a:rPr lang="en-US" sz="3200" b="1" dirty="0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386383"/>
              </p:ext>
            </p:extLst>
          </p:nvPr>
        </p:nvGraphicFramePr>
        <p:xfrm>
          <a:off x="1926160" y="1769933"/>
          <a:ext cx="824208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/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10,089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3,218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87,264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4,880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6.8%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58.81%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3.29%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180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14,208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5,231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75,163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3,726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9.93%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3.66%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52.52%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12,989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3,248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97,075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2,935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8.78%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65.62%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1.98%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20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20,788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9,510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64,381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3,264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14.36%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6.57%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44.46%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14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28,290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10,707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64,358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19.05%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7.21%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43.33%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2.03%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25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920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>
                <a:solidFill>
                  <a:schemeClr val="bg1"/>
                </a:solidFill>
              </a:rPr>
              <a:t>1</a:t>
            </a:r>
            <a:r>
              <a:rPr lang="en-US" sz="3200" b="1" baseline="30000" dirty="0">
                <a:solidFill>
                  <a:schemeClr val="bg1"/>
                </a:solidFill>
              </a:rPr>
              <a:t>st</a:t>
            </a:r>
            <a:r>
              <a:rPr lang="en-US" sz="3200" b="1" dirty="0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200" b="1" dirty="0">
                <a:solidFill>
                  <a:schemeClr val="bg1"/>
                </a:solidFill>
              </a:rPr>
              <a:t>(FINAL MAP 3) </a:t>
            </a:r>
            <a:r>
              <a:rPr lang="en-US" sz="3200" b="1" dirty="0">
                <a:solidFill>
                  <a:srgbClr val="FF0000"/>
                </a:solidFill>
              </a:rPr>
              <a:t>Voting Age Population </a:t>
            </a:r>
            <a:r>
              <a:rPr lang="en-US" sz="3200" b="1" dirty="0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951196"/>
              </p:ext>
            </p:extLst>
          </p:nvPr>
        </p:nvGraphicFramePr>
        <p:xfrm>
          <a:off x="1945355" y="2503396"/>
          <a:ext cx="82420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-1.69%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+2.3%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+0.02%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+1.11%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-1.68%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+3.18%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+3.9%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+1.47%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-8%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9661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3) 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A7E3DD0-12AA-BB6A-E1AE-BA5EE0040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120344"/>
              </p:ext>
            </p:extLst>
          </p:nvPr>
        </p:nvGraphicFramePr>
        <p:xfrm>
          <a:off x="292100" y="1598468"/>
          <a:ext cx="557295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05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(Towns &amp; Cities):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City / Town: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Calhan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Cascade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Colorado Springs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1, 2, 3, 4, 5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Elbert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Fountain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52637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Green Mtn. Falls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126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Manitou Springs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6140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Monument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90787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Palmer 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4243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Peyton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535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Ramah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38824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Rush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73402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Yoder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56889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ACABDA-606F-3D16-8499-1BECFCA736B8}"/>
              </a:ext>
            </a:extLst>
          </p:cNvPr>
          <p:cNvGraphicFramePr>
            <a:graphicFrameLocks noGrp="1"/>
          </p:cNvGraphicFramePr>
          <p:nvPr/>
        </p:nvGraphicFramePr>
        <p:xfrm>
          <a:off x="5933250" y="1598468"/>
          <a:ext cx="557295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05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(Military):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Military Installations: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600" b="1"/>
                        <a:t>USAFA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Fort Carson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Peterson AFB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Schriever SFB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NORAD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8028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3) 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A7E3DD0-12AA-BB6A-E1AE-BA5EE0040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930489"/>
              </p:ext>
            </p:extLst>
          </p:nvPr>
        </p:nvGraphicFramePr>
        <p:xfrm>
          <a:off x="292100" y="1598468"/>
          <a:ext cx="563257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5680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600" b="1"/>
                        <a:t>(School Districts):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School 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Academy School District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Big Sandy SD 110J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Calhan SD RJ1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Cheyenne Mtn. SD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Edison SD 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52637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Ellicott SD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126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Falcon SD 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6140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Fountain/Ft. Carson SD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90787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Hanover SD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4243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Harrison SD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535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Lewis-Palmer SD 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38824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Manitou Springs SD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734020"/>
                  </a:ext>
                </a:extLst>
              </a:tr>
            </a:tbl>
          </a:graphicData>
        </a:graphic>
      </p:graphicFrame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1BCECB6C-4597-4144-D1D4-1DB4AC8413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498622"/>
              </p:ext>
            </p:extLst>
          </p:nvPr>
        </p:nvGraphicFramePr>
        <p:xfrm>
          <a:off x="6267325" y="1598468"/>
          <a:ext cx="57952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30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600" b="1"/>
                        <a:t>(School Districts):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School 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Miami-Yoder SD 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Peyton SD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RE-2 Fremont-Florence SD 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Widefield SD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Colorado Springs SD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1, 2, 3, 4, 5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956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7096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7699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1) 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HOUSE BILL 21-1047: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61214" y="1842014"/>
            <a:ext cx="104943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>
              <a:solidFill>
                <a:srgbClr val="002D5D"/>
              </a:solidFill>
              <a:highlight>
                <a:srgbClr val="FFFF00"/>
              </a:highlight>
            </a:endParaRPr>
          </a:p>
          <a:p>
            <a:pPr lvl="1"/>
            <a:endParaRPr lang="en-US" sz="3200" b="1">
              <a:solidFill>
                <a:srgbClr val="002D5D"/>
              </a:solidFill>
            </a:endParaRPr>
          </a:p>
          <a:p>
            <a:endParaRPr lang="en-US" sz="1600" b="1">
              <a:solidFill>
                <a:srgbClr val="002D5D"/>
              </a:solidFill>
            </a:endParaRPr>
          </a:p>
          <a:p>
            <a:pPr lvl="2"/>
            <a:endParaRPr lang="en-US" b="1">
              <a:solidFill>
                <a:srgbClr val="002D5D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F28DFBE-EA28-C1E8-6223-369657E49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904670"/>
              </p:ext>
            </p:extLst>
          </p:nvPr>
        </p:nvGraphicFramePr>
        <p:xfrm>
          <a:off x="2032000" y="2117608"/>
          <a:ext cx="81280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734234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431821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/>
                        <a:t>(FINAL PROPOSED MAP 1):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4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Overall Range in 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4.93%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173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Total Precincts Moved: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73 (22.60%)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648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Total Affected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183,433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94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25.03%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737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Total Affected Active Voters: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103,518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556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21.41%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153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97378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73643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3)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ACABDA-606F-3D16-8499-1BECFCA73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10816"/>
              </p:ext>
            </p:extLst>
          </p:nvPr>
        </p:nvGraphicFramePr>
        <p:xfrm>
          <a:off x="139701" y="1642011"/>
          <a:ext cx="3886323" cy="477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9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4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/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9856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97792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81539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07037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7665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09964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7521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83752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073780-0B1D-823E-2A23-A3DA8D857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715075"/>
              </p:ext>
            </p:extLst>
          </p:nvPr>
        </p:nvGraphicFramePr>
        <p:xfrm>
          <a:off x="4152838" y="1640279"/>
          <a:ext cx="3886323" cy="477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9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4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/>
                        <a:t>609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9856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97792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81539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07037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7665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09964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03999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98184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5A54BFE-261D-BA71-571C-CB4874A0C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199805"/>
              </p:ext>
            </p:extLst>
          </p:nvPr>
        </p:nvGraphicFramePr>
        <p:xfrm>
          <a:off x="8165975" y="1640279"/>
          <a:ext cx="3886323" cy="2166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9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4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/>
                        <a:t>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300" b="1"/>
                        <a:t>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901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5925BCF-3678-C540-F30A-1172F33F52D4}"/>
              </a:ext>
            </a:extLst>
          </p:cNvPr>
          <p:cNvSpPr txBox="1"/>
          <p:nvPr/>
        </p:nvSpPr>
        <p:spPr>
          <a:xfrm>
            <a:off x="8251371" y="3965469"/>
            <a:ext cx="38009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All 30 Precincts defined as Southeast Colorado Springs are in Commissioner District 5.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District 5 = 30 Precincts (100.00%)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Districts seem to be compact.</a:t>
            </a:r>
          </a:p>
        </p:txBody>
      </p:sp>
    </p:spTree>
    <p:extLst>
      <p:ext uri="{BB962C8B-B14F-4D97-AF65-F5344CB8AC3E}">
        <p14:creationId xmlns:p14="http://schemas.microsoft.com/office/powerpoint/2010/main" val="42037132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3):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913718"/>
              </p:ext>
            </p:extLst>
          </p:nvPr>
        </p:nvGraphicFramePr>
        <p:xfrm>
          <a:off x="1069012" y="1902597"/>
          <a:ext cx="10182422" cy="2597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US PRESIDENT: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33,063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36.03%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55,792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60.80%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91,758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24.77%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+0.02%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28,263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35.77%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47,765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60.45%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79,016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24.68%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+1.60%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46,718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51.20%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41,588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45.58%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91,249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5.62%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19488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23,428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41.31%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30,731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54.19%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56,714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12.88%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+3.40%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30,469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50.69%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26,952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44.83%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60,114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5.85%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+3.74%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62508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3):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36815220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20870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9677401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58269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3):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225660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US SENATE: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26,561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35.71%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45,464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61.13%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74,371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25.42%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+0.18%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22,595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37.10%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35,899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58.94%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60,908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21.84%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+1.26%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36,711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31,901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45.13%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70,680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6.81%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+0.61%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16,237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43.88%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19,146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51.75%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37,000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7.86%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+3.45%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21,920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53.00%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17,585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42.52%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41,360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10.48%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+4.24%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056320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3):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41251334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909458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214003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65502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3):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36979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GOVERNOR: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29,521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39.58%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43,597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58.46%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74,582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18.87%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+0.19%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24,517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40.15%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34,782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56.96%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61,060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16.81%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+1.27%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39,056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55.12%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30,376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42.87%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70,854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12.25%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17,401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46.92%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18,410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49.65%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37,083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2.72%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+3.27%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22,952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55.38%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17,219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41.54%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41,448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13.83%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+3.89%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1548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3):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39947540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913300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86751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3):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843405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SECRETARY OF STATE: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26,546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35.91%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45,463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61.50%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73,919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25.59%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+0.24%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22,374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36.99%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36,005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59.52%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60,493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22.53%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+1.30%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35,964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51.26%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32,274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46.00%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70,154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5.26%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15,937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43.31%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19,389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52.69%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36,801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9.38%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+3.20%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21,170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18,214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44.35%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41,068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7.20%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+3.83%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470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3):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09591929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904648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51248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3):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759167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EL PASO COUNTY CLERK &amp; RECORDER: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22,706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31.82%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48,660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68.18%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71,366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36.38%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+0.18%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19,904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33.78%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39,022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66.22%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58,926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32.44%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+1.70%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31,888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46.98%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35,983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53.02%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67,871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6.03%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+0.41%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14,624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40.62%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21,381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59.38%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36,005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18.77%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+3.58%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19,864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49.93%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19,917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50.07%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39,781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0.13%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+5.42%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2652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655710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D97BA6-F9D9-C603-50AC-946427355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205" y="2013191"/>
            <a:ext cx="5352752" cy="341405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78B7B4-07BB-3A75-8910-CACC2FFBD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859649"/>
              </p:ext>
            </p:extLst>
          </p:nvPr>
        </p:nvGraphicFramePr>
        <p:xfrm>
          <a:off x="569043" y="2013191"/>
          <a:ext cx="5144065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260">
                  <a:extLst>
                    <a:ext uri="{9D8B030D-6E8A-4147-A177-3AD203B41FA5}">
                      <a16:colId xmlns:a16="http://schemas.microsoft.com/office/drawing/2014/main" val="873274814"/>
                    </a:ext>
                  </a:extLst>
                </a:gridCol>
                <a:gridCol w="2026857">
                  <a:extLst>
                    <a:ext uri="{9D8B030D-6E8A-4147-A177-3AD203B41FA5}">
                      <a16:colId xmlns:a16="http://schemas.microsoft.com/office/drawing/2014/main" val="4108094175"/>
                    </a:ext>
                  </a:extLst>
                </a:gridCol>
                <a:gridCol w="2052948">
                  <a:extLst>
                    <a:ext uri="{9D8B030D-6E8A-4147-A177-3AD203B41FA5}">
                      <a16:colId xmlns:a16="http://schemas.microsoft.com/office/drawing/2014/main" val="1975601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Total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Target Deviation: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38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144,912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-1,643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34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142,863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-3,692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319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150,092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3,537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203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144,965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-1,590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428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149,941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3,386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225416"/>
                  </a:ext>
                </a:extLst>
              </a:tr>
            </a:tbl>
          </a:graphicData>
        </a:graphic>
      </p:graphicFrame>
      <p:sp>
        <p:nvSpPr>
          <p:cNvPr id="8" name="TextBox 18">
            <a:extLst>
              <a:ext uri="{FF2B5EF4-FFF2-40B4-BE49-F238E27FC236}">
                <a16:creationId xmlns:a16="http://schemas.microsoft.com/office/drawing/2014/main" id="{76475B98-3692-1724-A284-50A52DFACFE8}"/>
              </a:ext>
            </a:extLst>
          </p:cNvPr>
          <p:cNvSpPr txBox="1"/>
          <p:nvPr/>
        </p:nvSpPr>
        <p:spPr>
          <a:xfrm>
            <a:off x="292100" y="169197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1) 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HOUSE BILL 21-1047:</a:t>
            </a:r>
          </a:p>
        </p:txBody>
      </p:sp>
    </p:spTree>
    <p:extLst>
      <p:ext uri="{BB962C8B-B14F-4D97-AF65-F5344CB8AC3E}">
        <p14:creationId xmlns:p14="http://schemas.microsoft.com/office/powerpoint/2010/main" val="312648828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3):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80517106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86944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9677401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1887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3):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420677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EL PASO COUNTY SHERIFF: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23,342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32.51%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48,449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67.49%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71,791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34.97%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+0.07%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19,920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33.68%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39,221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66.32%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59,141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32.64%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+1.36%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32,672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48.03%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35,354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51.97%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68,026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+0.78%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14,331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39.84%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21,644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60.16%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35,975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20.33%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+3.26%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19,535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48.86%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20,448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51.14%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39,983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2.28%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+3.91%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95434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3):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5693478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76057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9644744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569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3):</a:t>
            </a:r>
            <a:endParaRPr lang="en-US" sz="4400" b="1" dirty="0">
              <a:solidFill>
                <a:schemeClr val="bg1"/>
              </a:solidFill>
              <a:cs typeface="Calibri"/>
            </a:endParaRP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120961"/>
              </p:ext>
            </p:extLst>
          </p:nvPr>
        </p:nvGraphicFramePr>
        <p:xfrm>
          <a:off x="3077066" y="1874141"/>
          <a:ext cx="5638800" cy="3170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40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4056391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786948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600" b="1" i="0" u="none" strike="noStrike" noProof="0">
                          <a:solidFill>
                            <a:srgbClr val="FFFFFF"/>
                          </a:solidFill>
                          <a:latin typeface="Calibri"/>
                        </a:rPr>
                        <a:t>Average Deviation of All Races: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27.67%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25.16%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3.33%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11.99%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5.82%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3A3E2A2-FA33-57D2-F5A2-44702878952E}"/>
              </a:ext>
            </a:extLst>
          </p:cNvPr>
          <p:cNvSpPr txBox="1"/>
          <p:nvPr/>
        </p:nvSpPr>
        <p:spPr>
          <a:xfrm>
            <a:off x="685800" y="5240530"/>
            <a:ext cx="11381006" cy="661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MAP 3 AVERAGE DEVIATION FOR OVERALL POLITICAL COMPETITIVENESS</a:t>
            </a:r>
            <a:r>
              <a:rPr lang="en-US" sz="1900" b="1" dirty="0"/>
              <a:t> (CLOSER TO ZERO IS MORE COMPETITIVE)</a:t>
            </a:r>
            <a:endParaRPr lang="en-US" sz="1900" dirty="0"/>
          </a:p>
          <a:p>
            <a:endParaRPr lang="en-US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034487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56D661-B1C8-2AAA-7B27-9672E002D4E2}"/>
              </a:ext>
            </a:extLst>
          </p:cNvPr>
          <p:cNvSpPr txBox="1"/>
          <p:nvPr/>
        </p:nvSpPr>
        <p:spPr>
          <a:xfrm>
            <a:off x="1802091" y="4760591"/>
            <a:ext cx="85878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QUESTIONS ON FINAL MAP 3?</a:t>
            </a:r>
          </a:p>
          <a:p>
            <a:pPr algn="ctr"/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7456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4E529E-9749-7FCC-23ED-CE1D3496E987}"/>
              </a:ext>
            </a:extLst>
          </p:cNvPr>
          <p:cNvSpPr txBox="1"/>
          <p:nvPr/>
        </p:nvSpPr>
        <p:spPr>
          <a:xfrm>
            <a:off x="348343" y="4760591"/>
            <a:ext cx="11386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(FINAL MAP 4)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-Based on Original Map 4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Added Precincts 169, 190, 615 to Commissioner District 5.</a:t>
            </a:r>
          </a:p>
        </p:txBody>
      </p:sp>
    </p:spTree>
    <p:extLst>
      <p:ext uri="{BB962C8B-B14F-4D97-AF65-F5344CB8AC3E}">
        <p14:creationId xmlns:p14="http://schemas.microsoft.com/office/powerpoint/2010/main" val="30214986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7699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b="1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699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4)</a:t>
            </a:r>
            <a:r>
              <a:rPr lang="en-US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61214" y="1842014"/>
            <a:ext cx="104943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>
              <a:solidFill>
                <a:srgbClr val="002D5D"/>
              </a:solidFill>
              <a:highlight>
                <a:srgbClr val="FFFF00"/>
              </a:highlight>
            </a:endParaRPr>
          </a:p>
          <a:p>
            <a:pPr lvl="1"/>
            <a:endParaRPr lang="en-US" sz="3200" b="1">
              <a:solidFill>
                <a:srgbClr val="002D5D"/>
              </a:solidFill>
            </a:endParaRPr>
          </a:p>
          <a:p>
            <a:endParaRPr lang="en-US" sz="1600" b="1">
              <a:solidFill>
                <a:srgbClr val="002D5D"/>
              </a:solidFill>
            </a:endParaRPr>
          </a:p>
          <a:p>
            <a:pPr lvl="2"/>
            <a:endParaRPr lang="en-US" b="1">
              <a:solidFill>
                <a:srgbClr val="002D5D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F28DFBE-EA28-C1E8-6223-369657E49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558059"/>
              </p:ext>
            </p:extLst>
          </p:nvPr>
        </p:nvGraphicFramePr>
        <p:xfrm>
          <a:off x="2032000" y="2117608"/>
          <a:ext cx="81280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734234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431821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FINAL MAP 4: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4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SE (30 Suggested Precincts) consolidated into one district?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173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Fountain / Fort Carson / Security / Widefield / Hanover together?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94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88064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6"/>
            <a:ext cx="12192000" cy="870006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4):</a:t>
            </a:r>
          </a:p>
        </p:txBody>
      </p:sp>
      <p:pic>
        <p:nvPicPr>
          <p:cNvPr id="3" name="Picture 3" descr="Map&#10;&#10;Description automatically generated">
            <a:extLst>
              <a:ext uri="{FF2B5EF4-FFF2-40B4-BE49-F238E27FC236}">
                <a16:creationId xmlns:a16="http://schemas.microsoft.com/office/drawing/2014/main" id="{ADD0C3B9-34EF-7AE6-5A15-DD613A855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935" y="835197"/>
            <a:ext cx="7501269" cy="602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0705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7699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4) 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HOUSE BILL 21-1047: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61214" y="1842014"/>
            <a:ext cx="104943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>
              <a:solidFill>
                <a:srgbClr val="002D5D"/>
              </a:solidFill>
              <a:highlight>
                <a:srgbClr val="FFFF00"/>
              </a:highlight>
            </a:endParaRPr>
          </a:p>
          <a:p>
            <a:pPr lvl="1"/>
            <a:endParaRPr lang="en-US" sz="3200" b="1">
              <a:solidFill>
                <a:srgbClr val="002D5D"/>
              </a:solidFill>
            </a:endParaRPr>
          </a:p>
          <a:p>
            <a:endParaRPr lang="en-US" sz="1600" b="1">
              <a:solidFill>
                <a:srgbClr val="002D5D"/>
              </a:solidFill>
            </a:endParaRPr>
          </a:p>
          <a:p>
            <a:pPr lvl="2"/>
            <a:endParaRPr lang="en-US" b="1">
              <a:solidFill>
                <a:srgbClr val="002D5D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F28DFBE-EA28-C1E8-6223-369657E49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515343"/>
              </p:ext>
            </p:extLst>
          </p:nvPr>
        </p:nvGraphicFramePr>
        <p:xfrm>
          <a:off x="2032000" y="2117608"/>
          <a:ext cx="81280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734234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431821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(FINAL MAP 4):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4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Overall Range in 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3.09%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173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Total Precincts Moved: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51 (15.78%)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648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Total Affected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115,750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94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15.80%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737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Total Affected Active Voters: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71,103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556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14.70%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153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39063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655710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D97BA6-F9D9-C603-50AC-946427355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205" y="2013191"/>
            <a:ext cx="5352752" cy="341405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78B7B4-07BB-3A75-8910-CACC2FFBD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418517"/>
              </p:ext>
            </p:extLst>
          </p:nvPr>
        </p:nvGraphicFramePr>
        <p:xfrm>
          <a:off x="569043" y="2013191"/>
          <a:ext cx="5144065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260">
                  <a:extLst>
                    <a:ext uri="{9D8B030D-6E8A-4147-A177-3AD203B41FA5}">
                      <a16:colId xmlns:a16="http://schemas.microsoft.com/office/drawing/2014/main" val="873274814"/>
                    </a:ext>
                  </a:extLst>
                </a:gridCol>
                <a:gridCol w="2026857">
                  <a:extLst>
                    <a:ext uri="{9D8B030D-6E8A-4147-A177-3AD203B41FA5}">
                      <a16:colId xmlns:a16="http://schemas.microsoft.com/office/drawing/2014/main" val="4108094175"/>
                    </a:ext>
                  </a:extLst>
                </a:gridCol>
                <a:gridCol w="2052948">
                  <a:extLst>
                    <a:ext uri="{9D8B030D-6E8A-4147-A177-3AD203B41FA5}">
                      <a16:colId xmlns:a16="http://schemas.microsoft.com/office/drawing/2014/main" val="1975601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Total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Target Deviation: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38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146,263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-292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34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144,383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-2,172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319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148,665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2,110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203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144,547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-2,008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428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148,915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2,360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225416"/>
                  </a:ext>
                </a:extLst>
              </a:tr>
            </a:tbl>
          </a:graphicData>
        </a:graphic>
      </p:graphicFrame>
      <p:sp>
        <p:nvSpPr>
          <p:cNvPr id="8" name="TextBox 18">
            <a:extLst>
              <a:ext uri="{FF2B5EF4-FFF2-40B4-BE49-F238E27FC236}">
                <a16:creationId xmlns:a16="http://schemas.microsoft.com/office/drawing/2014/main" id="{76475B98-3692-1724-A284-50A52DFACFE8}"/>
              </a:ext>
            </a:extLst>
          </p:cNvPr>
          <p:cNvSpPr txBox="1"/>
          <p:nvPr/>
        </p:nvSpPr>
        <p:spPr>
          <a:xfrm>
            <a:off x="292100" y="169197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4) 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HOUSE BILL 21-1047:</a:t>
            </a:r>
          </a:p>
        </p:txBody>
      </p:sp>
    </p:spTree>
    <p:extLst>
      <p:ext uri="{BB962C8B-B14F-4D97-AF65-F5344CB8AC3E}">
        <p14:creationId xmlns:p14="http://schemas.microsoft.com/office/powerpoint/2010/main" val="4112197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655710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76475B98-3692-1724-A284-50A52DFACFE8}"/>
              </a:ext>
            </a:extLst>
          </p:cNvPr>
          <p:cNvSpPr txBox="1"/>
          <p:nvPr/>
        </p:nvSpPr>
        <p:spPr>
          <a:xfrm>
            <a:off x="292100" y="169197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1) 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Precinct Moves: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2F99AE5-6852-212C-7CE0-EC8E71D34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324217"/>
              </p:ext>
            </p:extLst>
          </p:nvPr>
        </p:nvGraphicFramePr>
        <p:xfrm>
          <a:off x="1219200" y="1756221"/>
          <a:ext cx="9179721" cy="4611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334">
                  <a:extLst>
                    <a:ext uri="{9D8B030D-6E8A-4147-A177-3AD203B41FA5}">
                      <a16:colId xmlns:a16="http://schemas.microsoft.com/office/drawing/2014/main" val="1667686113"/>
                    </a:ext>
                  </a:extLst>
                </a:gridCol>
                <a:gridCol w="3300852">
                  <a:extLst>
                    <a:ext uri="{9D8B030D-6E8A-4147-A177-3AD203B41FA5}">
                      <a16:colId xmlns:a16="http://schemas.microsoft.com/office/drawing/2014/main" val="2739626250"/>
                    </a:ext>
                  </a:extLst>
                </a:gridCol>
                <a:gridCol w="3261157">
                  <a:extLst>
                    <a:ext uri="{9D8B030D-6E8A-4147-A177-3AD203B41FA5}">
                      <a16:colId xmlns:a16="http://schemas.microsoft.com/office/drawing/2014/main" val="3260532433"/>
                    </a:ext>
                  </a:extLst>
                </a:gridCol>
                <a:gridCol w="1614378">
                  <a:extLst>
                    <a:ext uri="{9D8B030D-6E8A-4147-A177-3AD203B41FA5}">
                      <a16:colId xmlns:a16="http://schemas.microsoft.com/office/drawing/2014/main" val="3226761529"/>
                    </a:ext>
                  </a:extLst>
                </a:gridCol>
              </a:tblGrid>
              <a:tr h="440668">
                <a:tc>
                  <a:txBody>
                    <a:bodyPr/>
                    <a:lstStyle/>
                    <a:p>
                      <a:r>
                        <a:rPr lang="en-US" sz="160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PRECINCTS ADDED: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PRECINCTS DELETED: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IMPACT: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327969"/>
                  </a:ext>
                </a:extLst>
              </a:tr>
              <a:tr h="440668">
                <a:tc>
                  <a:txBody>
                    <a:bodyPr/>
                    <a:lstStyle/>
                    <a:p>
                      <a:r>
                        <a:rPr lang="en-US" sz="16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164-219-441-445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303-313-325-319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28889"/>
                  </a:ext>
                </a:extLst>
              </a:tr>
              <a:tr h="1122798"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090-196-441-445-620-627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145-157-158-159-160-161-162-167-190-191-193-194-219-520-521-522-527-554-560-636-648-650-651-653-655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-19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714357"/>
                  </a:ext>
                </a:extLst>
              </a:tr>
              <a:tr h="615728"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303-313-315-319-603-614-606-613-800-801-810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087-088-096-112-119-122-126-168-169-170-171-172-176-177-189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684588"/>
                  </a:ext>
                </a:extLst>
              </a:tr>
              <a:tr h="869263"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137-182-184-185-187-193-194-199-609-610-611-612-614-616-619-620-626-627-901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090-196-520-521-522-527-554-560-603-604-606-613-636-648-650-651-653-655-800-801-810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795010"/>
                  </a:ext>
                </a:extLst>
              </a:tr>
              <a:tr h="1122798">
                <a:tc>
                  <a:txBody>
                    <a:bodyPr/>
                    <a:lstStyle/>
                    <a:p>
                      <a:r>
                        <a:rPr lang="en-US" sz="16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087-088-096-112-119-122-126-145-157-158-159-160-161-162-167-168-169-170-171-172-176-177-189-190-191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137-164-182-184-185-187-199-609-610-611-612-614-616-619-626-901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+9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338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21373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655710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76475B98-3692-1724-A284-50A52DFACFE8}"/>
              </a:ext>
            </a:extLst>
          </p:cNvPr>
          <p:cNvSpPr txBox="1"/>
          <p:nvPr/>
        </p:nvSpPr>
        <p:spPr>
          <a:xfrm>
            <a:off x="292100" y="169197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4) 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Precinct Moves: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2F99AE5-6852-212C-7CE0-EC8E71D34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624251"/>
              </p:ext>
            </p:extLst>
          </p:nvPr>
        </p:nvGraphicFramePr>
        <p:xfrm>
          <a:off x="1219200" y="1756221"/>
          <a:ext cx="9179721" cy="3876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334">
                  <a:extLst>
                    <a:ext uri="{9D8B030D-6E8A-4147-A177-3AD203B41FA5}">
                      <a16:colId xmlns:a16="http://schemas.microsoft.com/office/drawing/2014/main" val="1667686113"/>
                    </a:ext>
                  </a:extLst>
                </a:gridCol>
                <a:gridCol w="3300852">
                  <a:extLst>
                    <a:ext uri="{9D8B030D-6E8A-4147-A177-3AD203B41FA5}">
                      <a16:colId xmlns:a16="http://schemas.microsoft.com/office/drawing/2014/main" val="2739626250"/>
                    </a:ext>
                  </a:extLst>
                </a:gridCol>
                <a:gridCol w="3261157">
                  <a:extLst>
                    <a:ext uri="{9D8B030D-6E8A-4147-A177-3AD203B41FA5}">
                      <a16:colId xmlns:a16="http://schemas.microsoft.com/office/drawing/2014/main" val="3260532433"/>
                    </a:ext>
                  </a:extLst>
                </a:gridCol>
                <a:gridCol w="1614378">
                  <a:extLst>
                    <a:ext uri="{9D8B030D-6E8A-4147-A177-3AD203B41FA5}">
                      <a16:colId xmlns:a16="http://schemas.microsoft.com/office/drawing/2014/main" val="3226761529"/>
                    </a:ext>
                  </a:extLst>
                </a:gridCol>
              </a:tblGrid>
              <a:tr h="440668">
                <a:tc>
                  <a:txBody>
                    <a:bodyPr/>
                    <a:lstStyle/>
                    <a:p>
                      <a:r>
                        <a:rPr lang="en-US" sz="160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PRECINCTS ADDED: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PRECINCTS DELETED: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IMPACT: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327969"/>
                  </a:ext>
                </a:extLst>
              </a:tr>
              <a:tr h="440668">
                <a:tc>
                  <a:txBody>
                    <a:bodyPr/>
                    <a:lstStyle/>
                    <a:p>
                      <a:r>
                        <a:rPr lang="en-US" sz="16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301-302-304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134-143-146-253-440-457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28889"/>
                  </a:ext>
                </a:extLst>
              </a:tr>
              <a:tr h="652991"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134-143-146-151-153-155-156-164-165-253-440-457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139-190-191-192-193-194-195-414-415-418-620-627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714357"/>
                  </a:ext>
                </a:extLst>
              </a:tr>
              <a:tr h="615728"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092-093-095-097-099-120-121-123-124-127-136-138-173-178-179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169-301-302-304-601-605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+9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684588"/>
                  </a:ext>
                </a:extLst>
              </a:tr>
              <a:tr h="603472"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139-191-192-193-194-195-414-415-418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615-621-622-623-624-625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+3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795010"/>
                  </a:ext>
                </a:extLst>
              </a:tr>
              <a:tr h="1122798">
                <a:tc>
                  <a:txBody>
                    <a:bodyPr/>
                    <a:lstStyle/>
                    <a:p>
                      <a:r>
                        <a:rPr lang="en-US" sz="16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169-190-601-605-615-620-621-622-623-624-625-627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092-093-095-097-099-120-121-123-124-127-136-138-151-153-155-156-164-165-173-178-179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-9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338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1776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 dirty="0">
                <a:solidFill>
                  <a:schemeClr val="bg1"/>
                </a:solidFill>
              </a:rPr>
              <a:t>1</a:t>
            </a:r>
            <a:r>
              <a:rPr lang="en-US" sz="3600" b="1" baseline="30000" dirty="0">
                <a:solidFill>
                  <a:schemeClr val="bg1"/>
                </a:solidFill>
              </a:rPr>
              <a:t>st</a:t>
            </a:r>
            <a:r>
              <a:rPr lang="en-US" sz="3600" b="1" dirty="0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600" b="1" dirty="0">
                <a:solidFill>
                  <a:schemeClr val="bg1"/>
                </a:solidFill>
              </a:rPr>
              <a:t>(FINAL MAP 4) </a:t>
            </a:r>
            <a:r>
              <a:rPr lang="en-US" sz="3600" b="1" dirty="0">
                <a:solidFill>
                  <a:srgbClr val="FF0000"/>
                </a:solidFill>
              </a:rPr>
              <a:t>Total Population </a:t>
            </a:r>
            <a:r>
              <a:rPr lang="en-US" sz="3600" b="1" dirty="0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762679"/>
              </p:ext>
            </p:extLst>
          </p:nvPr>
        </p:nvGraphicFramePr>
        <p:xfrm>
          <a:off x="1926160" y="1769933"/>
          <a:ext cx="824208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/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15,259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4,101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110,555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6,186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10.43%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75.59%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4.23%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180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21,852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6,569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99,355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4,669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15.13%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4.55%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68.81%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3.23%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18,182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4,029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113,284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3,504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12.23%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76.2%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2.36%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20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32,263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12,586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81,969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3,880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22.32%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8.71%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56.71%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2.68%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14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42,937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14,034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76,518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3,430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28.83%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9.42%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51.38%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25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553757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 dirty="0">
                <a:solidFill>
                  <a:schemeClr val="bg1"/>
                </a:solidFill>
              </a:rPr>
              <a:t>1</a:t>
            </a:r>
            <a:r>
              <a:rPr lang="en-US" sz="3600" b="1" baseline="30000" dirty="0">
                <a:solidFill>
                  <a:schemeClr val="bg1"/>
                </a:solidFill>
              </a:rPr>
              <a:t>st</a:t>
            </a:r>
            <a:r>
              <a:rPr lang="en-US" sz="3600" b="1" dirty="0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600" b="1" dirty="0">
                <a:solidFill>
                  <a:schemeClr val="bg1"/>
                </a:solidFill>
              </a:rPr>
              <a:t>(FINAL MAP 4) </a:t>
            </a:r>
            <a:r>
              <a:rPr lang="en-US" sz="3600" b="1" dirty="0">
                <a:solidFill>
                  <a:srgbClr val="FF0000"/>
                </a:solidFill>
              </a:rPr>
              <a:t>Total Population </a:t>
            </a:r>
            <a:r>
              <a:rPr lang="en-US" sz="3600" b="1" dirty="0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818390"/>
              </p:ext>
            </p:extLst>
          </p:nvPr>
        </p:nvGraphicFramePr>
        <p:xfrm>
          <a:off x="1945355" y="2503396"/>
          <a:ext cx="82420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-3.21%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-0.79%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+4.08%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+0.08%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+0.06%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-2.69%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+3.48%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+6.64%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+2.12%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-9.17%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+0.09%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27745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>
                <a:solidFill>
                  <a:schemeClr val="bg1"/>
                </a:solidFill>
              </a:rPr>
              <a:t>1</a:t>
            </a:r>
            <a:r>
              <a:rPr lang="en-US" sz="3200" b="1" baseline="30000" dirty="0">
                <a:solidFill>
                  <a:schemeClr val="bg1"/>
                </a:solidFill>
              </a:rPr>
              <a:t>st</a:t>
            </a:r>
            <a:r>
              <a:rPr lang="en-US" sz="3200" b="1" dirty="0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200" b="1" dirty="0">
                <a:solidFill>
                  <a:schemeClr val="bg1"/>
                </a:solidFill>
              </a:rPr>
              <a:t>(FINAL MAP 4) </a:t>
            </a:r>
            <a:r>
              <a:rPr lang="en-US" sz="3200" b="1" dirty="0">
                <a:solidFill>
                  <a:srgbClr val="FF0000"/>
                </a:solidFill>
              </a:rPr>
              <a:t>Voting Age Population </a:t>
            </a:r>
            <a:r>
              <a:rPr lang="en-US" sz="3200" b="1" dirty="0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591137"/>
              </p:ext>
            </p:extLst>
          </p:nvPr>
        </p:nvGraphicFramePr>
        <p:xfrm>
          <a:off x="1926160" y="1769933"/>
          <a:ext cx="824208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/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10,039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3,188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86,131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4,776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6.86%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58.89%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3.27%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180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13,758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4,996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76,763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3,794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9.53%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3.46%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53.17%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2.63%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13,187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3,354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97,408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8.87%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65.52%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2.03%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20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20,847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9,525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63,660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3,245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14.42%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6.59%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44.04%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14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28,533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10,851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64,279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2,993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19.16%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7.29%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43.16%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2.01%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25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93368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>
                <a:solidFill>
                  <a:schemeClr val="bg1"/>
                </a:solidFill>
              </a:rPr>
              <a:t>1</a:t>
            </a:r>
            <a:r>
              <a:rPr lang="en-US" sz="3200" b="1" baseline="30000" dirty="0">
                <a:solidFill>
                  <a:schemeClr val="bg1"/>
                </a:solidFill>
              </a:rPr>
              <a:t>st</a:t>
            </a:r>
            <a:r>
              <a:rPr lang="en-US" sz="3200" b="1" dirty="0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200" b="1" dirty="0">
                <a:solidFill>
                  <a:schemeClr val="bg1"/>
                </a:solidFill>
              </a:rPr>
              <a:t>(FINAL MAP 4) </a:t>
            </a:r>
            <a:r>
              <a:rPr lang="en-US" sz="3200" b="1" dirty="0">
                <a:solidFill>
                  <a:srgbClr val="FF0000"/>
                </a:solidFill>
              </a:rPr>
              <a:t>Voting Age Population </a:t>
            </a:r>
            <a:r>
              <a:rPr lang="en-US" sz="3200" b="1" dirty="0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517874"/>
              </p:ext>
            </p:extLst>
          </p:nvPr>
        </p:nvGraphicFramePr>
        <p:xfrm>
          <a:off x="1945355" y="2503396"/>
          <a:ext cx="82420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-2.09%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+2.59%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+0.05%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+1.01%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+0.05%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-1.62%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+2.76%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+4.01%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+1.55%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-8.17%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+0.08%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91136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4) 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A7E3DD0-12AA-BB6A-E1AE-BA5EE0040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669326"/>
              </p:ext>
            </p:extLst>
          </p:nvPr>
        </p:nvGraphicFramePr>
        <p:xfrm>
          <a:off x="292100" y="1598468"/>
          <a:ext cx="557295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05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(Towns &amp; Cities):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City / Town: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Calhan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Cascade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Colorado Springs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1, 2, 3, 4, 5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Elbert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Fountain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52637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Green Mtn. Falls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126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Manitou Springs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6140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Monument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90787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Palmer 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4243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Peyton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535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Ramah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38824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Rush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73402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Yoder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56889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ACABDA-606F-3D16-8499-1BECFCA736B8}"/>
              </a:ext>
            </a:extLst>
          </p:cNvPr>
          <p:cNvGraphicFramePr>
            <a:graphicFrameLocks noGrp="1"/>
          </p:cNvGraphicFramePr>
          <p:nvPr/>
        </p:nvGraphicFramePr>
        <p:xfrm>
          <a:off x="5933250" y="1598468"/>
          <a:ext cx="557295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05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(Military):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Military Installations: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600" b="1"/>
                        <a:t>USAFA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Fort Carson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Peterson AFB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Schriever SFB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NORAD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92932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4) 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A7E3DD0-12AA-BB6A-E1AE-BA5EE0040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369392"/>
              </p:ext>
            </p:extLst>
          </p:nvPr>
        </p:nvGraphicFramePr>
        <p:xfrm>
          <a:off x="292100" y="1598468"/>
          <a:ext cx="563257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5680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600" b="1"/>
                        <a:t>(School Districts):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School 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Academy School District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1, 2, 3, 5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Big Sandy SD 110J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Calhan SD RJ1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Cheyenne Mtn. SD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Edison SD 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52637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Ellicott SD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126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Falcon SD 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6140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Fountain/Ft. Carson SD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90787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Hanover SD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4243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Harrison SD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3, 4, 5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535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Lewis-Palmer SD 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38824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Manitou Springs SD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734020"/>
                  </a:ext>
                </a:extLst>
              </a:tr>
            </a:tbl>
          </a:graphicData>
        </a:graphic>
      </p:graphicFrame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1BCECB6C-4597-4144-D1D4-1DB4AC8413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143471"/>
              </p:ext>
            </p:extLst>
          </p:nvPr>
        </p:nvGraphicFramePr>
        <p:xfrm>
          <a:off x="6267325" y="1598468"/>
          <a:ext cx="57952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30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600" b="1"/>
                        <a:t>(School Districts):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School 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Miami-Yoder SD 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Peyton SD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RE-2 Fremont-Florence SD 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Widefield SD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Colorado Springs SD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1, 2, 3, 4, 5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956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02564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73643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4)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ACABDA-606F-3D16-8499-1BECFCA736B8}"/>
              </a:ext>
            </a:extLst>
          </p:cNvPr>
          <p:cNvGraphicFramePr>
            <a:graphicFrameLocks noGrp="1"/>
          </p:cNvGraphicFramePr>
          <p:nvPr/>
        </p:nvGraphicFramePr>
        <p:xfrm>
          <a:off x="139701" y="1642011"/>
          <a:ext cx="3886323" cy="477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9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4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/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9856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97792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81539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07037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7665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09964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7521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83752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073780-0B1D-823E-2A23-A3DA8D8570AB}"/>
              </a:ext>
            </a:extLst>
          </p:cNvPr>
          <p:cNvGraphicFramePr>
            <a:graphicFrameLocks noGrp="1"/>
          </p:cNvGraphicFramePr>
          <p:nvPr/>
        </p:nvGraphicFramePr>
        <p:xfrm>
          <a:off x="4152838" y="1640279"/>
          <a:ext cx="3886323" cy="477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9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4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/>
                        <a:t>609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9856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97792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81539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07037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7665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09964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03999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98184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5A54BFE-261D-BA71-571C-CB4874A0C8B8}"/>
              </a:ext>
            </a:extLst>
          </p:cNvPr>
          <p:cNvGraphicFramePr>
            <a:graphicFrameLocks noGrp="1"/>
          </p:cNvGraphicFramePr>
          <p:nvPr/>
        </p:nvGraphicFramePr>
        <p:xfrm>
          <a:off x="8165975" y="1640279"/>
          <a:ext cx="3886323" cy="2166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9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4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/>
                        <a:t>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300" b="1"/>
                        <a:t>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901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6D773AB-CA2F-E4E2-FD4F-7427BD68F797}"/>
              </a:ext>
            </a:extLst>
          </p:cNvPr>
          <p:cNvSpPr txBox="1"/>
          <p:nvPr/>
        </p:nvSpPr>
        <p:spPr>
          <a:xfrm>
            <a:off x="8251371" y="3965469"/>
            <a:ext cx="38009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All 30 Precincts defined as Southeast Colorado Springs are in Commissioner District 5.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District 5 = 30 Precincts (100.00%)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Districts seem to be compact.</a:t>
            </a:r>
          </a:p>
        </p:txBody>
      </p:sp>
    </p:spTree>
    <p:extLst>
      <p:ext uri="{BB962C8B-B14F-4D97-AF65-F5344CB8AC3E}">
        <p14:creationId xmlns:p14="http://schemas.microsoft.com/office/powerpoint/2010/main" val="256548722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4):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178065"/>
              </p:ext>
            </p:extLst>
          </p:nvPr>
        </p:nvGraphicFramePr>
        <p:xfrm>
          <a:off x="1069012" y="1902597"/>
          <a:ext cx="10182422" cy="2597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US PRESIDENT: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33,001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36.25%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55,173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60.61%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61,027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24.36%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+0.40%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28,717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35.31%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49,613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61.01%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81,322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25.70%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+2.62%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46,853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51.58%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41,035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45.17%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90,837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6.40%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+1.84%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19488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22,838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40.95%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30,376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54.47%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55,767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13.52%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+4.04%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30,532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50.97%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26,631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44.46%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59,898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6.51%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+4.40%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55297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MAP 4):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05174446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65172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9677401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247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B90CC84C13534CABA8E62057ACEC45" ma:contentTypeVersion="31" ma:contentTypeDescription="Create a new document." ma:contentTypeScope="" ma:versionID="8777199811d1d7be3c911799b1b4bdb4">
  <xsd:schema xmlns:xsd="http://www.w3.org/2001/XMLSchema" xmlns:xs="http://www.w3.org/2001/XMLSchema" xmlns:p="http://schemas.microsoft.com/office/2006/metadata/properties" xmlns:ns1="http://schemas.microsoft.com/sharepoint/v3" xmlns:ns2="80156bfa-366b-4c3c-b565-b9add8006275" xmlns:ns3="5665252f-2c69-48e5-b0d6-d600eead1583" targetNamespace="http://schemas.microsoft.com/office/2006/metadata/properties" ma:root="true" ma:fieldsID="40ebd9838d77c870881c5181336ec74b" ns1:_="" ns2:_="" ns3:_="">
    <xsd:import namespace="http://schemas.microsoft.com/sharepoint/v3"/>
    <xsd:import namespace="80156bfa-366b-4c3c-b565-b9add8006275"/>
    <xsd:import namespace="5665252f-2c69-48e5-b0d6-d600eead15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Location" minOccurs="0"/>
                <xsd:element ref="ns2:DateReceived" minOccurs="0"/>
                <xsd:element ref="ns2:CORAType" minOccurs="0"/>
                <xsd:element ref="ns2:Department" minOccurs="0"/>
                <xsd:element ref="ns2:Requestor" minOccurs="0"/>
                <xsd:element ref="ns2:PointofContact" minOccurs="0"/>
                <xsd:element ref="ns2:ReqOrganizationname" minOccurs="0"/>
                <xsd:element ref="ns2:MediaLengthInSeconds" minOccurs="0"/>
                <xsd:element ref="ns2:Invoicenumber" minOccurs="0"/>
                <xsd:element ref="ns2:PaidinFull_x003f_" minOccurs="0"/>
                <xsd:element ref="ns2:lcf76f155ced4ddcb4097134ff3c332f" minOccurs="0"/>
                <xsd:element ref="ns3:TaxCatchAll" minOccurs="0"/>
                <xsd:element ref="ns2:Monday_x002e_comProject" minOccurs="0"/>
                <xsd:element ref="ns2:Approva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56bfa-366b-4c3c-b565-b9add8006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Received" ma:index="20" nillable="true" ma:displayName="Date Received" ma:description="This is the date the CORA was received" ma:format="DateOnly" ma:internalName="DateReceived">
      <xsd:simpleType>
        <xsd:restriction base="dms:DateTime"/>
      </xsd:simpleType>
    </xsd:element>
    <xsd:element name="CORAType" ma:index="21" nillable="true" ma:displayName="Request Entity" ma:description="This is to classify the CORA by sender type" ma:format="Dropdown" ma:internalName="CORA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edia"/>
                    <xsd:enumeration value="Law firm"/>
                    <xsd:enumeration value="Citizen"/>
                    <xsd:enumeration value="Unknown"/>
                    <xsd:enumeration value="Government"/>
                    <xsd:enumeration value="Nonprofit"/>
                    <xsd:enumeration value="Business"/>
                    <xsd:enumeration value="University/ed"/>
                    <xsd:enumeration value="Healthcare"/>
                  </xsd:restriction>
                </xsd:simpleType>
              </xsd:element>
            </xsd:sequence>
          </xsd:extension>
        </xsd:complexContent>
      </xsd:complexType>
    </xsd:element>
    <xsd:element name="Department" ma:index="22" nillable="true" ma:displayName="Department" ma:description="The County Department or Office managing the documents" ma:format="Dropdown" ma:internalName="Departm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ublic Health"/>
                    <xsd:enumeration value="Procurement"/>
                    <xsd:enumeration value="PIO"/>
                    <xsd:enumeration value="EPSO"/>
                    <xsd:enumeration value="C&amp;R"/>
                    <xsd:enumeration value="Treasurer"/>
                    <xsd:enumeration value="Finance"/>
                    <xsd:enumeration value="Planning"/>
                    <xsd:enumeration value="Comm. Services"/>
                    <xsd:enumeration value="HR"/>
                    <xsd:enumeration value="Other"/>
                    <xsd:enumeration value="Assessor"/>
                    <xsd:enumeration value="Public Works"/>
                    <xsd:enumeration value="Facilities"/>
                    <xsd:enumeration value="Legal"/>
                    <xsd:enumeration value="IT"/>
                    <xsd:enumeration value="Admin"/>
                    <xsd:enumeration value="DHS"/>
                    <xsd:enumeration value="Coroner"/>
                    <xsd:enumeration value="DA"/>
                    <xsd:enumeration value="PPROEM"/>
                    <xsd:enumeration value="Justice Services"/>
                    <xsd:enumeration value="Economic Dev."/>
                    <xsd:enumeration value="Gov Affairs"/>
                    <xsd:enumeration value="Surveyor"/>
                  </xsd:restriction>
                </xsd:simpleType>
              </xsd:element>
            </xsd:sequence>
          </xsd:extension>
        </xsd:complexContent>
      </xsd:complexType>
    </xsd:element>
    <xsd:element name="Requestor" ma:index="23" nillable="true" ma:displayName="Requestor" ma:description="The name of the Requestor" ma:format="Dropdown" ma:internalName="Requestor">
      <xsd:simpleType>
        <xsd:restriction base="dms:Text">
          <xsd:maxLength value="255"/>
        </xsd:restriction>
      </xsd:simpleType>
    </xsd:element>
    <xsd:element name="PointofContact" ma:index="24" nillable="true" ma:displayName="Point of Contact" ma:description="This is the person (or persons), from the &#10; County department managing the records, that act as point of contact to the ORS." ma:format="Dropdown" ma:list="UserInfo" ma:SharePointGroup="0" ma:internalName="Pointof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qOrganizationname" ma:index="25" nillable="true" ma:displayName="Organization" ma:description="This is the name of the organization that is requestor affiliated" ma:format="Dropdown" ma:internalName="ReqOrganizationname">
      <xsd:simpleType>
        <xsd:restriction base="dms:Text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Invoicenumber" ma:index="27" nillable="true" ma:displayName="Invoice number" ma:decimals="0" ma:description="This is the invoice number assigned to any CORA requiring financial reimbursement from the requestor. Year-number order" ma:format="Dropdown" ma:internalName="Invoicenumber" ma:percentage="FALSE">
      <xsd:simpleType>
        <xsd:restriction base="dms:Number"/>
      </xsd:simpleType>
    </xsd:element>
    <xsd:element name="PaidinFull_x003f_" ma:index="28" nillable="true" ma:displayName="Paid in Full?" ma:description="The status on the payment required by the requestor, if applicable.&#10;&#10;(If blank, no charge for request)" ma:format="Dropdown" ma:internalName="PaidinFull_x003f_">
      <xsd:simpleType>
        <xsd:restriction base="dms:Choice">
          <xsd:enumeration value="Yes"/>
          <xsd:enumeration value="No"/>
          <xsd:enumeration value="No Response"/>
        </xsd:restriction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38cfe51f-b26a-4d8e-9a63-6375ff3b21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onday_x002e_comProject" ma:index="32" nillable="true" ma:displayName="Monday.com Project" ma:description="What AV project is this file linked to." ma:format="Hyperlink" ma:internalName="Monday_x002e_comProjec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pproval" ma:index="33" nillable="true" ma:displayName="Approval" ma:description="Is this item approved or does it need work." ma:format="Dropdown" ma:internalName="Approval">
      <xsd:simpleType>
        <xsd:restriction base="dms:Choice">
          <xsd:enumeration value="Approved"/>
          <xsd:enumeration value="Needs Work"/>
          <xsd:enumeration value="Rejected"/>
        </xsd:restriction>
      </xsd:simpleType>
    </xsd:element>
    <xsd:element name="MediaServiceObjectDetectorVersions" ma:index="3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5252f-2c69-48e5-b0d6-d600eead15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58322566-8442-4af9-8b12-5ca876f41557}" ma:internalName="TaxCatchAll" ma:showField="CatchAllData" ma:web="5665252f-2c69-48e5-b0d6-d600eead15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Received xmlns="80156bfa-366b-4c3c-b565-b9add8006275" xsi:nil="true"/>
    <_ip_UnifiedCompliancePolicyUIAction xmlns="http://schemas.microsoft.com/sharepoint/v3" xsi:nil="true"/>
    <CORAType xmlns="80156bfa-366b-4c3c-b565-b9add8006275" xsi:nil="true"/>
    <Requestor xmlns="80156bfa-366b-4c3c-b565-b9add8006275" xsi:nil="true"/>
    <ReqOrganizationname xmlns="80156bfa-366b-4c3c-b565-b9add8006275" xsi:nil="true"/>
    <_ip_UnifiedCompliancePolicyProperties xmlns="http://schemas.microsoft.com/sharepoint/v3" xsi:nil="true"/>
    <Invoicenumber xmlns="80156bfa-366b-4c3c-b565-b9add8006275" xsi:nil="true"/>
    <PaidinFull_x003f_ xmlns="80156bfa-366b-4c3c-b565-b9add8006275" xsi:nil="true"/>
    <PointofContact xmlns="80156bfa-366b-4c3c-b565-b9add8006275">
      <UserInfo>
        <DisplayName/>
        <AccountId xsi:nil="true"/>
        <AccountType/>
      </UserInfo>
    </PointofContact>
    <Department xmlns="80156bfa-366b-4c3c-b565-b9add8006275" xsi:nil="true"/>
    <SharedWithUsers xmlns="5665252f-2c69-48e5-b0d6-d600eead1583">
      <UserInfo>
        <DisplayName>Cami Bremer</DisplayName>
        <AccountId>67</AccountId>
        <AccountType/>
      </UserInfo>
      <UserInfo>
        <DisplayName>Rebecca Rudder2</DisplayName>
        <AccountId>811</AccountId>
        <AccountType/>
      </UserInfo>
      <UserInfo>
        <DisplayName>Chuck Broerman</DisplayName>
        <AccountId>323</AccountId>
        <AccountType/>
      </UserInfo>
      <UserInfo>
        <DisplayName>Janet Huffor</DisplayName>
        <AccountId>797</AccountId>
        <AccountType/>
      </UserInfo>
      <UserInfo>
        <DisplayName>Chris Strider</DisplayName>
        <AccountId>53</AccountId>
        <AccountType/>
      </UserInfo>
      <UserInfo>
        <DisplayName>Jackie Allred</DisplayName>
        <AccountId>149</AccountId>
        <AccountType/>
      </UserInfo>
      <UserInfo>
        <DisplayName>Howard Black</DisplayName>
        <AccountId>325</AccountId>
        <AccountType/>
      </UserInfo>
      <UserInfo>
        <DisplayName>Stephanie Redfield</DisplayName>
        <AccountId>835</AccountId>
        <AccountType/>
      </UserInfo>
      <UserInfo>
        <DisplayName>Michael Allen</DisplayName>
        <AccountId>328</AccountId>
        <AccountType/>
      </UserInfo>
      <UserInfo>
        <DisplayName>Brent Nelson</DisplayName>
        <AccountId>840</AccountId>
        <AccountType/>
      </UserInfo>
      <UserInfo>
        <DisplayName>Shane Mitchell</DisplayName>
        <AccountId>843</AccountId>
        <AccountType/>
      </UserInfo>
      <UserInfo>
        <DisplayName>Ryan Parsell</DisplayName>
        <AccountId>6</AccountId>
        <AccountType/>
      </UserInfo>
      <UserInfo>
        <DisplayName>Kenny Hodges</DisplayName>
        <AccountId>66</AccountId>
        <AccountType/>
      </UserInfo>
      <UserInfo>
        <DisplayName>Brandon Wilson</DisplayName>
        <AccountId>32</AccountId>
        <AccountType/>
      </UserInfo>
      <UserInfo>
        <DisplayName>Steven Klaffky</DisplayName>
        <AccountId>52</AccountId>
        <AccountType/>
      </UserInfo>
    </SharedWithUsers>
    <TaxCatchAll xmlns="5665252f-2c69-48e5-b0d6-d600eead1583" xsi:nil="true"/>
    <lcf76f155ced4ddcb4097134ff3c332f xmlns="80156bfa-366b-4c3c-b565-b9add8006275">
      <Terms xmlns="http://schemas.microsoft.com/office/infopath/2007/PartnerControls"/>
    </lcf76f155ced4ddcb4097134ff3c332f>
    <Monday_x002e_comProject xmlns="80156bfa-366b-4c3c-b565-b9add8006275">
      <Url xsi:nil="true"/>
      <Description xsi:nil="true"/>
    </Monday_x002e_comProject>
    <Approval xmlns="80156bfa-366b-4c3c-b565-b9add8006275" xsi:nil="true"/>
  </documentManagement>
</p:properties>
</file>

<file path=customXml/itemProps1.xml><?xml version="1.0" encoding="utf-8"?>
<ds:datastoreItem xmlns:ds="http://schemas.openxmlformats.org/officeDocument/2006/customXml" ds:itemID="{63DE9D8B-8705-472B-86D2-AAED8EA68B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DA46D2-ACB7-4196-862F-71866A520A3D}"/>
</file>

<file path=customXml/itemProps3.xml><?xml version="1.0" encoding="utf-8"?>
<ds:datastoreItem xmlns:ds="http://schemas.openxmlformats.org/officeDocument/2006/customXml" ds:itemID="{5AF04770-C1CC-408E-B788-A8CF9CED959E}">
  <ds:schemaRefs>
    <ds:schemaRef ds:uri="5665252f-2c69-48e5-b0d6-d600eead1583"/>
    <ds:schemaRef ds:uri="80156bfa-366b-4c3c-b565-b9add800627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9255</Words>
  <Application>Microsoft Office PowerPoint</Application>
  <PresentationFormat>Widescreen</PresentationFormat>
  <Paragraphs>4085</Paragraphs>
  <Slides>138</Slides>
  <Notes>97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138</vt:i4>
      </vt:variant>
    </vt:vector>
  </HeadingPairs>
  <TitlesOfParts>
    <vt:vector size="146" baseType="lpstr">
      <vt:lpstr>Arial</vt:lpstr>
      <vt:lpstr>Calibri</vt:lpstr>
      <vt:lpstr>Calibri Light</vt:lpstr>
      <vt:lpstr>Open Sans</vt:lpstr>
      <vt:lpstr>Open Sans Extrabold</vt:lpstr>
      <vt:lpstr>Office Theme</vt:lpstr>
      <vt:lpstr>1_Office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Parsell</dc:creator>
  <cp:lastModifiedBy>Ryan Parsell</cp:lastModifiedBy>
  <cp:revision>4</cp:revision>
  <cp:lastPrinted>2023-08-03T21:33:19Z</cp:lastPrinted>
  <dcterms:created xsi:type="dcterms:W3CDTF">2021-11-12T19:41:21Z</dcterms:created>
  <dcterms:modified xsi:type="dcterms:W3CDTF">2023-08-03T23:57:17Z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0x010100B8B90CC84C13534CABA8E62057ACEC45</vt:lpwstr>
  </property>
  <property fmtid="{D5CDD505-2E9C-101B-9397-08002B2CF9AE}" pid="3" name="MediaServiceImageTags">
    <vt:lpwstr/>
  </property>
</Properties>
</file>