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charts/chart58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charts/chart59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charts/chart60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charts/chart61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charts/chart62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charts/chart63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harts/chart64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charts/chart65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charts/chart66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charts/chart67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charts/chart68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charts/chart69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charts/chart70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charts/chart71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charts/chart72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charts/chart73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charts/chart74.xml" ContentType="application/vnd.openxmlformats-officedocument.drawingml.chart+xml"/>
  <Override PartName="/ppt/charts/style74.xml" ContentType="application/vnd.ms-office.chartstyle+xml"/>
  <Override PartName="/ppt/charts/colors74.xml" ContentType="application/vnd.ms-office.chartcolorstyl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charts/chart75.xml" ContentType="application/vnd.openxmlformats-officedocument.drawingml.chart+xml"/>
  <Override PartName="/ppt/charts/style75.xml" ContentType="application/vnd.ms-office.chartstyle+xml"/>
  <Override PartName="/ppt/charts/colors75.xml" ContentType="application/vnd.ms-office.chartcolorstyle+xml"/>
  <Override PartName="/ppt/charts/chart76.xml" ContentType="application/vnd.openxmlformats-officedocument.drawingml.chart+xml"/>
  <Override PartName="/ppt/charts/style76.xml" ContentType="application/vnd.ms-office.chartstyle+xml"/>
  <Override PartName="/ppt/charts/colors76.xml" ContentType="application/vnd.ms-office.chartcolorstyl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charts/chart77.xml" ContentType="application/vnd.openxmlformats-officedocument.drawingml.chart+xml"/>
  <Override PartName="/ppt/charts/style77.xml" ContentType="application/vnd.ms-office.chartstyle+xml"/>
  <Override PartName="/ppt/charts/colors77.xml" ContentType="application/vnd.ms-office.chartcolorstyle+xml"/>
  <Override PartName="/ppt/charts/chart78.xml" ContentType="application/vnd.openxmlformats-officedocument.drawingml.chart+xml"/>
  <Override PartName="/ppt/charts/style78.xml" ContentType="application/vnd.ms-office.chartstyle+xml"/>
  <Override PartName="/ppt/charts/colors78.xml" ContentType="application/vnd.ms-office.chartcolorstyl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charts/chart79.xml" ContentType="application/vnd.openxmlformats-officedocument.drawingml.chart+xml"/>
  <Override PartName="/ppt/charts/style79.xml" ContentType="application/vnd.ms-office.chartstyle+xml"/>
  <Override PartName="/ppt/charts/colors79.xml" ContentType="application/vnd.ms-office.chartcolorstyle+xml"/>
  <Override PartName="/ppt/charts/chart80.xml" ContentType="application/vnd.openxmlformats-officedocument.drawingml.chart+xml"/>
  <Override PartName="/ppt/charts/style80.xml" ContentType="application/vnd.ms-office.chartstyle+xml"/>
  <Override PartName="/ppt/charts/colors80.xml" ContentType="application/vnd.ms-office.chartcolorstyl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charts/chart81.xml" ContentType="application/vnd.openxmlformats-officedocument.drawingml.chart+xml"/>
  <Override PartName="/ppt/charts/style81.xml" ContentType="application/vnd.ms-office.chartstyle+xml"/>
  <Override PartName="/ppt/charts/colors81.xml" ContentType="application/vnd.ms-office.chartcolorstyle+xml"/>
  <Override PartName="/ppt/charts/chart82.xml" ContentType="application/vnd.openxmlformats-officedocument.drawingml.chart+xml"/>
  <Override PartName="/ppt/charts/style82.xml" ContentType="application/vnd.ms-office.chartstyle+xml"/>
  <Override PartName="/ppt/charts/colors82.xml" ContentType="application/vnd.ms-office.chartcolorstyl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charts/chart83.xml" ContentType="application/vnd.openxmlformats-officedocument.drawingml.chart+xml"/>
  <Override PartName="/ppt/charts/style83.xml" ContentType="application/vnd.ms-office.chartstyle+xml"/>
  <Override PartName="/ppt/charts/colors83.xml" ContentType="application/vnd.ms-office.chartcolorstyle+xml"/>
  <Override PartName="/ppt/charts/chart84.xml" ContentType="application/vnd.openxmlformats-officedocument.drawingml.chart+xml"/>
  <Override PartName="/ppt/charts/style84.xml" ContentType="application/vnd.ms-office.chartstyle+xml"/>
  <Override PartName="/ppt/charts/colors84.xml" ContentType="application/vnd.ms-office.chartcolorstyle+xml"/>
  <Override PartName="/ppt/notesSlides/notesSlide1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04"/>
  </p:notesMasterIdLst>
  <p:sldIdLst>
    <p:sldId id="282" r:id="rId6"/>
    <p:sldId id="618" r:id="rId7"/>
    <p:sldId id="394" r:id="rId8"/>
    <p:sldId id="795" r:id="rId9"/>
    <p:sldId id="796" r:id="rId10"/>
    <p:sldId id="797" r:id="rId11"/>
    <p:sldId id="798" r:id="rId12"/>
    <p:sldId id="391" r:id="rId13"/>
    <p:sldId id="411" r:id="rId14"/>
    <p:sldId id="624" r:id="rId15"/>
    <p:sldId id="627" r:id="rId16"/>
    <p:sldId id="805" r:id="rId17"/>
    <p:sldId id="635" r:id="rId18"/>
    <p:sldId id="800" r:id="rId19"/>
    <p:sldId id="801" r:id="rId20"/>
    <p:sldId id="802" r:id="rId21"/>
    <p:sldId id="803" r:id="rId22"/>
    <p:sldId id="804" r:id="rId23"/>
    <p:sldId id="806" r:id="rId24"/>
    <p:sldId id="894" r:id="rId25"/>
    <p:sldId id="889" r:id="rId26"/>
    <p:sldId id="752" r:id="rId27"/>
    <p:sldId id="756" r:id="rId28"/>
    <p:sldId id="922" r:id="rId29"/>
    <p:sldId id="810" r:id="rId30"/>
    <p:sldId id="811" r:id="rId31"/>
    <p:sldId id="812" r:id="rId32"/>
    <p:sldId id="813" r:id="rId33"/>
    <p:sldId id="755" r:id="rId34"/>
    <p:sldId id="820" r:id="rId35"/>
    <p:sldId id="814" r:id="rId36"/>
    <p:sldId id="809" r:id="rId37"/>
    <p:sldId id="828" r:id="rId38"/>
    <p:sldId id="815" r:id="rId39"/>
    <p:sldId id="829" r:id="rId40"/>
    <p:sldId id="816" r:id="rId41"/>
    <p:sldId id="830" r:id="rId42"/>
    <p:sldId id="817" r:id="rId43"/>
    <p:sldId id="831" r:id="rId44"/>
    <p:sldId id="818" r:id="rId45"/>
    <p:sldId id="832" r:id="rId46"/>
    <p:sldId id="819" r:id="rId47"/>
    <p:sldId id="833" r:id="rId48"/>
    <p:sldId id="827" r:id="rId49"/>
    <p:sldId id="895" r:id="rId50"/>
    <p:sldId id="890" r:id="rId51"/>
    <p:sldId id="834" r:id="rId52"/>
    <p:sldId id="835" r:id="rId53"/>
    <p:sldId id="891" r:id="rId54"/>
    <p:sldId id="836" r:id="rId55"/>
    <p:sldId id="837" r:id="rId56"/>
    <p:sldId id="838" r:id="rId57"/>
    <p:sldId id="839" r:id="rId58"/>
    <p:sldId id="840" r:id="rId59"/>
    <p:sldId id="841" r:id="rId60"/>
    <p:sldId id="842" r:id="rId61"/>
    <p:sldId id="843" r:id="rId62"/>
    <p:sldId id="844" r:id="rId63"/>
    <p:sldId id="845" r:id="rId64"/>
    <p:sldId id="846" r:id="rId65"/>
    <p:sldId id="847" r:id="rId66"/>
    <p:sldId id="848" r:id="rId67"/>
    <p:sldId id="849" r:id="rId68"/>
    <p:sldId id="850" r:id="rId69"/>
    <p:sldId id="851" r:id="rId70"/>
    <p:sldId id="852" r:id="rId71"/>
    <p:sldId id="853" r:id="rId72"/>
    <p:sldId id="854" r:id="rId73"/>
    <p:sldId id="855" r:id="rId74"/>
    <p:sldId id="896" r:id="rId75"/>
    <p:sldId id="893" r:id="rId76"/>
    <p:sldId id="856" r:id="rId77"/>
    <p:sldId id="857" r:id="rId78"/>
    <p:sldId id="892" r:id="rId79"/>
    <p:sldId id="858" r:id="rId80"/>
    <p:sldId id="859" r:id="rId81"/>
    <p:sldId id="860" r:id="rId82"/>
    <p:sldId id="861" r:id="rId83"/>
    <p:sldId id="862" r:id="rId84"/>
    <p:sldId id="863" r:id="rId85"/>
    <p:sldId id="864" r:id="rId86"/>
    <p:sldId id="865" r:id="rId87"/>
    <p:sldId id="866" r:id="rId88"/>
    <p:sldId id="867" r:id="rId89"/>
    <p:sldId id="868" r:id="rId90"/>
    <p:sldId id="869" r:id="rId91"/>
    <p:sldId id="870" r:id="rId92"/>
    <p:sldId id="871" r:id="rId93"/>
    <p:sldId id="872" r:id="rId94"/>
    <p:sldId id="873" r:id="rId95"/>
    <p:sldId id="874" r:id="rId96"/>
    <p:sldId id="875" r:id="rId97"/>
    <p:sldId id="876" r:id="rId98"/>
    <p:sldId id="877" r:id="rId99"/>
    <p:sldId id="998" r:id="rId100"/>
    <p:sldId id="878" r:id="rId101"/>
    <p:sldId id="886" r:id="rId102"/>
    <p:sldId id="897" r:id="rId103"/>
    <p:sldId id="898" r:id="rId104"/>
    <p:sldId id="899" r:id="rId105"/>
    <p:sldId id="900" r:id="rId106"/>
    <p:sldId id="901" r:id="rId107"/>
    <p:sldId id="902" r:id="rId108"/>
    <p:sldId id="903" r:id="rId109"/>
    <p:sldId id="904" r:id="rId110"/>
    <p:sldId id="905" r:id="rId111"/>
    <p:sldId id="906" r:id="rId112"/>
    <p:sldId id="907" r:id="rId113"/>
    <p:sldId id="908" r:id="rId114"/>
    <p:sldId id="909" r:id="rId115"/>
    <p:sldId id="910" r:id="rId116"/>
    <p:sldId id="911" r:id="rId117"/>
    <p:sldId id="912" r:id="rId118"/>
    <p:sldId id="913" r:id="rId119"/>
    <p:sldId id="914" r:id="rId120"/>
    <p:sldId id="915" r:id="rId121"/>
    <p:sldId id="916" r:id="rId122"/>
    <p:sldId id="917" r:id="rId123"/>
    <p:sldId id="918" r:id="rId124"/>
    <p:sldId id="919" r:id="rId125"/>
    <p:sldId id="920" r:id="rId126"/>
    <p:sldId id="921" r:id="rId127"/>
    <p:sldId id="923" r:id="rId128"/>
    <p:sldId id="924" r:id="rId129"/>
    <p:sldId id="925" r:id="rId130"/>
    <p:sldId id="926" r:id="rId131"/>
    <p:sldId id="927" r:id="rId132"/>
    <p:sldId id="928" r:id="rId133"/>
    <p:sldId id="929" r:id="rId134"/>
    <p:sldId id="930" r:id="rId135"/>
    <p:sldId id="931" r:id="rId136"/>
    <p:sldId id="932" r:id="rId137"/>
    <p:sldId id="933" r:id="rId138"/>
    <p:sldId id="934" r:id="rId139"/>
    <p:sldId id="935" r:id="rId140"/>
    <p:sldId id="936" r:id="rId141"/>
    <p:sldId id="937" r:id="rId142"/>
    <p:sldId id="938" r:id="rId143"/>
    <p:sldId id="939" r:id="rId144"/>
    <p:sldId id="940" r:id="rId145"/>
    <p:sldId id="941" r:id="rId146"/>
    <p:sldId id="942" r:id="rId147"/>
    <p:sldId id="943" r:id="rId148"/>
    <p:sldId id="944" r:id="rId149"/>
    <p:sldId id="945" r:id="rId150"/>
    <p:sldId id="946" r:id="rId151"/>
    <p:sldId id="947" r:id="rId152"/>
    <p:sldId id="948" r:id="rId153"/>
    <p:sldId id="949" r:id="rId154"/>
    <p:sldId id="950" r:id="rId155"/>
    <p:sldId id="951" r:id="rId156"/>
    <p:sldId id="952" r:id="rId157"/>
    <p:sldId id="953" r:id="rId158"/>
    <p:sldId id="954" r:id="rId159"/>
    <p:sldId id="955" r:id="rId160"/>
    <p:sldId id="956" r:id="rId161"/>
    <p:sldId id="957" r:id="rId162"/>
    <p:sldId id="958" r:id="rId163"/>
    <p:sldId id="959" r:id="rId164"/>
    <p:sldId id="960" r:id="rId165"/>
    <p:sldId id="961" r:id="rId166"/>
    <p:sldId id="962" r:id="rId167"/>
    <p:sldId id="963" r:id="rId168"/>
    <p:sldId id="964" r:id="rId169"/>
    <p:sldId id="965" r:id="rId170"/>
    <p:sldId id="966" r:id="rId171"/>
    <p:sldId id="967" r:id="rId172"/>
    <p:sldId id="968" r:id="rId173"/>
    <p:sldId id="969" r:id="rId174"/>
    <p:sldId id="970" r:id="rId175"/>
    <p:sldId id="971" r:id="rId176"/>
    <p:sldId id="972" r:id="rId177"/>
    <p:sldId id="973" r:id="rId178"/>
    <p:sldId id="974" r:id="rId179"/>
    <p:sldId id="975" r:id="rId180"/>
    <p:sldId id="976" r:id="rId181"/>
    <p:sldId id="977" r:id="rId182"/>
    <p:sldId id="978" r:id="rId183"/>
    <p:sldId id="979" r:id="rId184"/>
    <p:sldId id="980" r:id="rId185"/>
    <p:sldId id="981" r:id="rId186"/>
    <p:sldId id="982" r:id="rId187"/>
    <p:sldId id="983" r:id="rId188"/>
    <p:sldId id="984" r:id="rId189"/>
    <p:sldId id="985" r:id="rId190"/>
    <p:sldId id="986" r:id="rId191"/>
    <p:sldId id="987" r:id="rId192"/>
    <p:sldId id="988" r:id="rId193"/>
    <p:sldId id="989" r:id="rId194"/>
    <p:sldId id="990" r:id="rId195"/>
    <p:sldId id="991" r:id="rId196"/>
    <p:sldId id="992" r:id="rId197"/>
    <p:sldId id="993" r:id="rId198"/>
    <p:sldId id="994" r:id="rId199"/>
    <p:sldId id="995" r:id="rId200"/>
    <p:sldId id="996" r:id="rId201"/>
    <p:sldId id="997" r:id="rId202"/>
    <p:sldId id="999" r:id="rId203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e Sosa" initials="NS" lastIdx="1" clrIdx="0">
    <p:extLst>
      <p:ext uri="{19B8F6BF-5375-455C-9EA6-DF929625EA0E}">
        <p15:presenceInfo xmlns:p15="http://schemas.microsoft.com/office/powerpoint/2012/main" userId="S::NatalieSosa@elpasoco.com::147b9525-78ea-40a6-81ce-2aa6234e96e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D5D"/>
    <a:srgbClr val="F4EBEA"/>
    <a:srgbClr val="002D5D"/>
    <a:srgbClr val="002D5E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82620" autoAdjust="0"/>
  </p:normalViewPr>
  <p:slideViewPr>
    <p:cSldViewPr snapToGrid="0">
      <p:cViewPr varScale="1">
        <p:scale>
          <a:sx n="88" d="100"/>
          <a:sy n="88" d="100"/>
        </p:scale>
        <p:origin x="14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91" Type="http://schemas.openxmlformats.org/officeDocument/2006/relationships/slide" Target="slides/slide186.xml"/><Relationship Id="rId205" Type="http://schemas.openxmlformats.org/officeDocument/2006/relationships/commentAuthors" Target="commentAuthors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144" Type="http://schemas.openxmlformats.org/officeDocument/2006/relationships/slide" Target="slides/slide139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65" Type="http://schemas.openxmlformats.org/officeDocument/2006/relationships/slide" Target="slides/slide160.xml"/><Relationship Id="rId181" Type="http://schemas.openxmlformats.org/officeDocument/2006/relationships/slide" Target="slides/slide176.xml"/><Relationship Id="rId186" Type="http://schemas.openxmlformats.org/officeDocument/2006/relationships/slide" Target="slides/slide181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55" Type="http://schemas.openxmlformats.org/officeDocument/2006/relationships/slide" Target="slides/slide150.xml"/><Relationship Id="rId171" Type="http://schemas.openxmlformats.org/officeDocument/2006/relationships/slide" Target="slides/slide166.xml"/><Relationship Id="rId176" Type="http://schemas.openxmlformats.org/officeDocument/2006/relationships/slide" Target="slides/slide171.xml"/><Relationship Id="rId192" Type="http://schemas.openxmlformats.org/officeDocument/2006/relationships/slide" Target="slides/slide187.xml"/><Relationship Id="rId197" Type="http://schemas.openxmlformats.org/officeDocument/2006/relationships/slide" Target="slides/slide192.xml"/><Relationship Id="rId206" Type="http://schemas.openxmlformats.org/officeDocument/2006/relationships/presProps" Target="presProps.xml"/><Relationship Id="rId201" Type="http://schemas.openxmlformats.org/officeDocument/2006/relationships/slide" Target="slides/slide196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61" Type="http://schemas.openxmlformats.org/officeDocument/2006/relationships/slide" Target="slides/slide156.xml"/><Relationship Id="rId166" Type="http://schemas.openxmlformats.org/officeDocument/2006/relationships/slide" Target="slides/slide161.xml"/><Relationship Id="rId182" Type="http://schemas.openxmlformats.org/officeDocument/2006/relationships/slide" Target="slides/slide177.xml"/><Relationship Id="rId187" Type="http://schemas.openxmlformats.org/officeDocument/2006/relationships/slide" Target="slides/slide18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51" Type="http://schemas.openxmlformats.org/officeDocument/2006/relationships/slide" Target="slides/slide146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openxmlformats.org/officeDocument/2006/relationships/slide" Target="slides/slide193.xml"/><Relationship Id="rId172" Type="http://schemas.openxmlformats.org/officeDocument/2006/relationships/slide" Target="slides/slide167.xml"/><Relationship Id="rId193" Type="http://schemas.openxmlformats.org/officeDocument/2006/relationships/slide" Target="slides/slide188.xml"/><Relationship Id="rId202" Type="http://schemas.openxmlformats.org/officeDocument/2006/relationships/slide" Target="slides/slide197.xml"/><Relationship Id="rId207" Type="http://schemas.openxmlformats.org/officeDocument/2006/relationships/viewProps" Target="viewProps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slide" Target="slides/slide189.xml"/><Relationship Id="rId199" Type="http://schemas.openxmlformats.org/officeDocument/2006/relationships/slide" Target="slides/slide194.xml"/><Relationship Id="rId203" Type="http://schemas.openxmlformats.org/officeDocument/2006/relationships/slide" Target="slides/slide198.xml"/><Relationship Id="rId208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189" Type="http://schemas.openxmlformats.org/officeDocument/2006/relationships/slide" Target="slides/slide184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79" Type="http://schemas.openxmlformats.org/officeDocument/2006/relationships/slide" Target="slides/slide174.xml"/><Relationship Id="rId195" Type="http://schemas.openxmlformats.org/officeDocument/2006/relationships/slide" Target="slides/slide190.xml"/><Relationship Id="rId209" Type="http://schemas.openxmlformats.org/officeDocument/2006/relationships/tableStyles" Target="tableStyles.xml"/><Relationship Id="rId190" Type="http://schemas.openxmlformats.org/officeDocument/2006/relationships/slide" Target="slides/slide185.xml"/><Relationship Id="rId204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85" Type="http://schemas.openxmlformats.org/officeDocument/2006/relationships/slide" Target="slides/slide18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80" Type="http://schemas.openxmlformats.org/officeDocument/2006/relationships/slide" Target="slides/slide175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96" Type="http://schemas.openxmlformats.org/officeDocument/2006/relationships/slide" Target="slides/slide191.xml"/><Relationship Id="rId200" Type="http://schemas.openxmlformats.org/officeDocument/2006/relationships/slide" Target="slides/slide19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1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2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3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4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5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6.xlsx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7.xlsx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8.xlsx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9.xlsx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0.xlsx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1.xlsx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2.xlsx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3.xlsx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4.xlsx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5.xlsx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6.xlsx"/><Relationship Id="rId2" Type="http://schemas.microsoft.com/office/2011/relationships/chartColorStyle" Target="colors67.xml"/><Relationship Id="rId1" Type="http://schemas.microsoft.com/office/2011/relationships/chartStyle" Target="style67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7.xlsx"/><Relationship Id="rId2" Type="http://schemas.microsoft.com/office/2011/relationships/chartColorStyle" Target="colors68.xml"/><Relationship Id="rId1" Type="http://schemas.microsoft.com/office/2011/relationships/chartStyle" Target="style68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8.xlsx"/><Relationship Id="rId2" Type="http://schemas.microsoft.com/office/2011/relationships/chartColorStyle" Target="colors69.xml"/><Relationship Id="rId1" Type="http://schemas.microsoft.com/office/2011/relationships/chartStyle" Target="style69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9.xlsx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0.xlsx"/><Relationship Id="rId2" Type="http://schemas.microsoft.com/office/2011/relationships/chartColorStyle" Target="colors71.xml"/><Relationship Id="rId1" Type="http://schemas.microsoft.com/office/2011/relationships/chartStyle" Target="style71.xm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1.xlsx"/><Relationship Id="rId2" Type="http://schemas.microsoft.com/office/2011/relationships/chartColorStyle" Target="colors72.xml"/><Relationship Id="rId1" Type="http://schemas.microsoft.com/office/2011/relationships/chartStyle" Target="style72.xm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2.xlsx"/><Relationship Id="rId2" Type="http://schemas.microsoft.com/office/2011/relationships/chartColorStyle" Target="colors73.xml"/><Relationship Id="rId1" Type="http://schemas.microsoft.com/office/2011/relationships/chartStyle" Target="style73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3.xlsx"/><Relationship Id="rId2" Type="http://schemas.microsoft.com/office/2011/relationships/chartColorStyle" Target="colors74.xml"/><Relationship Id="rId1" Type="http://schemas.microsoft.com/office/2011/relationships/chartStyle" Target="style74.xml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4.xlsx"/><Relationship Id="rId2" Type="http://schemas.microsoft.com/office/2011/relationships/chartColorStyle" Target="colors75.xml"/><Relationship Id="rId1" Type="http://schemas.microsoft.com/office/2011/relationships/chartStyle" Target="style75.xml"/></Relationships>
</file>

<file path=ppt/charts/_rels/chart7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5.xlsx"/><Relationship Id="rId2" Type="http://schemas.microsoft.com/office/2011/relationships/chartColorStyle" Target="colors76.xml"/><Relationship Id="rId1" Type="http://schemas.microsoft.com/office/2011/relationships/chartStyle" Target="style76.xml"/></Relationships>
</file>

<file path=ppt/charts/_rels/chart7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6.xlsx"/><Relationship Id="rId2" Type="http://schemas.microsoft.com/office/2011/relationships/chartColorStyle" Target="colors77.xml"/><Relationship Id="rId1" Type="http://schemas.microsoft.com/office/2011/relationships/chartStyle" Target="style77.xml"/></Relationships>
</file>

<file path=ppt/charts/_rels/chart7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7.xlsx"/><Relationship Id="rId2" Type="http://schemas.microsoft.com/office/2011/relationships/chartColorStyle" Target="colors78.xml"/><Relationship Id="rId1" Type="http://schemas.microsoft.com/office/2011/relationships/chartStyle" Target="style78.xml"/></Relationships>
</file>

<file path=ppt/charts/_rels/chart7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8.xlsx"/><Relationship Id="rId2" Type="http://schemas.microsoft.com/office/2011/relationships/chartColorStyle" Target="colors79.xml"/><Relationship Id="rId1" Type="http://schemas.microsoft.com/office/2011/relationships/chartStyle" Target="style79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9.xlsx"/><Relationship Id="rId2" Type="http://schemas.microsoft.com/office/2011/relationships/chartColorStyle" Target="colors80.xml"/><Relationship Id="rId1" Type="http://schemas.microsoft.com/office/2011/relationships/chartStyle" Target="style80.xml"/></Relationships>
</file>

<file path=ppt/charts/_rels/chart8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0.xlsx"/><Relationship Id="rId2" Type="http://schemas.microsoft.com/office/2011/relationships/chartColorStyle" Target="colors81.xml"/><Relationship Id="rId1" Type="http://schemas.microsoft.com/office/2011/relationships/chartStyle" Target="style81.xml"/></Relationships>
</file>

<file path=ppt/charts/_rels/chart8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1.xlsx"/><Relationship Id="rId2" Type="http://schemas.microsoft.com/office/2011/relationships/chartColorStyle" Target="colors82.xml"/><Relationship Id="rId1" Type="http://schemas.microsoft.com/office/2011/relationships/chartStyle" Target="style82.xml"/></Relationships>
</file>

<file path=ppt/charts/_rels/chart8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2.xlsx"/><Relationship Id="rId2" Type="http://schemas.microsoft.com/office/2011/relationships/chartColorStyle" Target="colors83.xml"/><Relationship Id="rId1" Type="http://schemas.microsoft.com/office/2011/relationships/chartStyle" Target="style83.xml"/></Relationships>
</file>

<file path=ppt/charts/_rels/chart8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3.xlsx"/><Relationship Id="rId2" Type="http://schemas.microsoft.com/office/2011/relationships/chartColorStyle" Target="colors84.xml"/><Relationship Id="rId1" Type="http://schemas.microsoft.com/office/2011/relationships/chartStyle" Target="style8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2020</a:t>
            </a:r>
            <a:r>
              <a:rPr lang="en-US" b="1" baseline="0" dirty="0"/>
              <a:t> US PRESIDENT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32311</c:v>
                </c:pt>
                <c:pt idx="1">
                  <c:v>29768</c:v>
                </c:pt>
                <c:pt idx="2">
                  <c:v>42842</c:v>
                </c:pt>
                <c:pt idx="3">
                  <c:v>23571</c:v>
                </c:pt>
                <c:pt idx="4">
                  <c:v>33449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54508</c:v>
                </c:pt>
                <c:pt idx="1">
                  <c:v>48548</c:v>
                </c:pt>
                <c:pt idx="2">
                  <c:v>38987</c:v>
                </c:pt>
                <c:pt idx="3">
                  <c:v>28779</c:v>
                </c:pt>
                <c:pt idx="4">
                  <c:v>32006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CLERK &amp; RECORDER – </a:t>
            </a:r>
            <a:r>
              <a:rPr lang="en-US" b="1" baseline="0" dirty="0" err="1"/>
              <a:t>Czukas</a:t>
            </a:r>
            <a:r>
              <a:rPr lang="en-US" b="1" baseline="0" dirty="0"/>
              <a:t>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23973</c:v>
                </c:pt>
                <c:pt idx="1">
                  <c:v>19797</c:v>
                </c:pt>
                <c:pt idx="2">
                  <c:v>31266</c:v>
                </c:pt>
                <c:pt idx="3">
                  <c:v>14624</c:v>
                </c:pt>
                <c:pt idx="4">
                  <c:v>19326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46731</c:v>
                </c:pt>
                <c:pt idx="1">
                  <c:v>43106</c:v>
                </c:pt>
                <c:pt idx="2">
                  <c:v>35037</c:v>
                </c:pt>
                <c:pt idx="3">
                  <c:v>21184</c:v>
                </c:pt>
                <c:pt idx="4">
                  <c:v>18904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SHERIFF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23047</c:v>
                </c:pt>
                <c:pt idx="1">
                  <c:v>20557</c:v>
                </c:pt>
                <c:pt idx="2">
                  <c:v>30288</c:v>
                </c:pt>
                <c:pt idx="3">
                  <c:v>14307</c:v>
                </c:pt>
                <c:pt idx="4">
                  <c:v>21601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47911</c:v>
                </c:pt>
                <c:pt idx="1">
                  <c:v>39267</c:v>
                </c:pt>
                <c:pt idx="2">
                  <c:v>33290</c:v>
                </c:pt>
                <c:pt idx="3">
                  <c:v>20195</c:v>
                </c:pt>
                <c:pt idx="4">
                  <c:v>24453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SHERIFF – </a:t>
            </a:r>
            <a:r>
              <a:rPr lang="en-US" b="1" baseline="0" dirty="0" err="1"/>
              <a:t>Czukas</a:t>
            </a:r>
            <a:r>
              <a:rPr lang="en-US" b="1" baseline="0" dirty="0"/>
              <a:t>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24535</c:v>
                </c:pt>
                <c:pt idx="1">
                  <c:v>19915</c:v>
                </c:pt>
                <c:pt idx="2">
                  <c:v>32049</c:v>
                </c:pt>
                <c:pt idx="3">
                  <c:v>14341</c:v>
                </c:pt>
                <c:pt idx="4">
                  <c:v>18960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46625</c:v>
                </c:pt>
                <c:pt idx="1">
                  <c:v>43222</c:v>
                </c:pt>
                <c:pt idx="2">
                  <c:v>34383</c:v>
                </c:pt>
                <c:pt idx="3">
                  <c:v>21446</c:v>
                </c:pt>
                <c:pt idx="4">
                  <c:v>19440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2020</a:t>
            </a:r>
            <a:r>
              <a:rPr lang="en-US" b="1" baseline="0" dirty="0"/>
              <a:t> US PRESIDENT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32311</c:v>
                </c:pt>
                <c:pt idx="1">
                  <c:v>29768</c:v>
                </c:pt>
                <c:pt idx="2">
                  <c:v>42842</c:v>
                </c:pt>
                <c:pt idx="3">
                  <c:v>23571</c:v>
                </c:pt>
                <c:pt idx="4">
                  <c:v>33449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54508</c:v>
                </c:pt>
                <c:pt idx="1">
                  <c:v>48548</c:v>
                </c:pt>
                <c:pt idx="2">
                  <c:v>38987</c:v>
                </c:pt>
                <c:pt idx="3">
                  <c:v>28779</c:v>
                </c:pt>
                <c:pt idx="4">
                  <c:v>32006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2020</a:t>
            </a:r>
            <a:r>
              <a:rPr lang="en-US" b="1" baseline="0" dirty="0"/>
              <a:t> US PRESIDENT – Landgraf V1: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32289</c:v>
                </c:pt>
                <c:pt idx="1">
                  <c:v>24902</c:v>
                </c:pt>
                <c:pt idx="2">
                  <c:v>41547</c:v>
                </c:pt>
                <c:pt idx="3">
                  <c:v>24029</c:v>
                </c:pt>
                <c:pt idx="4">
                  <c:v>39174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49289</c:v>
                </c:pt>
                <c:pt idx="1">
                  <c:v>44433</c:v>
                </c:pt>
                <c:pt idx="2">
                  <c:v>40856</c:v>
                </c:pt>
                <c:pt idx="3">
                  <c:v>26040</c:v>
                </c:pt>
                <c:pt idx="4">
                  <c:v>42210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US SENATE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26178</c:v>
                </c:pt>
                <c:pt idx="1">
                  <c:v>23218</c:v>
                </c:pt>
                <c:pt idx="2">
                  <c:v>34107</c:v>
                </c:pt>
                <c:pt idx="3">
                  <c:v>16146</c:v>
                </c:pt>
                <c:pt idx="4">
                  <c:v>24375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44995</c:v>
                </c:pt>
                <c:pt idx="1">
                  <c:v>35885</c:v>
                </c:pt>
                <c:pt idx="2">
                  <c:v>30012</c:v>
                </c:pt>
                <c:pt idx="3">
                  <c:v>17711</c:v>
                </c:pt>
                <c:pt idx="4">
                  <c:v>21392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US SENATE – Landgraf V1: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26014</c:v>
                </c:pt>
                <c:pt idx="1">
                  <c:v>19544</c:v>
                </c:pt>
                <c:pt idx="2">
                  <c:v>31509</c:v>
                </c:pt>
                <c:pt idx="3">
                  <c:v>16176</c:v>
                </c:pt>
                <c:pt idx="4">
                  <c:v>30781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40171</c:v>
                </c:pt>
                <c:pt idx="1">
                  <c:v>32904</c:v>
                </c:pt>
                <c:pt idx="2">
                  <c:v>30460</c:v>
                </c:pt>
                <c:pt idx="3">
                  <c:v>15854</c:v>
                </c:pt>
                <c:pt idx="4">
                  <c:v>30609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GOVERNOR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29093</c:v>
                </c:pt>
                <c:pt idx="1">
                  <c:v>25174</c:v>
                </c:pt>
                <c:pt idx="2">
                  <c:v>36310</c:v>
                </c:pt>
                <c:pt idx="3">
                  <c:v>17212</c:v>
                </c:pt>
                <c:pt idx="4">
                  <c:v>25658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43143</c:v>
                </c:pt>
                <c:pt idx="1">
                  <c:v>34764</c:v>
                </c:pt>
                <c:pt idx="2">
                  <c:v>28563</c:v>
                </c:pt>
                <c:pt idx="3">
                  <c:v>17018</c:v>
                </c:pt>
                <c:pt idx="4">
                  <c:v>20896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GOVERNOR – Landgraf V1: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28796</c:v>
                </c:pt>
                <c:pt idx="1">
                  <c:v>21199</c:v>
                </c:pt>
                <c:pt idx="2">
                  <c:v>33619</c:v>
                </c:pt>
                <c:pt idx="3">
                  <c:v>17197</c:v>
                </c:pt>
                <c:pt idx="4">
                  <c:v>32636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38298</c:v>
                </c:pt>
                <c:pt idx="1">
                  <c:v>31901</c:v>
                </c:pt>
                <c:pt idx="2">
                  <c:v>29162</c:v>
                </c:pt>
                <c:pt idx="3">
                  <c:v>15222</c:v>
                </c:pt>
                <c:pt idx="4">
                  <c:v>29801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SECRETARY OF STATE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26151</c:v>
                </c:pt>
                <c:pt idx="1">
                  <c:v>23007</c:v>
                </c:pt>
                <c:pt idx="2">
                  <c:v>33429</c:v>
                </c:pt>
                <c:pt idx="3">
                  <c:v>15796</c:v>
                </c:pt>
                <c:pt idx="4">
                  <c:v>23608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45024</c:v>
                </c:pt>
                <c:pt idx="1">
                  <c:v>35995</c:v>
                </c:pt>
                <c:pt idx="2">
                  <c:v>30338</c:v>
                </c:pt>
                <c:pt idx="3">
                  <c:v>17976</c:v>
                </c:pt>
                <c:pt idx="4">
                  <c:v>22012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2020</a:t>
            </a:r>
            <a:r>
              <a:rPr lang="en-US" b="1" baseline="0" dirty="0"/>
              <a:t> US PRESIDENT – </a:t>
            </a:r>
            <a:r>
              <a:rPr lang="en-US" b="1" baseline="0" dirty="0" err="1"/>
              <a:t>Czukas</a:t>
            </a:r>
            <a:r>
              <a:rPr lang="en-US" b="1" baseline="0" dirty="0"/>
              <a:t>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34523</c:v>
                </c:pt>
                <c:pt idx="1">
                  <c:v>28077</c:v>
                </c:pt>
                <c:pt idx="2">
                  <c:v>46131</c:v>
                </c:pt>
                <c:pt idx="3">
                  <c:v>23250</c:v>
                </c:pt>
                <c:pt idx="4">
                  <c:v>29960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53688</c:v>
                </c:pt>
                <c:pt idx="1">
                  <c:v>51755</c:v>
                </c:pt>
                <c:pt idx="2">
                  <c:v>40911</c:v>
                </c:pt>
                <c:pt idx="3">
                  <c:v>30401</c:v>
                </c:pt>
                <c:pt idx="4">
                  <c:v>26073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SECRETARY OF STATE – Landgraf V1: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25904</c:v>
                </c:pt>
                <c:pt idx="1">
                  <c:v>19418</c:v>
                </c:pt>
                <c:pt idx="2">
                  <c:v>30830</c:v>
                </c:pt>
                <c:pt idx="3">
                  <c:v>15800</c:v>
                </c:pt>
                <c:pt idx="4">
                  <c:v>30039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40202</c:v>
                </c:pt>
                <c:pt idx="1">
                  <c:v>32967</c:v>
                </c:pt>
                <c:pt idx="2">
                  <c:v>30803</c:v>
                </c:pt>
                <c:pt idx="3">
                  <c:v>16148</c:v>
                </c:pt>
                <c:pt idx="4">
                  <c:v>31225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CLERK &amp; RECORDER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22375</c:v>
                </c:pt>
                <c:pt idx="1">
                  <c:v>20647</c:v>
                </c:pt>
                <c:pt idx="2">
                  <c:v>29704</c:v>
                </c:pt>
                <c:pt idx="3">
                  <c:v>14651</c:v>
                </c:pt>
                <c:pt idx="4">
                  <c:v>21609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48147</c:v>
                </c:pt>
                <c:pt idx="1">
                  <c:v>38977</c:v>
                </c:pt>
                <c:pt idx="2">
                  <c:v>33793</c:v>
                </c:pt>
                <c:pt idx="3">
                  <c:v>19898</c:v>
                </c:pt>
                <c:pt idx="4">
                  <c:v>24148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CLERK &amp; RECORDER – Landgraf V1: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22331</c:v>
                </c:pt>
                <c:pt idx="1">
                  <c:v>17439</c:v>
                </c:pt>
                <c:pt idx="2">
                  <c:v>24893</c:v>
                </c:pt>
                <c:pt idx="3">
                  <c:v>14683</c:v>
                </c:pt>
                <c:pt idx="4">
                  <c:v>26640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43263</c:v>
                </c:pt>
                <c:pt idx="1">
                  <c:v>35637</c:v>
                </c:pt>
                <c:pt idx="2">
                  <c:v>33506</c:v>
                </c:pt>
                <c:pt idx="3">
                  <c:v>17917</c:v>
                </c:pt>
                <c:pt idx="4">
                  <c:v>34640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SHERIFF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23047</c:v>
                </c:pt>
                <c:pt idx="1">
                  <c:v>20557</c:v>
                </c:pt>
                <c:pt idx="2">
                  <c:v>30288</c:v>
                </c:pt>
                <c:pt idx="3">
                  <c:v>14307</c:v>
                </c:pt>
                <c:pt idx="4">
                  <c:v>21601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47911</c:v>
                </c:pt>
                <c:pt idx="1">
                  <c:v>39267</c:v>
                </c:pt>
                <c:pt idx="2">
                  <c:v>33290</c:v>
                </c:pt>
                <c:pt idx="3">
                  <c:v>20195</c:v>
                </c:pt>
                <c:pt idx="4">
                  <c:v>24453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SHERIFF – Landgraf V1: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23028</c:v>
                </c:pt>
                <c:pt idx="1">
                  <c:v>17333</c:v>
                </c:pt>
                <c:pt idx="2">
                  <c:v>28120</c:v>
                </c:pt>
                <c:pt idx="3">
                  <c:v>14343</c:v>
                </c:pt>
                <c:pt idx="4">
                  <c:v>26976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42960</c:v>
                </c:pt>
                <c:pt idx="1">
                  <c:v>35924</c:v>
                </c:pt>
                <c:pt idx="2">
                  <c:v>33632</c:v>
                </c:pt>
                <c:pt idx="3">
                  <c:v>18205</c:v>
                </c:pt>
                <c:pt idx="4">
                  <c:v>34396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2020</a:t>
            </a:r>
            <a:r>
              <a:rPr lang="en-US" b="1" baseline="0" dirty="0"/>
              <a:t> US PRESIDENT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32311</c:v>
                </c:pt>
                <c:pt idx="1">
                  <c:v>29768</c:v>
                </c:pt>
                <c:pt idx="2">
                  <c:v>42842</c:v>
                </c:pt>
                <c:pt idx="3">
                  <c:v>23571</c:v>
                </c:pt>
                <c:pt idx="4">
                  <c:v>33449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54508</c:v>
                </c:pt>
                <c:pt idx="1">
                  <c:v>48548</c:v>
                </c:pt>
                <c:pt idx="2">
                  <c:v>38987</c:v>
                </c:pt>
                <c:pt idx="3">
                  <c:v>28779</c:v>
                </c:pt>
                <c:pt idx="4">
                  <c:v>32006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2020</a:t>
            </a:r>
            <a:r>
              <a:rPr lang="en-US" b="1" baseline="0" dirty="0"/>
              <a:t> US PRESIDENT – Perez: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32321</c:v>
                </c:pt>
                <c:pt idx="1">
                  <c:v>22770</c:v>
                </c:pt>
                <c:pt idx="2">
                  <c:v>46191</c:v>
                </c:pt>
                <c:pt idx="3">
                  <c:v>27238</c:v>
                </c:pt>
                <c:pt idx="4">
                  <c:v>33421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58950</c:v>
                </c:pt>
                <c:pt idx="1">
                  <c:v>37678</c:v>
                </c:pt>
                <c:pt idx="2">
                  <c:v>40021</c:v>
                </c:pt>
                <c:pt idx="3">
                  <c:v>23396</c:v>
                </c:pt>
                <c:pt idx="4">
                  <c:v>42783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US SENATE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26178</c:v>
                </c:pt>
                <c:pt idx="1">
                  <c:v>23218</c:v>
                </c:pt>
                <c:pt idx="2">
                  <c:v>34107</c:v>
                </c:pt>
                <c:pt idx="3">
                  <c:v>16146</c:v>
                </c:pt>
                <c:pt idx="4">
                  <c:v>24375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44995</c:v>
                </c:pt>
                <c:pt idx="1">
                  <c:v>35885</c:v>
                </c:pt>
                <c:pt idx="2">
                  <c:v>30012</c:v>
                </c:pt>
                <c:pt idx="3">
                  <c:v>17711</c:v>
                </c:pt>
                <c:pt idx="4">
                  <c:v>21392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US SENATE – Perez: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26108</c:v>
                </c:pt>
                <c:pt idx="1">
                  <c:v>16343</c:v>
                </c:pt>
                <c:pt idx="2">
                  <c:v>36126</c:v>
                </c:pt>
                <c:pt idx="3">
                  <c:v>19147</c:v>
                </c:pt>
                <c:pt idx="4">
                  <c:v>26300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48111</c:v>
                </c:pt>
                <c:pt idx="1">
                  <c:v>24842</c:v>
                </c:pt>
                <c:pt idx="2">
                  <c:v>30197</c:v>
                </c:pt>
                <c:pt idx="3">
                  <c:v>14846</c:v>
                </c:pt>
                <c:pt idx="4">
                  <c:v>31999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GOVERNOR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29093</c:v>
                </c:pt>
                <c:pt idx="1">
                  <c:v>25174</c:v>
                </c:pt>
                <c:pt idx="2">
                  <c:v>36310</c:v>
                </c:pt>
                <c:pt idx="3">
                  <c:v>17212</c:v>
                </c:pt>
                <c:pt idx="4">
                  <c:v>25658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43143</c:v>
                </c:pt>
                <c:pt idx="1">
                  <c:v>34764</c:v>
                </c:pt>
                <c:pt idx="2">
                  <c:v>28563</c:v>
                </c:pt>
                <c:pt idx="3">
                  <c:v>17018</c:v>
                </c:pt>
                <c:pt idx="4">
                  <c:v>20896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US SENATE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26178</c:v>
                </c:pt>
                <c:pt idx="1">
                  <c:v>23218</c:v>
                </c:pt>
                <c:pt idx="2">
                  <c:v>34107</c:v>
                </c:pt>
                <c:pt idx="3">
                  <c:v>16146</c:v>
                </c:pt>
                <c:pt idx="4">
                  <c:v>24375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44995</c:v>
                </c:pt>
                <c:pt idx="1">
                  <c:v>35885</c:v>
                </c:pt>
                <c:pt idx="2">
                  <c:v>30012</c:v>
                </c:pt>
                <c:pt idx="3">
                  <c:v>17711</c:v>
                </c:pt>
                <c:pt idx="4">
                  <c:v>21392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GOVERNOR – Perez: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29003</c:v>
                </c:pt>
                <c:pt idx="1">
                  <c:v>17659</c:v>
                </c:pt>
                <c:pt idx="2">
                  <c:v>38373</c:v>
                </c:pt>
                <c:pt idx="3">
                  <c:v>20178</c:v>
                </c:pt>
                <c:pt idx="4">
                  <c:v>28234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46183</c:v>
                </c:pt>
                <c:pt idx="1">
                  <c:v>23964</c:v>
                </c:pt>
                <c:pt idx="2">
                  <c:v>28745</c:v>
                </c:pt>
                <c:pt idx="3">
                  <c:v>14368</c:v>
                </c:pt>
                <c:pt idx="4">
                  <c:v>31124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SECRETARY OF STATE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26151</c:v>
                </c:pt>
                <c:pt idx="1">
                  <c:v>23007</c:v>
                </c:pt>
                <c:pt idx="2">
                  <c:v>33429</c:v>
                </c:pt>
                <c:pt idx="3">
                  <c:v>15796</c:v>
                </c:pt>
                <c:pt idx="4">
                  <c:v>23608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45024</c:v>
                </c:pt>
                <c:pt idx="1">
                  <c:v>35995</c:v>
                </c:pt>
                <c:pt idx="2">
                  <c:v>30338</c:v>
                </c:pt>
                <c:pt idx="3">
                  <c:v>17976</c:v>
                </c:pt>
                <c:pt idx="4">
                  <c:v>22012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SECRETARY OF STATE – Perez: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26103</c:v>
                </c:pt>
                <c:pt idx="1">
                  <c:v>16116</c:v>
                </c:pt>
                <c:pt idx="2">
                  <c:v>35335</c:v>
                </c:pt>
                <c:pt idx="3">
                  <c:v>18656</c:v>
                </c:pt>
                <c:pt idx="4">
                  <c:v>25781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48020</c:v>
                </c:pt>
                <c:pt idx="1">
                  <c:v>25020</c:v>
                </c:pt>
                <c:pt idx="2">
                  <c:v>30611</c:v>
                </c:pt>
                <c:pt idx="3">
                  <c:v>15248</c:v>
                </c:pt>
                <c:pt idx="4">
                  <c:v>32446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CLERK &amp; RECORDER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22375</c:v>
                </c:pt>
                <c:pt idx="1">
                  <c:v>20647</c:v>
                </c:pt>
                <c:pt idx="2">
                  <c:v>29704</c:v>
                </c:pt>
                <c:pt idx="3">
                  <c:v>14651</c:v>
                </c:pt>
                <c:pt idx="4">
                  <c:v>21609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48147</c:v>
                </c:pt>
                <c:pt idx="1">
                  <c:v>38977</c:v>
                </c:pt>
                <c:pt idx="2">
                  <c:v>33793</c:v>
                </c:pt>
                <c:pt idx="3">
                  <c:v>19898</c:v>
                </c:pt>
                <c:pt idx="4">
                  <c:v>24148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CLERK &amp; RECORDER – Perez: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22286</c:v>
                </c:pt>
                <c:pt idx="1">
                  <c:v>14600</c:v>
                </c:pt>
                <c:pt idx="2">
                  <c:v>31408</c:v>
                </c:pt>
                <c:pt idx="3">
                  <c:v>17746</c:v>
                </c:pt>
                <c:pt idx="4">
                  <c:v>22946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51373</c:v>
                </c:pt>
                <c:pt idx="1">
                  <c:v>27267</c:v>
                </c:pt>
                <c:pt idx="2">
                  <c:v>34186</c:v>
                </c:pt>
                <c:pt idx="3">
                  <c:v>16672</c:v>
                </c:pt>
                <c:pt idx="4">
                  <c:v>35465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SHERIFF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23047</c:v>
                </c:pt>
                <c:pt idx="1">
                  <c:v>20557</c:v>
                </c:pt>
                <c:pt idx="2">
                  <c:v>30288</c:v>
                </c:pt>
                <c:pt idx="3">
                  <c:v>14307</c:v>
                </c:pt>
                <c:pt idx="4">
                  <c:v>21601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47911</c:v>
                </c:pt>
                <c:pt idx="1">
                  <c:v>39267</c:v>
                </c:pt>
                <c:pt idx="2">
                  <c:v>33290</c:v>
                </c:pt>
                <c:pt idx="3">
                  <c:v>20195</c:v>
                </c:pt>
                <c:pt idx="4">
                  <c:v>24453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SHERIFF – Perez: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22955</c:v>
                </c:pt>
                <c:pt idx="1">
                  <c:v>14369</c:v>
                </c:pt>
                <c:pt idx="2">
                  <c:v>32180</c:v>
                </c:pt>
                <c:pt idx="3">
                  <c:v>17271</c:v>
                </c:pt>
                <c:pt idx="4">
                  <c:v>23025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51112</c:v>
                </c:pt>
                <c:pt idx="1">
                  <c:v>27566</c:v>
                </c:pt>
                <c:pt idx="2">
                  <c:v>33567</c:v>
                </c:pt>
                <c:pt idx="3">
                  <c:v>17312</c:v>
                </c:pt>
                <c:pt idx="4">
                  <c:v>35559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2020</a:t>
            </a:r>
            <a:r>
              <a:rPr lang="en-US" b="1" baseline="0" dirty="0"/>
              <a:t> US PRESIDENT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32311</c:v>
                </c:pt>
                <c:pt idx="1">
                  <c:v>29768</c:v>
                </c:pt>
                <c:pt idx="2">
                  <c:v>42842</c:v>
                </c:pt>
                <c:pt idx="3">
                  <c:v>23571</c:v>
                </c:pt>
                <c:pt idx="4">
                  <c:v>33449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54508</c:v>
                </c:pt>
                <c:pt idx="1">
                  <c:v>48548</c:v>
                </c:pt>
                <c:pt idx="2">
                  <c:v>38987</c:v>
                </c:pt>
                <c:pt idx="3">
                  <c:v>28779</c:v>
                </c:pt>
                <c:pt idx="4">
                  <c:v>32006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2020</a:t>
            </a:r>
            <a:r>
              <a:rPr lang="en-US" b="1" baseline="0" dirty="0"/>
              <a:t> US PRESIDENT – Map 9: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32358</c:v>
                </c:pt>
                <c:pt idx="1">
                  <c:v>25371</c:v>
                </c:pt>
                <c:pt idx="2">
                  <c:v>34852</c:v>
                </c:pt>
                <c:pt idx="3">
                  <c:v>30555</c:v>
                </c:pt>
                <c:pt idx="4">
                  <c:v>38805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56352</c:v>
                </c:pt>
                <c:pt idx="1">
                  <c:v>44593</c:v>
                </c:pt>
                <c:pt idx="2">
                  <c:v>35892</c:v>
                </c:pt>
                <c:pt idx="3">
                  <c:v>26242</c:v>
                </c:pt>
                <c:pt idx="4">
                  <c:v>39749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US SENATE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26178</c:v>
                </c:pt>
                <c:pt idx="1">
                  <c:v>23218</c:v>
                </c:pt>
                <c:pt idx="2">
                  <c:v>34107</c:v>
                </c:pt>
                <c:pt idx="3">
                  <c:v>16146</c:v>
                </c:pt>
                <c:pt idx="4">
                  <c:v>24375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44995</c:v>
                </c:pt>
                <c:pt idx="1">
                  <c:v>35885</c:v>
                </c:pt>
                <c:pt idx="2">
                  <c:v>30012</c:v>
                </c:pt>
                <c:pt idx="3">
                  <c:v>17711</c:v>
                </c:pt>
                <c:pt idx="4">
                  <c:v>21392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US SENATE – </a:t>
            </a:r>
            <a:r>
              <a:rPr lang="en-US" b="1" baseline="0" dirty="0" err="1"/>
              <a:t>Czukas</a:t>
            </a:r>
            <a:r>
              <a:rPr lang="en-US" b="1" baseline="0" dirty="0"/>
              <a:t>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27908</c:v>
                </c:pt>
                <c:pt idx="1">
                  <c:v>22647</c:v>
                </c:pt>
                <c:pt idx="2">
                  <c:v>35985</c:v>
                </c:pt>
                <c:pt idx="3">
                  <c:v>16257</c:v>
                </c:pt>
                <c:pt idx="4">
                  <c:v>21227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43440</c:v>
                </c:pt>
                <c:pt idx="1">
                  <c:v>39907</c:v>
                </c:pt>
                <c:pt idx="2">
                  <c:v>31055</c:v>
                </c:pt>
                <c:pt idx="3">
                  <c:v>18921</c:v>
                </c:pt>
                <c:pt idx="4">
                  <c:v>16672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US SENATE – Map 9: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26068</c:v>
                </c:pt>
                <c:pt idx="1">
                  <c:v>19875</c:v>
                </c:pt>
                <c:pt idx="2">
                  <c:v>27357</c:v>
                </c:pt>
                <c:pt idx="3">
                  <c:v>21010</c:v>
                </c:pt>
                <c:pt idx="4">
                  <c:v>29714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46209</c:v>
                </c:pt>
                <c:pt idx="1">
                  <c:v>32621</c:v>
                </c:pt>
                <c:pt idx="2">
                  <c:v>26518</c:v>
                </c:pt>
                <c:pt idx="3">
                  <c:v>16957</c:v>
                </c:pt>
                <c:pt idx="4">
                  <c:v>27690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GOVERNOR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29093</c:v>
                </c:pt>
                <c:pt idx="1">
                  <c:v>25174</c:v>
                </c:pt>
                <c:pt idx="2">
                  <c:v>36310</c:v>
                </c:pt>
                <c:pt idx="3">
                  <c:v>17212</c:v>
                </c:pt>
                <c:pt idx="4">
                  <c:v>25658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43143</c:v>
                </c:pt>
                <c:pt idx="1">
                  <c:v>34764</c:v>
                </c:pt>
                <c:pt idx="2">
                  <c:v>28563</c:v>
                </c:pt>
                <c:pt idx="3">
                  <c:v>17018</c:v>
                </c:pt>
                <c:pt idx="4">
                  <c:v>20896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GOVERNOR – Map 9: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29036</c:v>
                </c:pt>
                <c:pt idx="1">
                  <c:v>21613</c:v>
                </c:pt>
                <c:pt idx="2">
                  <c:v>29189</c:v>
                </c:pt>
                <c:pt idx="3">
                  <c:v>22219</c:v>
                </c:pt>
                <c:pt idx="4">
                  <c:v>31390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44286</c:v>
                </c:pt>
                <c:pt idx="1">
                  <c:v>31532</c:v>
                </c:pt>
                <c:pt idx="2">
                  <c:v>25275</c:v>
                </c:pt>
                <c:pt idx="3">
                  <c:v>16260</c:v>
                </c:pt>
                <c:pt idx="4">
                  <c:v>27031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SECRETARY OF STATE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26151</c:v>
                </c:pt>
                <c:pt idx="1">
                  <c:v>23007</c:v>
                </c:pt>
                <c:pt idx="2">
                  <c:v>33429</c:v>
                </c:pt>
                <c:pt idx="3">
                  <c:v>15796</c:v>
                </c:pt>
                <c:pt idx="4">
                  <c:v>23608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45024</c:v>
                </c:pt>
                <c:pt idx="1">
                  <c:v>35995</c:v>
                </c:pt>
                <c:pt idx="2">
                  <c:v>30338</c:v>
                </c:pt>
                <c:pt idx="3">
                  <c:v>17976</c:v>
                </c:pt>
                <c:pt idx="4">
                  <c:v>22012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SECRETARY OF STATE – Map 9: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26059</c:v>
                </c:pt>
                <c:pt idx="1">
                  <c:v>19727</c:v>
                </c:pt>
                <c:pt idx="2">
                  <c:v>26839</c:v>
                </c:pt>
                <c:pt idx="3">
                  <c:v>20451</c:v>
                </c:pt>
                <c:pt idx="4">
                  <c:v>28915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46164</c:v>
                </c:pt>
                <c:pt idx="1">
                  <c:v>32713</c:v>
                </c:pt>
                <c:pt idx="2">
                  <c:v>26786</c:v>
                </c:pt>
                <c:pt idx="3">
                  <c:v>17293</c:v>
                </c:pt>
                <c:pt idx="4">
                  <c:v>28389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CLERK &amp; RECORDER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22375</c:v>
                </c:pt>
                <c:pt idx="1">
                  <c:v>20647</c:v>
                </c:pt>
                <c:pt idx="2">
                  <c:v>29704</c:v>
                </c:pt>
                <c:pt idx="3">
                  <c:v>14651</c:v>
                </c:pt>
                <c:pt idx="4">
                  <c:v>21609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48147</c:v>
                </c:pt>
                <c:pt idx="1">
                  <c:v>38977</c:v>
                </c:pt>
                <c:pt idx="2">
                  <c:v>33793</c:v>
                </c:pt>
                <c:pt idx="3">
                  <c:v>19898</c:v>
                </c:pt>
                <c:pt idx="4">
                  <c:v>24148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CLERK &amp; RECORDER – Map 9: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22243</c:v>
                </c:pt>
                <c:pt idx="1">
                  <c:v>17729</c:v>
                </c:pt>
                <c:pt idx="2">
                  <c:v>23855</c:v>
                </c:pt>
                <c:pt idx="3">
                  <c:v>19134</c:v>
                </c:pt>
                <c:pt idx="4">
                  <c:v>26025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49333</c:v>
                </c:pt>
                <c:pt idx="1">
                  <c:v>35413</c:v>
                </c:pt>
                <c:pt idx="2">
                  <c:v>29856</c:v>
                </c:pt>
                <c:pt idx="3">
                  <c:v>19052</c:v>
                </c:pt>
                <c:pt idx="4">
                  <c:v>31309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SHERIFF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23047</c:v>
                </c:pt>
                <c:pt idx="1">
                  <c:v>20557</c:v>
                </c:pt>
                <c:pt idx="2">
                  <c:v>30288</c:v>
                </c:pt>
                <c:pt idx="3">
                  <c:v>14307</c:v>
                </c:pt>
                <c:pt idx="4">
                  <c:v>21601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47911</c:v>
                </c:pt>
                <c:pt idx="1">
                  <c:v>39267</c:v>
                </c:pt>
                <c:pt idx="2">
                  <c:v>33290</c:v>
                </c:pt>
                <c:pt idx="3">
                  <c:v>20195</c:v>
                </c:pt>
                <c:pt idx="4">
                  <c:v>24453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SHERIFF – Map 9: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22951</c:v>
                </c:pt>
                <c:pt idx="1">
                  <c:v>17630</c:v>
                </c:pt>
                <c:pt idx="2">
                  <c:v>24319</c:v>
                </c:pt>
                <c:pt idx="3">
                  <c:v>18743</c:v>
                </c:pt>
                <c:pt idx="4">
                  <c:v>26157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49083</c:v>
                </c:pt>
                <c:pt idx="1">
                  <c:v>35715</c:v>
                </c:pt>
                <c:pt idx="2">
                  <c:v>29425</c:v>
                </c:pt>
                <c:pt idx="3">
                  <c:v>19552</c:v>
                </c:pt>
                <c:pt idx="4">
                  <c:v>31341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2020</a:t>
            </a:r>
            <a:r>
              <a:rPr lang="en-US" b="1" baseline="0" dirty="0"/>
              <a:t> US PRESIDENT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32311</c:v>
                </c:pt>
                <c:pt idx="1">
                  <c:v>29768</c:v>
                </c:pt>
                <c:pt idx="2">
                  <c:v>42842</c:v>
                </c:pt>
                <c:pt idx="3">
                  <c:v>23571</c:v>
                </c:pt>
                <c:pt idx="4">
                  <c:v>33449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54508</c:v>
                </c:pt>
                <c:pt idx="1">
                  <c:v>48548</c:v>
                </c:pt>
                <c:pt idx="2">
                  <c:v>38987</c:v>
                </c:pt>
                <c:pt idx="3">
                  <c:v>28779</c:v>
                </c:pt>
                <c:pt idx="4">
                  <c:v>32006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GOVERNOR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29093</c:v>
                </c:pt>
                <c:pt idx="1">
                  <c:v>25174</c:v>
                </c:pt>
                <c:pt idx="2">
                  <c:v>36310</c:v>
                </c:pt>
                <c:pt idx="3">
                  <c:v>17212</c:v>
                </c:pt>
                <c:pt idx="4">
                  <c:v>25658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43143</c:v>
                </c:pt>
                <c:pt idx="1">
                  <c:v>34764</c:v>
                </c:pt>
                <c:pt idx="2">
                  <c:v>28563</c:v>
                </c:pt>
                <c:pt idx="3">
                  <c:v>17018</c:v>
                </c:pt>
                <c:pt idx="4">
                  <c:v>20896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2020</a:t>
            </a:r>
            <a:r>
              <a:rPr lang="en-US" b="1" baseline="0" dirty="0"/>
              <a:t> US PRESIDENT – Map 10: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32065</c:v>
                </c:pt>
                <c:pt idx="1">
                  <c:v>28604</c:v>
                </c:pt>
                <c:pt idx="2">
                  <c:v>46718</c:v>
                </c:pt>
                <c:pt idx="3">
                  <c:v>23428</c:v>
                </c:pt>
                <c:pt idx="4">
                  <c:v>31126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54321</c:v>
                </c:pt>
                <c:pt idx="1">
                  <c:v>48303</c:v>
                </c:pt>
                <c:pt idx="2">
                  <c:v>41588</c:v>
                </c:pt>
                <c:pt idx="3">
                  <c:v>30731</c:v>
                </c:pt>
                <c:pt idx="4">
                  <c:v>27885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US SENATE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26178</c:v>
                </c:pt>
                <c:pt idx="1">
                  <c:v>23218</c:v>
                </c:pt>
                <c:pt idx="2">
                  <c:v>34107</c:v>
                </c:pt>
                <c:pt idx="3">
                  <c:v>16146</c:v>
                </c:pt>
                <c:pt idx="4">
                  <c:v>24375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44995</c:v>
                </c:pt>
                <c:pt idx="1">
                  <c:v>35885</c:v>
                </c:pt>
                <c:pt idx="2">
                  <c:v>30012</c:v>
                </c:pt>
                <c:pt idx="3">
                  <c:v>17711</c:v>
                </c:pt>
                <c:pt idx="4">
                  <c:v>21392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US SENATE – Map 10: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26032</c:v>
                </c:pt>
                <c:pt idx="1">
                  <c:v>22900</c:v>
                </c:pt>
                <c:pt idx="2">
                  <c:v>37038</c:v>
                </c:pt>
                <c:pt idx="3">
                  <c:v>16237</c:v>
                </c:pt>
                <c:pt idx="4">
                  <c:v>21817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44665</c:v>
                </c:pt>
                <c:pt idx="1">
                  <c:v>36374</c:v>
                </c:pt>
                <c:pt idx="2">
                  <c:v>31917</c:v>
                </c:pt>
                <c:pt idx="3">
                  <c:v>19146</c:v>
                </c:pt>
                <c:pt idx="4">
                  <c:v>17893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GOVERNOR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29093</c:v>
                </c:pt>
                <c:pt idx="1">
                  <c:v>25174</c:v>
                </c:pt>
                <c:pt idx="2">
                  <c:v>36310</c:v>
                </c:pt>
                <c:pt idx="3">
                  <c:v>17212</c:v>
                </c:pt>
                <c:pt idx="4">
                  <c:v>25658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43143</c:v>
                </c:pt>
                <c:pt idx="1">
                  <c:v>34764</c:v>
                </c:pt>
                <c:pt idx="2">
                  <c:v>28563</c:v>
                </c:pt>
                <c:pt idx="3">
                  <c:v>17018</c:v>
                </c:pt>
                <c:pt idx="4">
                  <c:v>20896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GOVERNOR – Map 10: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28941</c:v>
                </c:pt>
                <c:pt idx="1">
                  <c:v>24850</c:v>
                </c:pt>
                <c:pt idx="2">
                  <c:v>39395</c:v>
                </c:pt>
                <c:pt idx="3">
                  <c:v>17401</c:v>
                </c:pt>
                <c:pt idx="4">
                  <c:v>22860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42801</c:v>
                </c:pt>
                <c:pt idx="1">
                  <c:v>35245</c:v>
                </c:pt>
                <c:pt idx="2">
                  <c:v>30383</c:v>
                </c:pt>
                <c:pt idx="3">
                  <c:v>18410</c:v>
                </c:pt>
                <c:pt idx="4">
                  <c:v>22860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SECRETARY OF STATE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26151</c:v>
                </c:pt>
                <c:pt idx="1">
                  <c:v>23007</c:v>
                </c:pt>
                <c:pt idx="2">
                  <c:v>33429</c:v>
                </c:pt>
                <c:pt idx="3">
                  <c:v>15796</c:v>
                </c:pt>
                <c:pt idx="4">
                  <c:v>23608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45024</c:v>
                </c:pt>
                <c:pt idx="1">
                  <c:v>35995</c:v>
                </c:pt>
                <c:pt idx="2">
                  <c:v>30338</c:v>
                </c:pt>
                <c:pt idx="3">
                  <c:v>17976</c:v>
                </c:pt>
                <c:pt idx="4">
                  <c:v>22012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SECRETARY OF STATE – Map 10: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26007</c:v>
                </c:pt>
                <c:pt idx="1">
                  <c:v>22672</c:v>
                </c:pt>
                <c:pt idx="2">
                  <c:v>36293</c:v>
                </c:pt>
                <c:pt idx="3">
                  <c:v>15937</c:v>
                </c:pt>
                <c:pt idx="4">
                  <c:v>21082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44657</c:v>
                </c:pt>
                <c:pt idx="1">
                  <c:v>36484</c:v>
                </c:pt>
                <c:pt idx="2">
                  <c:v>32280</c:v>
                </c:pt>
                <c:pt idx="3">
                  <c:v>19389</c:v>
                </c:pt>
                <c:pt idx="4">
                  <c:v>18535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CLERK &amp; RECORDER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22375</c:v>
                </c:pt>
                <c:pt idx="1">
                  <c:v>20647</c:v>
                </c:pt>
                <c:pt idx="2">
                  <c:v>29704</c:v>
                </c:pt>
                <c:pt idx="3">
                  <c:v>14651</c:v>
                </c:pt>
                <c:pt idx="4">
                  <c:v>21609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48147</c:v>
                </c:pt>
                <c:pt idx="1">
                  <c:v>38977</c:v>
                </c:pt>
                <c:pt idx="2">
                  <c:v>33793</c:v>
                </c:pt>
                <c:pt idx="3">
                  <c:v>19898</c:v>
                </c:pt>
                <c:pt idx="4">
                  <c:v>24148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CLERK &amp; RECORDER – Map 10: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22232</c:v>
                </c:pt>
                <c:pt idx="1">
                  <c:v>20166</c:v>
                </c:pt>
                <c:pt idx="2">
                  <c:v>32217</c:v>
                </c:pt>
                <c:pt idx="3">
                  <c:v>14624</c:v>
                </c:pt>
                <c:pt idx="4">
                  <c:v>19747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47784</c:v>
                </c:pt>
                <c:pt idx="1">
                  <c:v>39536</c:v>
                </c:pt>
                <c:pt idx="2">
                  <c:v>36019</c:v>
                </c:pt>
                <c:pt idx="3">
                  <c:v>21381</c:v>
                </c:pt>
                <c:pt idx="4">
                  <c:v>20243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SHERIFF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23047</c:v>
                </c:pt>
                <c:pt idx="1">
                  <c:v>20557</c:v>
                </c:pt>
                <c:pt idx="2">
                  <c:v>30288</c:v>
                </c:pt>
                <c:pt idx="3">
                  <c:v>14307</c:v>
                </c:pt>
                <c:pt idx="4">
                  <c:v>21601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47911</c:v>
                </c:pt>
                <c:pt idx="1">
                  <c:v>39267</c:v>
                </c:pt>
                <c:pt idx="2">
                  <c:v>33290</c:v>
                </c:pt>
                <c:pt idx="3">
                  <c:v>20195</c:v>
                </c:pt>
                <c:pt idx="4">
                  <c:v>24453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GOVERNOR – </a:t>
            </a:r>
            <a:r>
              <a:rPr lang="en-US" b="1" baseline="0" dirty="0" err="1"/>
              <a:t>Czukas</a:t>
            </a:r>
            <a:r>
              <a:rPr lang="en-US" b="1" baseline="0" dirty="0"/>
              <a:t>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30752</c:v>
                </c:pt>
                <c:pt idx="1">
                  <c:v>24755</c:v>
                </c:pt>
                <c:pt idx="2">
                  <c:v>38288</c:v>
                </c:pt>
                <c:pt idx="3">
                  <c:v>17392</c:v>
                </c:pt>
                <c:pt idx="4">
                  <c:v>22260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41674</c:v>
                </c:pt>
                <c:pt idx="1">
                  <c:v>38658</c:v>
                </c:pt>
                <c:pt idx="2">
                  <c:v>29536</c:v>
                </c:pt>
                <c:pt idx="3">
                  <c:v>18223</c:v>
                </c:pt>
                <c:pt idx="4">
                  <c:v>16293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SHERIFF – Map 10: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22884</c:v>
                </c:pt>
                <c:pt idx="1">
                  <c:v>20186</c:v>
                </c:pt>
                <c:pt idx="2">
                  <c:v>32972</c:v>
                </c:pt>
                <c:pt idx="3">
                  <c:v>14331</c:v>
                </c:pt>
                <c:pt idx="4">
                  <c:v>19427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47553</c:v>
                </c:pt>
                <c:pt idx="1">
                  <c:v>39737</c:v>
                </c:pt>
                <c:pt idx="2">
                  <c:v>35401</c:v>
                </c:pt>
                <c:pt idx="3">
                  <c:v>21644</c:v>
                </c:pt>
                <c:pt idx="4">
                  <c:v>20781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2020</a:t>
            </a:r>
            <a:r>
              <a:rPr lang="en-US" b="1" baseline="0" dirty="0"/>
              <a:t> US PRESIDENT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32311</c:v>
                </c:pt>
                <c:pt idx="1">
                  <c:v>29768</c:v>
                </c:pt>
                <c:pt idx="2">
                  <c:v>42842</c:v>
                </c:pt>
                <c:pt idx="3">
                  <c:v>23571</c:v>
                </c:pt>
                <c:pt idx="4">
                  <c:v>33449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54508</c:v>
                </c:pt>
                <c:pt idx="1">
                  <c:v>48548</c:v>
                </c:pt>
                <c:pt idx="2">
                  <c:v>38987</c:v>
                </c:pt>
                <c:pt idx="3">
                  <c:v>28779</c:v>
                </c:pt>
                <c:pt idx="4">
                  <c:v>32006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2020</a:t>
            </a:r>
            <a:r>
              <a:rPr lang="en-US" b="1" baseline="0" dirty="0"/>
              <a:t> US PRESIDENT – </a:t>
            </a:r>
            <a:r>
              <a:rPr lang="en-US" b="1" baseline="0" dirty="0" err="1"/>
              <a:t>Czukas</a:t>
            </a:r>
            <a:r>
              <a:rPr lang="en-US" b="1" baseline="0" dirty="0"/>
              <a:t> V2: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33715</c:v>
                </c:pt>
                <c:pt idx="1">
                  <c:v>28608</c:v>
                </c:pt>
                <c:pt idx="2">
                  <c:v>45948</c:v>
                </c:pt>
                <c:pt idx="3">
                  <c:v>23730</c:v>
                </c:pt>
                <c:pt idx="4">
                  <c:v>29940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52685</c:v>
                </c:pt>
                <c:pt idx="1">
                  <c:v>51244</c:v>
                </c:pt>
                <c:pt idx="2">
                  <c:v>40556</c:v>
                </c:pt>
                <c:pt idx="3">
                  <c:v>34364</c:v>
                </c:pt>
                <c:pt idx="4">
                  <c:v>23979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US SENATE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26178</c:v>
                </c:pt>
                <c:pt idx="1">
                  <c:v>23218</c:v>
                </c:pt>
                <c:pt idx="2">
                  <c:v>34107</c:v>
                </c:pt>
                <c:pt idx="3">
                  <c:v>16146</c:v>
                </c:pt>
                <c:pt idx="4">
                  <c:v>24375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44995</c:v>
                </c:pt>
                <c:pt idx="1">
                  <c:v>35885</c:v>
                </c:pt>
                <c:pt idx="2">
                  <c:v>30012</c:v>
                </c:pt>
                <c:pt idx="3">
                  <c:v>17711</c:v>
                </c:pt>
                <c:pt idx="4">
                  <c:v>21392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US SENATE – </a:t>
            </a:r>
            <a:r>
              <a:rPr lang="en-US" b="1" baseline="0" dirty="0" err="1"/>
              <a:t>Czukas</a:t>
            </a:r>
            <a:r>
              <a:rPr lang="en-US" b="1" baseline="0" dirty="0"/>
              <a:t> V2: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27266</c:v>
                </c:pt>
                <c:pt idx="1">
                  <c:v>22701</c:v>
                </c:pt>
                <c:pt idx="2">
                  <c:v>35893</c:v>
                </c:pt>
                <c:pt idx="3">
                  <c:v>17170</c:v>
                </c:pt>
                <c:pt idx="4">
                  <c:v>20994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42688</c:v>
                </c:pt>
                <c:pt idx="1">
                  <c:v>39103</c:v>
                </c:pt>
                <c:pt idx="2">
                  <c:v>30785</c:v>
                </c:pt>
                <c:pt idx="3">
                  <c:v>22225</c:v>
                </c:pt>
                <c:pt idx="4">
                  <c:v>15194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GOVERNOR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29093</c:v>
                </c:pt>
                <c:pt idx="1">
                  <c:v>25174</c:v>
                </c:pt>
                <c:pt idx="2">
                  <c:v>36310</c:v>
                </c:pt>
                <c:pt idx="3">
                  <c:v>17212</c:v>
                </c:pt>
                <c:pt idx="4">
                  <c:v>25658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43143</c:v>
                </c:pt>
                <c:pt idx="1">
                  <c:v>34764</c:v>
                </c:pt>
                <c:pt idx="2">
                  <c:v>28563</c:v>
                </c:pt>
                <c:pt idx="3">
                  <c:v>17018</c:v>
                </c:pt>
                <c:pt idx="4">
                  <c:v>20896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GOVERNOR – </a:t>
            </a:r>
            <a:r>
              <a:rPr lang="en-US" b="1" baseline="0" dirty="0" err="1"/>
              <a:t>Czukas</a:t>
            </a:r>
            <a:r>
              <a:rPr lang="en-US" b="1" baseline="0" dirty="0"/>
              <a:t> V2: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30073</c:v>
                </c:pt>
                <c:pt idx="1">
                  <c:v>24848</c:v>
                </c:pt>
                <c:pt idx="2">
                  <c:v>38141</c:v>
                </c:pt>
                <c:pt idx="3">
                  <c:v>18388</c:v>
                </c:pt>
                <c:pt idx="4">
                  <c:v>21997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40932</c:v>
                </c:pt>
                <c:pt idx="1">
                  <c:v>37877</c:v>
                </c:pt>
                <c:pt idx="2">
                  <c:v>29333</c:v>
                </c:pt>
                <c:pt idx="3">
                  <c:v>21431</c:v>
                </c:pt>
                <c:pt idx="4">
                  <c:v>14811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SECRETARY OF STATE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26151</c:v>
                </c:pt>
                <c:pt idx="1">
                  <c:v>23007</c:v>
                </c:pt>
                <c:pt idx="2">
                  <c:v>33429</c:v>
                </c:pt>
                <c:pt idx="3">
                  <c:v>15796</c:v>
                </c:pt>
                <c:pt idx="4">
                  <c:v>23608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45024</c:v>
                </c:pt>
                <c:pt idx="1">
                  <c:v>35995</c:v>
                </c:pt>
                <c:pt idx="2">
                  <c:v>30338</c:v>
                </c:pt>
                <c:pt idx="3">
                  <c:v>17976</c:v>
                </c:pt>
                <c:pt idx="4">
                  <c:v>22012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SECRETARY OF STATE – </a:t>
            </a:r>
            <a:r>
              <a:rPr lang="en-US" b="1" baseline="0" dirty="0" err="1"/>
              <a:t>Czukas</a:t>
            </a:r>
            <a:r>
              <a:rPr lang="en-US" b="1" baseline="0" dirty="0"/>
              <a:t> V2: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27138</c:v>
                </c:pt>
                <c:pt idx="1">
                  <c:v>22568</c:v>
                </c:pt>
                <c:pt idx="2">
                  <c:v>35135</c:v>
                </c:pt>
                <c:pt idx="3">
                  <c:v>16838</c:v>
                </c:pt>
                <c:pt idx="4">
                  <c:v>20312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42799</c:v>
                </c:pt>
                <c:pt idx="1">
                  <c:v>39165</c:v>
                </c:pt>
                <c:pt idx="2">
                  <c:v>31166</c:v>
                </c:pt>
                <c:pt idx="3">
                  <c:v>22455</c:v>
                </c:pt>
                <c:pt idx="4">
                  <c:v>15760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CLERK &amp; RECORDER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22375</c:v>
                </c:pt>
                <c:pt idx="1">
                  <c:v>20647</c:v>
                </c:pt>
                <c:pt idx="2">
                  <c:v>29704</c:v>
                </c:pt>
                <c:pt idx="3">
                  <c:v>14651</c:v>
                </c:pt>
                <c:pt idx="4">
                  <c:v>21609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48147</c:v>
                </c:pt>
                <c:pt idx="1">
                  <c:v>38977</c:v>
                </c:pt>
                <c:pt idx="2">
                  <c:v>33793</c:v>
                </c:pt>
                <c:pt idx="3">
                  <c:v>19898</c:v>
                </c:pt>
                <c:pt idx="4">
                  <c:v>24148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SECRETARY OF STATE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26151</c:v>
                </c:pt>
                <c:pt idx="1">
                  <c:v>23007</c:v>
                </c:pt>
                <c:pt idx="2">
                  <c:v>33429</c:v>
                </c:pt>
                <c:pt idx="3">
                  <c:v>15796</c:v>
                </c:pt>
                <c:pt idx="4">
                  <c:v>23608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45024</c:v>
                </c:pt>
                <c:pt idx="1">
                  <c:v>35995</c:v>
                </c:pt>
                <c:pt idx="2">
                  <c:v>30338</c:v>
                </c:pt>
                <c:pt idx="3">
                  <c:v>17976</c:v>
                </c:pt>
                <c:pt idx="4">
                  <c:v>22012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CLERK &amp; RECORDER – </a:t>
            </a:r>
            <a:r>
              <a:rPr lang="en-US" b="1" baseline="0" dirty="0" err="1"/>
              <a:t>Czukas</a:t>
            </a:r>
            <a:r>
              <a:rPr lang="en-US" b="1" baseline="0" dirty="0"/>
              <a:t> V2: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23416</c:v>
                </c:pt>
                <c:pt idx="1">
                  <c:v>19861</c:v>
                </c:pt>
                <c:pt idx="2">
                  <c:v>31201</c:v>
                </c:pt>
                <c:pt idx="3">
                  <c:v>15261</c:v>
                </c:pt>
                <c:pt idx="4">
                  <c:v>19247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45897</c:v>
                </c:pt>
                <c:pt idx="1">
                  <c:v>42297</c:v>
                </c:pt>
                <c:pt idx="2">
                  <c:v>34763</c:v>
                </c:pt>
                <c:pt idx="3">
                  <c:v>24714</c:v>
                </c:pt>
                <c:pt idx="4">
                  <c:v>17292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SHERIFF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23047</c:v>
                </c:pt>
                <c:pt idx="1">
                  <c:v>20557</c:v>
                </c:pt>
                <c:pt idx="2">
                  <c:v>30288</c:v>
                </c:pt>
                <c:pt idx="3">
                  <c:v>14307</c:v>
                </c:pt>
                <c:pt idx="4">
                  <c:v>21601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47911</c:v>
                </c:pt>
                <c:pt idx="1">
                  <c:v>39267</c:v>
                </c:pt>
                <c:pt idx="2">
                  <c:v>33290</c:v>
                </c:pt>
                <c:pt idx="3">
                  <c:v>20195</c:v>
                </c:pt>
                <c:pt idx="4">
                  <c:v>24453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SHERIFF – </a:t>
            </a:r>
            <a:r>
              <a:rPr lang="en-US" b="1" baseline="0" dirty="0" err="1"/>
              <a:t>Czukas</a:t>
            </a:r>
            <a:r>
              <a:rPr lang="en-US" b="1" baseline="0" dirty="0"/>
              <a:t> V2: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23977</c:v>
                </c:pt>
                <c:pt idx="1">
                  <c:v>19968</c:v>
                </c:pt>
                <c:pt idx="2">
                  <c:v>31970</c:v>
                </c:pt>
                <c:pt idx="3">
                  <c:v>15052</c:v>
                </c:pt>
                <c:pt idx="4">
                  <c:v>18833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45778</c:v>
                </c:pt>
                <c:pt idx="1">
                  <c:v>42409</c:v>
                </c:pt>
                <c:pt idx="2">
                  <c:v>34135</c:v>
                </c:pt>
                <c:pt idx="3">
                  <c:v>24919</c:v>
                </c:pt>
                <c:pt idx="4">
                  <c:v>17875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2020</a:t>
            </a:r>
            <a:r>
              <a:rPr lang="en-US" b="1" baseline="0" dirty="0"/>
              <a:t> US PRESIDENT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32311</c:v>
                </c:pt>
                <c:pt idx="1">
                  <c:v>29768</c:v>
                </c:pt>
                <c:pt idx="2">
                  <c:v>42842</c:v>
                </c:pt>
                <c:pt idx="3">
                  <c:v>23571</c:v>
                </c:pt>
                <c:pt idx="4">
                  <c:v>33449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54508</c:v>
                </c:pt>
                <c:pt idx="1">
                  <c:v>48548</c:v>
                </c:pt>
                <c:pt idx="2">
                  <c:v>38987</c:v>
                </c:pt>
                <c:pt idx="3">
                  <c:v>28779</c:v>
                </c:pt>
                <c:pt idx="4">
                  <c:v>32006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2020</a:t>
            </a:r>
            <a:r>
              <a:rPr lang="en-US" b="1" baseline="0" dirty="0"/>
              <a:t> US PRESIDENT – Waller-Martinez: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34492</c:v>
                </c:pt>
                <c:pt idx="1">
                  <c:v>27772</c:v>
                </c:pt>
                <c:pt idx="2">
                  <c:v>42937</c:v>
                </c:pt>
                <c:pt idx="3">
                  <c:v>27107</c:v>
                </c:pt>
                <c:pt idx="4">
                  <c:v>29633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53700</c:v>
                </c:pt>
                <c:pt idx="1">
                  <c:v>51541</c:v>
                </c:pt>
                <c:pt idx="2">
                  <c:v>38678</c:v>
                </c:pt>
                <c:pt idx="3">
                  <c:v>33479</c:v>
                </c:pt>
                <c:pt idx="4">
                  <c:v>25430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US SENATE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26178</c:v>
                </c:pt>
                <c:pt idx="1">
                  <c:v>23218</c:v>
                </c:pt>
                <c:pt idx="2">
                  <c:v>34107</c:v>
                </c:pt>
                <c:pt idx="3">
                  <c:v>16146</c:v>
                </c:pt>
                <c:pt idx="4">
                  <c:v>24375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44995</c:v>
                </c:pt>
                <c:pt idx="1">
                  <c:v>35885</c:v>
                </c:pt>
                <c:pt idx="2">
                  <c:v>30012</c:v>
                </c:pt>
                <c:pt idx="3">
                  <c:v>17711</c:v>
                </c:pt>
                <c:pt idx="4">
                  <c:v>21392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US SENATE – Waller-Martinez: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27806</c:v>
                </c:pt>
                <c:pt idx="1">
                  <c:v>22072</c:v>
                </c:pt>
                <c:pt idx="2">
                  <c:v>33873</c:v>
                </c:pt>
                <c:pt idx="3">
                  <c:v>19574</c:v>
                </c:pt>
                <c:pt idx="4">
                  <c:v>20699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43131</c:v>
                </c:pt>
                <c:pt idx="1">
                  <c:v>39434</c:v>
                </c:pt>
                <c:pt idx="2">
                  <c:v>29073</c:v>
                </c:pt>
                <c:pt idx="3">
                  <c:v>22220</c:v>
                </c:pt>
                <c:pt idx="4">
                  <c:v>16137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GOVERNOR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29093</c:v>
                </c:pt>
                <c:pt idx="1">
                  <c:v>25174</c:v>
                </c:pt>
                <c:pt idx="2">
                  <c:v>36310</c:v>
                </c:pt>
                <c:pt idx="3">
                  <c:v>17212</c:v>
                </c:pt>
                <c:pt idx="4">
                  <c:v>25658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43143</c:v>
                </c:pt>
                <c:pt idx="1">
                  <c:v>34764</c:v>
                </c:pt>
                <c:pt idx="2">
                  <c:v>28563</c:v>
                </c:pt>
                <c:pt idx="3">
                  <c:v>17018</c:v>
                </c:pt>
                <c:pt idx="4">
                  <c:v>20896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GOVERNOR – Waller-Martinez: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30623</c:v>
                </c:pt>
                <c:pt idx="1">
                  <c:v>24217</c:v>
                </c:pt>
                <c:pt idx="2">
                  <c:v>35731</c:v>
                </c:pt>
                <c:pt idx="3">
                  <c:v>21098</c:v>
                </c:pt>
                <c:pt idx="4">
                  <c:v>21778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41388</c:v>
                </c:pt>
                <c:pt idx="1">
                  <c:v>38119</c:v>
                </c:pt>
                <c:pt idx="2">
                  <c:v>28056</c:v>
                </c:pt>
                <c:pt idx="3">
                  <c:v>21142</c:v>
                </c:pt>
                <c:pt idx="4">
                  <c:v>15679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SECRETARY OF STATE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26151</c:v>
                </c:pt>
                <c:pt idx="1">
                  <c:v>23007</c:v>
                </c:pt>
                <c:pt idx="2">
                  <c:v>33429</c:v>
                </c:pt>
                <c:pt idx="3">
                  <c:v>15796</c:v>
                </c:pt>
                <c:pt idx="4">
                  <c:v>23608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45024</c:v>
                </c:pt>
                <c:pt idx="1">
                  <c:v>35995</c:v>
                </c:pt>
                <c:pt idx="2">
                  <c:v>30338</c:v>
                </c:pt>
                <c:pt idx="3">
                  <c:v>17976</c:v>
                </c:pt>
                <c:pt idx="4">
                  <c:v>22012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SECRETARY OF STATE – </a:t>
            </a:r>
            <a:r>
              <a:rPr lang="en-US" b="1" baseline="0" dirty="0" err="1"/>
              <a:t>Czukas</a:t>
            </a:r>
            <a:r>
              <a:rPr lang="en-US" b="1" baseline="0" dirty="0"/>
              <a:t>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27772</c:v>
                </c:pt>
                <c:pt idx="1">
                  <c:v>22493</c:v>
                </c:pt>
                <c:pt idx="2">
                  <c:v>35254</c:v>
                </c:pt>
                <c:pt idx="3">
                  <c:v>15946</c:v>
                </c:pt>
                <c:pt idx="4">
                  <c:v>20526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43564</c:v>
                </c:pt>
                <c:pt idx="1">
                  <c:v>39936</c:v>
                </c:pt>
                <c:pt idx="2">
                  <c:v>31398</c:v>
                </c:pt>
                <c:pt idx="3">
                  <c:v>19197</c:v>
                </c:pt>
                <c:pt idx="4">
                  <c:v>17250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SECRETARY OF STATE – Waller-Martinez: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27667</c:v>
                </c:pt>
                <c:pt idx="1">
                  <c:v>21972</c:v>
                </c:pt>
                <c:pt idx="2">
                  <c:v>33057</c:v>
                </c:pt>
                <c:pt idx="3">
                  <c:v>19172</c:v>
                </c:pt>
                <c:pt idx="4">
                  <c:v>20123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43240</c:v>
                </c:pt>
                <c:pt idx="1">
                  <c:v>39460</c:v>
                </c:pt>
                <c:pt idx="2">
                  <c:v>29610</c:v>
                </c:pt>
                <c:pt idx="3">
                  <c:v>22458</c:v>
                </c:pt>
                <c:pt idx="4">
                  <c:v>16577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CLERK &amp; RECORDER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22375</c:v>
                </c:pt>
                <c:pt idx="1">
                  <c:v>20647</c:v>
                </c:pt>
                <c:pt idx="2">
                  <c:v>29704</c:v>
                </c:pt>
                <c:pt idx="3">
                  <c:v>14651</c:v>
                </c:pt>
                <c:pt idx="4">
                  <c:v>21609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48147</c:v>
                </c:pt>
                <c:pt idx="1">
                  <c:v>38977</c:v>
                </c:pt>
                <c:pt idx="2">
                  <c:v>33793</c:v>
                </c:pt>
                <c:pt idx="3">
                  <c:v>19898</c:v>
                </c:pt>
                <c:pt idx="4">
                  <c:v>24148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CLERK &amp; RECORDER – Waller-Martinez: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23836</c:v>
                </c:pt>
                <c:pt idx="1">
                  <c:v>19417</c:v>
                </c:pt>
                <c:pt idx="2">
                  <c:v>29499</c:v>
                </c:pt>
                <c:pt idx="3">
                  <c:v>17266</c:v>
                </c:pt>
                <c:pt idx="4">
                  <c:v>18968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46560</c:v>
                </c:pt>
                <c:pt idx="1">
                  <c:v>42458</c:v>
                </c:pt>
                <c:pt idx="2">
                  <c:v>33045</c:v>
                </c:pt>
                <c:pt idx="3">
                  <c:v>24715</c:v>
                </c:pt>
                <c:pt idx="4">
                  <c:v>18185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SHERIFF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23047</c:v>
                </c:pt>
                <c:pt idx="1">
                  <c:v>20557</c:v>
                </c:pt>
                <c:pt idx="2">
                  <c:v>30288</c:v>
                </c:pt>
                <c:pt idx="3">
                  <c:v>14307</c:v>
                </c:pt>
                <c:pt idx="4">
                  <c:v>21601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47911</c:v>
                </c:pt>
                <c:pt idx="1">
                  <c:v>39267</c:v>
                </c:pt>
                <c:pt idx="2">
                  <c:v>33290</c:v>
                </c:pt>
                <c:pt idx="3">
                  <c:v>20195</c:v>
                </c:pt>
                <c:pt idx="4">
                  <c:v>24453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SHERIFF – Waller-Martinez: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24373</c:v>
                </c:pt>
                <c:pt idx="1">
                  <c:v>19509</c:v>
                </c:pt>
                <c:pt idx="2">
                  <c:v>30143</c:v>
                </c:pt>
                <c:pt idx="3">
                  <c:v>17228</c:v>
                </c:pt>
                <c:pt idx="4">
                  <c:v>18547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B-4036-9CCB-770D56B548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46385</c:v>
                </c:pt>
                <c:pt idx="1">
                  <c:v>42672</c:v>
                </c:pt>
                <c:pt idx="2">
                  <c:v>32486</c:v>
                </c:pt>
                <c:pt idx="3">
                  <c:v>24768</c:v>
                </c:pt>
                <c:pt idx="4">
                  <c:v>18805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B-4036-9CCB-770D56B548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063672"/>
        <c:axId val="493056472"/>
      </c:barChart>
      <c:catAx>
        <c:axId val="493063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56472"/>
        <c:crosses val="autoZero"/>
        <c:auto val="1"/>
        <c:lblAlgn val="ctr"/>
        <c:lblOffset val="100"/>
        <c:noMultiLvlLbl val="0"/>
      </c:catAx>
      <c:valAx>
        <c:axId val="493056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06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CLERK &amp; RECORDER  – Current: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65338891462094"/>
          <c:y val="0.12179495134599978"/>
          <c:w val="0.78357572950440013"/>
          <c:h val="0.714262831340612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Democrat: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22375</c:v>
                </c:pt>
                <c:pt idx="1">
                  <c:v>20647</c:v>
                </c:pt>
                <c:pt idx="2">
                  <c:v>29704</c:v>
                </c:pt>
                <c:pt idx="3">
                  <c:v>14651</c:v>
                </c:pt>
                <c:pt idx="4">
                  <c:v>21609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BD-8212-0CC4BA969E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Republican: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48147</c:v>
                </c:pt>
                <c:pt idx="1">
                  <c:v>38977</c:v>
                </c:pt>
                <c:pt idx="2">
                  <c:v>33793</c:v>
                </c:pt>
                <c:pt idx="3">
                  <c:v>19898</c:v>
                </c:pt>
                <c:pt idx="4">
                  <c:v>24148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55-45BD-8212-0CC4BA969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7402312"/>
        <c:axId val="577396552"/>
      </c:barChart>
      <c:catAx>
        <c:axId val="577402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396552"/>
        <c:crosses val="autoZero"/>
        <c:auto val="1"/>
        <c:lblAlgn val="ctr"/>
        <c:lblOffset val="100"/>
        <c:noMultiLvlLbl val="0"/>
      </c:catAx>
      <c:valAx>
        <c:axId val="577396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7402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138" tIns="47070" rIns="94138" bIns="47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100" y="0"/>
            <a:ext cx="3077739" cy="471054"/>
          </a:xfrm>
          <a:prstGeom prst="rect">
            <a:avLst/>
          </a:prstGeom>
        </p:spPr>
        <p:txBody>
          <a:bodyPr vert="horz" lIns="94138" tIns="47070" rIns="94138" bIns="47070" rtlCol="0"/>
          <a:lstStyle>
            <a:lvl1pPr algn="r">
              <a:defRPr sz="1200"/>
            </a:lvl1pPr>
          </a:lstStyle>
          <a:p>
            <a:fld id="{69A2AAAD-5841-4EB8-A8BC-685D1A68EC17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38" tIns="47070" rIns="94138" bIns="4707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10"/>
            <a:ext cx="5681980" cy="3696713"/>
          </a:xfrm>
          <a:prstGeom prst="rect">
            <a:avLst/>
          </a:prstGeom>
        </p:spPr>
        <p:txBody>
          <a:bodyPr vert="horz" lIns="94138" tIns="47070" rIns="94138" bIns="4707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30"/>
            <a:ext cx="3077739" cy="471053"/>
          </a:xfrm>
          <a:prstGeom prst="rect">
            <a:avLst/>
          </a:prstGeom>
        </p:spPr>
        <p:txBody>
          <a:bodyPr vert="horz" lIns="94138" tIns="47070" rIns="94138" bIns="47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100" y="8917430"/>
            <a:ext cx="3077739" cy="471053"/>
          </a:xfrm>
          <a:prstGeom prst="rect">
            <a:avLst/>
          </a:prstGeom>
        </p:spPr>
        <p:txBody>
          <a:bodyPr vert="horz" lIns="94138" tIns="47070" rIns="94138" bIns="47070" rtlCol="0" anchor="b"/>
          <a:lstStyle>
            <a:lvl1pPr algn="r">
              <a:defRPr sz="1200"/>
            </a:lvl1pPr>
          </a:lstStyle>
          <a:p>
            <a:fld id="{43FE736F-412A-4A5D-A0BB-246DADEBB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66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34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9615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7631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5435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6880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9264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8036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8900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212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9330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8609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8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7586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0447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4024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3860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6725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2535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552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32666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5034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1948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67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2144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42902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39207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5603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2117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5382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5537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0929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83209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44944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45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33547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84996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50780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79125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62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33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95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23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031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01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98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795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89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453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746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478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050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721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822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922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549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04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634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456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731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262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464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018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906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818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316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757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48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914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603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889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882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85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539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823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893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665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146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35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11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168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167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656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326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178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392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5020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950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705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29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6577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4667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8771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87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668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7327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7607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1679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6706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0243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0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0198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1189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3842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5876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0113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3636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2476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9145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3447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836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3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7603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8199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3633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1057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5501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8339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9015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2128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2708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9057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7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31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345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4058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1204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6158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970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3637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9969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0136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5965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089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9672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E736F-412A-4A5D-A0BB-246DADEBB36B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8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4B227-D64D-4C69-80BC-357848276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F3CA01-D87A-4FFF-BA6A-69196B43F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0E70E-FE5E-4D41-BACD-F7EE36A15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51B9-CE7A-41D2-8ACC-81AC6572E8EC}" type="datetime1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4155A-719F-49C2-9C9B-64B62FA52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751FF-B104-4399-AEE9-54586DA3C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FD79-E645-4C8D-9298-9B326C99D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13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56A81-245A-4349-88D1-F83E1C2E5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0E99B0-C68F-4D9A-B424-E6AD01EB6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B4BE8-A82F-48F6-8E55-4AF3141DB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BB9C8-2521-4288-B881-0A054A694BC6}" type="datetime1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0216E-F4AC-487F-9C86-CB0A2635C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AF7A8-DB50-49C1-B42C-EEC71399C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FD79-E645-4C8D-9298-9B326C99D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94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851021-05A3-438E-B20C-DBCF5D732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D512B3-66A9-4B20-8B8F-6FDBA9E2F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A932C-D42A-403A-8EFC-E2F0768DA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5617F-EB70-4CE0-8DE7-63E9F233FE76}" type="datetime1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BF4D0-E32A-44CF-90E0-A804CEF64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1C68C-C9A6-4B00-A920-5619F7C24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FD79-E645-4C8D-9298-9B326C99D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51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0725A-B4F3-4061-85C3-D70087139201}" type="datetime1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36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0159A-E3EA-4535-968D-DAC7F6000E2F}" type="datetime1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44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39FD0-D1AF-494F-8ECC-B989355311A1}" type="datetime1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E70B9-837C-40D4-80D4-1497BF2EACF9}" type="datetime1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91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22CC4-776E-412E-AD0E-EF191C058506}" type="datetime1">
              <a:rPr lang="en-US" smtClean="0"/>
              <a:t>7/27/2023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42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03FD6-7139-4838-915C-EA725D916DBA}" type="datetime1">
              <a:rPr lang="en-US" smtClean="0"/>
              <a:t>7/27/2023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61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6595-5076-4D5B-A32B-A86EA3DC3F9C}" type="datetime1">
              <a:rPr lang="en-US" smtClean="0"/>
              <a:t>7/27/2023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36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1FCA-6A7E-4F93-ACE4-9646539D7888}" type="datetime1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39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7CE74-E20C-4A2A-A4EA-EB93A522C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D2AA8-7D0C-4123-A179-0798313A8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7628F-CCF0-451B-B137-669CDBD5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761B-E954-4440-82FB-BE3332CB5027}" type="datetime1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30888-8E7A-4967-A993-25108105D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E0169-9BD3-4749-81C2-5FAB2B8AE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FD79-E645-4C8D-9298-9B326C99D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08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E29E-D028-449B-B5F7-4461A64C44B1}" type="datetime1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15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DA7A7-FB8C-4E9E-9651-EF85831317EB}" type="datetime1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89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A9FCD-A97D-432A-B2C5-0CB7566465F0}" type="datetime1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89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7C76A-67F1-4232-9E55-58F012C8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C2FC3-8A15-4A3B-9CAE-20DC74A05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D0AF-1B4E-4A1E-8101-0EDF36B6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947E0-5641-4CC9-8C72-E65578E9DDB8}" type="datetime1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C147F-D1BE-4FEC-8E30-0EC44067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505D0-77B8-4DEB-A7F9-A51B67D6E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FD79-E645-4C8D-9298-9B326C99D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64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B4D5-993F-47A2-BE24-75D7A61C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8B89D-FFBA-4FA6-95BF-72F9666EC3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592275-8CB4-42D3-87F5-E0F263BC66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55C1C-AA9D-473C-94B6-AE2B77368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B01AB-FB2B-4480-9C5A-B7AA8F903CF3}" type="datetime1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45491-ABBE-4DD2-A694-C3EBDCBC4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D476E1-C350-4B2B-9D14-D858F01C4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FD79-E645-4C8D-9298-9B326C99D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71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72695-2C9A-47AF-8FC7-4E8726A83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D18DD-40DF-471A-B267-0AB5BF67D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1DCDC-7E43-46E6-955A-D86DD9599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88C1CC-EB58-4D04-A050-2C5C3A563F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5B263-CFC9-4C77-B2B2-2889E40D1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96B683-8BA9-42ED-85CC-3D8271869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6B598-54FF-441F-82B6-6B8A4446FA05}" type="datetime1">
              <a:rPr lang="en-US" smtClean="0"/>
              <a:t>7/27/2023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07BF75-9388-498D-885E-236AB9231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E9968B-B4A5-4CCD-9434-A9BFF5B8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FD79-E645-4C8D-9298-9B326C99D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51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40877-D559-492A-B46B-0EAE3596D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B84465-9902-4513-B71F-53BCD5B19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EC1A-F49D-4277-A88A-048F5D377FCE}" type="datetime1">
              <a:rPr lang="en-US" smtClean="0"/>
              <a:t>7/27/2023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2D0BBA-947B-4153-AE6D-DB981CC0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502D9-6B53-4D9E-B40F-F37D890B2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FD79-E645-4C8D-9298-9B326C99D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78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DF7807-8620-4656-BC65-B3DF4966F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F8807-9270-4B78-B0B1-91103D692F30}" type="datetime1">
              <a:rPr lang="en-US" smtClean="0"/>
              <a:t>7/27/2023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A7C2AA-8AA8-48F8-AC09-2DD45ABF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FC2F5-FC24-46B1-9835-69FB17A2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FD79-E645-4C8D-9298-9B326C99D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47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6C4D0-7EF4-444F-94DD-C8D684692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8C518-5C1F-4796-BD9E-A0BB2BA8B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9B46B9-9B1C-4048-BF98-61EDD1A48F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E3E30A-3D39-4BD2-856F-17B47111A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8032-F231-4B93-AA60-25953F7DFA9E}" type="datetime1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86129-7511-4C81-8FED-485F3DC0C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61C9E-0BCD-46AC-AE2C-EB624678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FD79-E645-4C8D-9298-9B326C99D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99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B7637-6B5C-4F05-BCE1-1B64FD0F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84AC16-391B-45C6-B8EA-648DED2559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EF4BD-E8F8-4D86-8EAD-9CDBF8B8F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EC5B99-B74F-4C5C-BA1E-BF6E29B9A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AB40E-4BAD-45D8-B73B-ACDB2BE8175F}" type="datetime1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0A433C-F90D-4BFD-8E1A-5C9EB96E8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7CC26-B72D-44F5-A393-E5C9220AD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1FD79-E645-4C8D-9298-9B326C99D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41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8200BE-C094-49CE-B6A1-042ADF7D9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24AFF-C93F-473C-945D-A32B21CFA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7F43B-CCCC-4EF5-89A8-16217CCAD9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6AD75-132F-4A70-B76B-50A1BE7F6AB4}" type="datetime1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6606F-748E-4D3C-BAEA-3E7562C7B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0799E-777E-497A-A061-D3B4E0582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1FD79-E645-4C8D-9298-9B326C99D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8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9C8F9-FEBD-4AFE-9C7A-AE7FBDAFFDD6}" type="datetime1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2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3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40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4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4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4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4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8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50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8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54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5.xm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56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8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7.xm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58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9.xm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60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8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8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8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8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8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1.xm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6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8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3.xm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64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8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5.xml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66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8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7.xml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68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9.xml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70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8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1.xml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7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8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8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8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8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3.xml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74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8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5.xml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7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8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7.xml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78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8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9.xml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80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8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1.xml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8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8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3.xml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84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2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2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2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2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2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3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3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3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16025" y="-1"/>
            <a:ext cx="7875975" cy="6858001"/>
            <a:chOff x="0" y="0"/>
            <a:chExt cx="1829686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9686" cy="1913890"/>
            </a:xfrm>
            <a:custGeom>
              <a:avLst/>
              <a:gdLst/>
              <a:ahLst/>
              <a:cxnLst/>
              <a:rect l="l" t="t" r="r" b="b"/>
              <a:pathLst>
                <a:path w="1829686" h="1913890">
                  <a:moveTo>
                    <a:pt x="0" y="0"/>
                  </a:moveTo>
                  <a:lnTo>
                    <a:pt x="1829686" y="0"/>
                  </a:lnTo>
                  <a:lnTo>
                    <a:pt x="1829686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2D5D">
                <a:alpha val="6980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842000" y="6079614"/>
            <a:ext cx="5664200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2146"/>
              </a:lnSpc>
            </a:pPr>
            <a:r>
              <a:rPr lang="en-US" sz="1867" spc="131">
                <a:solidFill>
                  <a:srgbClr val="FFFF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16023" y="-1"/>
            <a:ext cx="7875975" cy="5663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/>
            <a:endParaRPr lang="en-US" sz="72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 defTabSz="609630"/>
            <a:r>
              <a:rPr lang="en-US" sz="400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El Paso County </a:t>
            </a:r>
          </a:p>
          <a:p>
            <a:pPr algn="ctr" defTabSz="609630"/>
            <a:r>
              <a:rPr lang="en-US" sz="400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Commissioner Redistricting</a:t>
            </a:r>
          </a:p>
          <a:p>
            <a:pPr algn="ctr" defTabSz="609630"/>
            <a:endParaRPr lang="en-US" sz="40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 defTabSz="609630"/>
            <a:r>
              <a:rPr lang="en-US" sz="280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July 27, 2023 @ 5:30pm</a:t>
            </a:r>
          </a:p>
          <a:p>
            <a:pPr algn="ctr" defTabSz="609630"/>
            <a:r>
              <a:rPr lang="en-US" sz="280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El Paso County BOCC</a:t>
            </a:r>
          </a:p>
          <a:p>
            <a:pPr algn="ctr" defTabSz="609630"/>
            <a:r>
              <a:rPr lang="en-US" sz="280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Centennial Hall</a:t>
            </a:r>
          </a:p>
          <a:p>
            <a:pPr algn="ctr" defTabSz="609630"/>
            <a:r>
              <a:rPr lang="en-US" sz="280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200 S. Cascade Ave.</a:t>
            </a:r>
          </a:p>
          <a:p>
            <a:pPr algn="ctr" defTabSz="609630"/>
            <a:r>
              <a:rPr lang="en-US" sz="280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Colorado Springs, CO  80903</a:t>
            </a:r>
            <a:endParaRPr lang="en-US" sz="72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 defTabSz="609630"/>
            <a:endParaRPr lang="en-US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algn="ctr" defTabSz="609630"/>
            <a:r>
              <a:rPr lang="en-US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Presented By:  Steve Schleiker, El Paso County Clerk &amp; Recorder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599" y="5643999"/>
            <a:ext cx="1056402" cy="1056402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524000" y="5913582"/>
            <a:ext cx="9982200" cy="254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16" name="AutoShape 16"/>
          <p:cNvSpPr/>
          <p:nvPr/>
        </p:nvSpPr>
        <p:spPr>
          <a:xfrm>
            <a:off x="685800" y="5925820"/>
            <a:ext cx="9982200" cy="25400"/>
          </a:xfrm>
          <a:prstGeom prst="rect">
            <a:avLst/>
          </a:prstGeom>
          <a:solidFill>
            <a:srgbClr val="002D5D"/>
          </a:solid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6299DE3-6AFE-89F3-81A0-609F135C3D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106660"/>
              </p:ext>
            </p:extLst>
          </p:nvPr>
        </p:nvGraphicFramePr>
        <p:xfrm>
          <a:off x="685800" y="1842639"/>
          <a:ext cx="4715991" cy="3170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282">
                  <a:extLst>
                    <a:ext uri="{9D8B030D-6E8A-4147-A177-3AD203B41FA5}">
                      <a16:colId xmlns:a16="http://schemas.microsoft.com/office/drawing/2014/main" val="207745783"/>
                    </a:ext>
                  </a:extLst>
                </a:gridCol>
                <a:gridCol w="1239278">
                  <a:extLst>
                    <a:ext uri="{9D8B030D-6E8A-4147-A177-3AD203B41FA5}">
                      <a16:colId xmlns:a16="http://schemas.microsoft.com/office/drawing/2014/main" val="548755190"/>
                    </a:ext>
                  </a:extLst>
                </a:gridCol>
                <a:gridCol w="1242031">
                  <a:extLst>
                    <a:ext uri="{9D8B030D-6E8A-4147-A177-3AD203B41FA5}">
                      <a16:colId xmlns:a16="http://schemas.microsoft.com/office/drawing/2014/main" val="584732959"/>
                    </a:ext>
                  </a:extLst>
                </a:gridCol>
                <a:gridCol w="1252400">
                  <a:extLst>
                    <a:ext uri="{9D8B030D-6E8A-4147-A177-3AD203B41FA5}">
                      <a16:colId xmlns:a16="http://schemas.microsoft.com/office/drawing/2014/main" val="1875196719"/>
                    </a:ext>
                  </a:extLst>
                </a:gridCol>
              </a:tblGrid>
              <a:tr h="62756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Total Population: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Target 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Target Deviation %: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424286"/>
                  </a:ext>
                </a:extLst>
              </a:tr>
              <a:tr h="282791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County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732,773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281931"/>
                  </a:ext>
                </a:extLst>
              </a:tr>
              <a:tr h="441619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District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148,369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1,814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1.24%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332305"/>
                  </a:ext>
                </a:extLst>
              </a:tr>
              <a:tr h="441619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District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153,741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7,186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4.9%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447951"/>
                  </a:ext>
                </a:extLst>
              </a:tr>
              <a:tr h="441619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District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138,723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-7,832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-5.34%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776672"/>
                  </a:ext>
                </a:extLst>
              </a:tr>
              <a:tr h="441619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District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151,113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4,558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3.11%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799956"/>
                  </a:ext>
                </a:extLst>
              </a:tr>
              <a:tr h="441619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District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140,827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-5,728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-3.91%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992152"/>
                  </a:ext>
                </a:extLst>
              </a:tr>
            </a:tbl>
          </a:graphicData>
        </a:graphic>
      </p:graphicFrame>
      <p:sp>
        <p:nvSpPr>
          <p:cNvPr id="5" name="AutoShape 2">
            <a:extLst>
              <a:ext uri="{FF2B5EF4-FFF2-40B4-BE49-F238E27FC236}">
                <a16:creationId xmlns:a16="http://schemas.microsoft.com/office/drawing/2014/main" id="{13ED5586-01B8-612A-3185-C098492CD2FA}"/>
              </a:ext>
            </a:extLst>
          </p:cNvPr>
          <p:cNvSpPr/>
          <p:nvPr/>
        </p:nvSpPr>
        <p:spPr>
          <a:xfrm>
            <a:off x="0" y="1"/>
            <a:ext cx="12192000" cy="151214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5E0AE638-BC1F-6327-0E0A-95958DB84D1E}"/>
              </a:ext>
            </a:extLst>
          </p:cNvPr>
          <p:cNvSpPr txBox="1"/>
          <p:nvPr/>
        </p:nvSpPr>
        <p:spPr>
          <a:xfrm>
            <a:off x="292100" y="42388"/>
            <a:ext cx="11774706" cy="1469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CURRENT County Commissioner Districts Data Reminder: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AD50E21D-97E6-FC57-6984-E2FBCD5770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671121"/>
              </p:ext>
            </p:extLst>
          </p:nvPr>
        </p:nvGraphicFramePr>
        <p:xfrm>
          <a:off x="6096000" y="1838546"/>
          <a:ext cx="4572000" cy="3309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6686">
                  <a:extLst>
                    <a:ext uri="{9D8B030D-6E8A-4147-A177-3AD203B41FA5}">
                      <a16:colId xmlns:a16="http://schemas.microsoft.com/office/drawing/2014/main" val="207745783"/>
                    </a:ext>
                  </a:extLst>
                </a:gridCol>
                <a:gridCol w="1435314">
                  <a:extLst>
                    <a:ext uri="{9D8B030D-6E8A-4147-A177-3AD203B41FA5}">
                      <a16:colId xmlns:a16="http://schemas.microsoft.com/office/drawing/2014/main" val="548755190"/>
                    </a:ext>
                  </a:extLst>
                </a:gridCol>
              </a:tblGrid>
              <a:tr h="6275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Metric: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Data: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424286"/>
                  </a:ext>
                </a:extLst>
              </a:tr>
              <a:tr h="282791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TOTAL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732,773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281931"/>
                  </a:ext>
                </a:extLst>
              </a:tr>
              <a:tr h="282791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Mean Target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146,555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621373"/>
                  </a:ext>
                </a:extLst>
              </a:tr>
              <a:tr h="282791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Mean Deviation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5,424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973481"/>
                  </a:ext>
                </a:extLst>
              </a:tr>
              <a:tr h="282791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Mean % Deviation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3.7%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593357"/>
                  </a:ext>
                </a:extLst>
              </a:tr>
              <a:tr h="282791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Largest (+) Deviation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7,186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674344"/>
                  </a:ext>
                </a:extLst>
              </a:tr>
              <a:tr h="282791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Largest (–) Deviation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-7,832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0009330"/>
                  </a:ext>
                </a:extLst>
              </a:tr>
              <a:tr h="282791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Overall Range in Deviation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15,018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165396"/>
                  </a:ext>
                </a:extLst>
              </a:tr>
              <a:tr h="282791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Overall Range in Deviation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10.25%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3917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413885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6"/>
            <a:ext cx="12192000" cy="870006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126926"/>
            <a:ext cx="11607800" cy="713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Map 9: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85800" y="2526678"/>
            <a:ext cx="9872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D5D"/>
              </a:solidFill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C2B50ED0-C34B-AB9B-D9C0-C59ADE75A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64" y="939018"/>
            <a:ext cx="7452471" cy="591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4181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769933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126926"/>
            <a:ext cx="11607800" cy="1469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(Map 9) </a:t>
            </a:r>
          </a:p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HOUSE BILL 21-1047: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761214" y="1842014"/>
            <a:ext cx="104943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002D5D"/>
              </a:solidFill>
              <a:highlight>
                <a:srgbClr val="FFFF00"/>
              </a:highlight>
            </a:endParaRPr>
          </a:p>
          <a:p>
            <a:pPr lvl="1"/>
            <a:endParaRPr lang="en-US" sz="3200" b="1" dirty="0">
              <a:solidFill>
                <a:srgbClr val="002D5D"/>
              </a:solidFill>
            </a:endParaRPr>
          </a:p>
          <a:p>
            <a:endParaRPr lang="en-US" sz="1600" b="1" dirty="0">
              <a:solidFill>
                <a:srgbClr val="002D5D"/>
              </a:solidFill>
            </a:endParaRPr>
          </a:p>
          <a:p>
            <a:pPr lvl="2"/>
            <a:endParaRPr lang="en-US" b="1" dirty="0">
              <a:solidFill>
                <a:srgbClr val="002D5D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F28DFBE-EA28-C1E8-6223-369657E49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849780"/>
              </p:ext>
            </p:extLst>
          </p:nvPr>
        </p:nvGraphicFramePr>
        <p:xfrm>
          <a:off x="2032000" y="2117608"/>
          <a:ext cx="8128000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734234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431821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Map 9: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641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Overall Range in 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4.51%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173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Total Precincts Moved: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102 </a:t>
                      </a:r>
                      <a:r>
                        <a:rPr lang="en-US" sz="2400" b="1" dirty="0"/>
                        <a:t>(31.57%)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648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Total Affected Population: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243,791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394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33.27%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737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Total Affected Active Voters: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141,909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556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29.35%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153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395232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655710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D97BA6-F9D9-C603-50AC-946427355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205" y="2013191"/>
            <a:ext cx="5352752" cy="341405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78B7B4-07BB-3A75-8910-CACC2FFBD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140763"/>
              </p:ext>
            </p:extLst>
          </p:nvPr>
        </p:nvGraphicFramePr>
        <p:xfrm>
          <a:off x="568204" y="2013191"/>
          <a:ext cx="5144065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260">
                  <a:extLst>
                    <a:ext uri="{9D8B030D-6E8A-4147-A177-3AD203B41FA5}">
                      <a16:colId xmlns:a16="http://schemas.microsoft.com/office/drawing/2014/main" val="873274814"/>
                    </a:ext>
                  </a:extLst>
                </a:gridCol>
                <a:gridCol w="2026857">
                  <a:extLst>
                    <a:ext uri="{9D8B030D-6E8A-4147-A177-3AD203B41FA5}">
                      <a16:colId xmlns:a16="http://schemas.microsoft.com/office/drawing/2014/main" val="4108094175"/>
                    </a:ext>
                  </a:extLst>
                </a:gridCol>
                <a:gridCol w="2052948">
                  <a:extLst>
                    <a:ext uri="{9D8B030D-6E8A-4147-A177-3AD203B41FA5}">
                      <a16:colId xmlns:a16="http://schemas.microsoft.com/office/drawing/2014/main" val="1975601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Total Population: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Target Deviation: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380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highlight>
                            <a:srgbClr val="FFFF00"/>
                          </a:highlight>
                        </a:rPr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highlight>
                            <a:srgbClr val="FFFF00"/>
                          </a:highlight>
                        </a:rPr>
                        <a:t>145,942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highlight>
                            <a:srgbClr val="FFFF00"/>
                          </a:highlight>
                        </a:rPr>
                        <a:t>-613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534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highlight>
                            <a:srgbClr val="FFFF00"/>
                          </a:highlight>
                        </a:rPr>
                        <a:t>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highlight>
                            <a:srgbClr val="FFFF00"/>
                          </a:highlight>
                        </a:rPr>
                        <a:t>143,155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highlight>
                            <a:srgbClr val="FFFF00"/>
                          </a:highlight>
                        </a:rPr>
                        <a:t>-3,400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319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149,203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2,648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203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144,715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-1,840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428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149,758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3,203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25416"/>
                  </a:ext>
                </a:extLst>
              </a:tr>
            </a:tbl>
          </a:graphicData>
        </a:graphic>
      </p:graphicFrame>
      <p:sp>
        <p:nvSpPr>
          <p:cNvPr id="8" name="TextBox 18">
            <a:extLst>
              <a:ext uri="{FF2B5EF4-FFF2-40B4-BE49-F238E27FC236}">
                <a16:creationId xmlns:a16="http://schemas.microsoft.com/office/drawing/2014/main" id="{76475B98-3692-1724-A284-50A52DFACFE8}"/>
              </a:ext>
            </a:extLst>
          </p:cNvPr>
          <p:cNvSpPr txBox="1"/>
          <p:nvPr/>
        </p:nvSpPr>
        <p:spPr>
          <a:xfrm>
            <a:off x="292100" y="169197"/>
            <a:ext cx="11607800" cy="145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(Map 9) </a:t>
            </a:r>
          </a:p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HOUSE BILL 21-1047:</a:t>
            </a:r>
          </a:p>
        </p:txBody>
      </p:sp>
    </p:spTree>
    <p:extLst>
      <p:ext uri="{BB962C8B-B14F-4D97-AF65-F5344CB8AC3E}">
        <p14:creationId xmlns:p14="http://schemas.microsoft.com/office/powerpoint/2010/main" val="335626693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655710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76475B98-3692-1724-A284-50A52DFACFE8}"/>
              </a:ext>
            </a:extLst>
          </p:cNvPr>
          <p:cNvSpPr txBox="1"/>
          <p:nvPr/>
        </p:nvSpPr>
        <p:spPr>
          <a:xfrm>
            <a:off x="292100" y="169197"/>
            <a:ext cx="11607800" cy="145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(Map 9) </a:t>
            </a:r>
          </a:p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Precinct Moves: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2F99AE5-6852-212C-7CE0-EC8E71D343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386113"/>
              </p:ext>
            </p:extLst>
          </p:nvPr>
        </p:nvGraphicFramePr>
        <p:xfrm>
          <a:off x="1946314" y="1756222"/>
          <a:ext cx="8452608" cy="388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862">
                  <a:extLst>
                    <a:ext uri="{9D8B030D-6E8A-4147-A177-3AD203B41FA5}">
                      <a16:colId xmlns:a16="http://schemas.microsoft.com/office/drawing/2014/main" val="1667686113"/>
                    </a:ext>
                  </a:extLst>
                </a:gridCol>
                <a:gridCol w="3039396">
                  <a:extLst>
                    <a:ext uri="{9D8B030D-6E8A-4147-A177-3AD203B41FA5}">
                      <a16:colId xmlns:a16="http://schemas.microsoft.com/office/drawing/2014/main" val="2739626250"/>
                    </a:ext>
                  </a:extLst>
                </a:gridCol>
                <a:gridCol w="3002845">
                  <a:extLst>
                    <a:ext uri="{9D8B030D-6E8A-4147-A177-3AD203B41FA5}">
                      <a16:colId xmlns:a16="http://schemas.microsoft.com/office/drawing/2014/main" val="3260532433"/>
                    </a:ext>
                  </a:extLst>
                </a:gridCol>
                <a:gridCol w="1486505">
                  <a:extLst>
                    <a:ext uri="{9D8B030D-6E8A-4147-A177-3AD203B41FA5}">
                      <a16:colId xmlns:a16="http://schemas.microsoft.com/office/drawing/2014/main" val="32267615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PRECINCTS ADDED: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PRECINCTS DELETED: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IMPACT: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327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219-301-302-304-441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134-135-141-145-146-163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28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090-196-520-521-522-527-554-560-636-648-650-651-653-655-809-828-829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157-158-159-160-161-162-167-190-191-192-193-194-219-441-620-627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+1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714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632-637-638-639-640-643-644-645-652-654-800-801-802-803-824-805-806-807-808-810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087-088-096-122-126-168-169-170-171-172-176-177-189-301-302-304-601-602-605-720-723-724-725-726-727-729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-6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684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087-137-169-192-193-194-601-602-605-609-610-611-612-614-616-619-620-627-720-723-724-725-726-727-729-901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090-178-182-183-184-185-187-196-520-521-522-527-554-560-632-636-637-638-639-640-643-644-645-648-650-651-652-653-654-655-800-801-802-803-804-805-806-807-808-809-810-828-829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-17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795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088-096-122-126-134-135-141-145-146-157-158-159-160-161-162-163-167-168-170-171-172-176-177-178-182-183-184-185-187-189-190-191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137-609-610-611-612-614-616-619-901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+23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338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588993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r>
              <a:rPr lang="en-US" sz="4400" b="1" baseline="30000" dirty="0">
                <a:solidFill>
                  <a:schemeClr val="bg1"/>
                </a:solidFill>
              </a:rPr>
              <a:t>st</a:t>
            </a:r>
            <a:r>
              <a:rPr lang="en-US" sz="44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9) </a:t>
            </a:r>
            <a:r>
              <a:rPr lang="en-US" sz="4400" b="1" dirty="0">
                <a:solidFill>
                  <a:srgbClr val="FF0000"/>
                </a:solidFill>
              </a:rPr>
              <a:t>Total Population </a:t>
            </a:r>
            <a:r>
              <a:rPr lang="en-US" sz="44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383789"/>
              </p:ext>
            </p:extLst>
          </p:nvPr>
        </p:nvGraphicFramePr>
        <p:xfrm>
          <a:off x="1926160" y="1769933"/>
          <a:ext cx="824208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877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3868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/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14,778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3,792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111,205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6,114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10.13%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76.2%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4.19%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180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24,848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7,859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93,113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4,667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17.36%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5.49%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65.04%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3.26%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23,928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8,331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101,396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3,611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16.04%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5.58%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67.96%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2.42%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209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41,757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14,263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72,917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4,119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28.85%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9.86%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50.39%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2.85%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148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25,182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7,074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103,050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3,158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16.82%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4.72%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68.81%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2.11%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251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649565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r>
              <a:rPr lang="en-US" sz="4400" b="1" baseline="30000" dirty="0">
                <a:solidFill>
                  <a:schemeClr val="bg1"/>
                </a:solidFill>
              </a:rPr>
              <a:t>st</a:t>
            </a:r>
            <a:r>
              <a:rPr lang="en-US" sz="44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9) </a:t>
            </a:r>
            <a:r>
              <a:rPr lang="en-US" sz="4400" b="1" dirty="0">
                <a:solidFill>
                  <a:srgbClr val="FF0000"/>
                </a:solidFill>
              </a:rPr>
              <a:t>Total Population </a:t>
            </a:r>
            <a:r>
              <a:rPr lang="en-US" sz="44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619833"/>
              </p:ext>
            </p:extLst>
          </p:nvPr>
        </p:nvGraphicFramePr>
        <p:xfrm>
          <a:off x="1945355" y="2503396"/>
          <a:ext cx="824208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877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3868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% / Variance: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3.38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-7.57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3.84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-2.84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-5.37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-2.58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8.26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4686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r>
              <a:rPr lang="en-US" sz="4400" b="1" baseline="30000" dirty="0">
                <a:solidFill>
                  <a:schemeClr val="bg1"/>
                </a:solidFill>
              </a:rPr>
              <a:t>st</a:t>
            </a:r>
            <a:r>
              <a:rPr lang="en-US" sz="44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200" b="1" dirty="0">
                <a:solidFill>
                  <a:schemeClr val="bg1"/>
                </a:solidFill>
              </a:rPr>
              <a:t>Map 9</a:t>
            </a:r>
            <a:r>
              <a:rPr lang="en-US" sz="4400" b="1" dirty="0">
                <a:solidFill>
                  <a:schemeClr val="bg1"/>
                </a:solidFill>
              </a:rPr>
              <a:t>) </a:t>
            </a:r>
            <a:r>
              <a:rPr lang="en-US" sz="4400" b="1" dirty="0">
                <a:solidFill>
                  <a:srgbClr val="FF0000"/>
                </a:solidFill>
              </a:rPr>
              <a:t>Voting Age Population </a:t>
            </a:r>
            <a:r>
              <a:rPr lang="en-US" sz="44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029823"/>
              </p:ext>
            </p:extLst>
          </p:nvPr>
        </p:nvGraphicFramePr>
        <p:xfrm>
          <a:off x="1926160" y="1769933"/>
          <a:ext cx="824208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475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4270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/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9,716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2,936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86,462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4,716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6.66%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2.01%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59.24%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3.22%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180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15,362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5,781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70,386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3,779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10.73%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4.04%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49.17%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2.64%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16,135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6,461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82,733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2,997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10.81%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4.33%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55.45%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2.01%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209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27,728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11,051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60,950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3,547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19.16%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7.64%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42.12%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2.45%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148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17,423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5,685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87,710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2,794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11.63%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58.57%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1.87%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251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007637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r>
              <a:rPr lang="en-US" sz="4400" b="1" baseline="30000" dirty="0">
                <a:solidFill>
                  <a:schemeClr val="bg1"/>
                </a:solidFill>
              </a:rPr>
              <a:t>st</a:t>
            </a:r>
            <a:r>
              <a:rPr lang="en-US" sz="44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200" b="1" dirty="0">
                <a:solidFill>
                  <a:schemeClr val="bg1"/>
                </a:solidFill>
              </a:rPr>
              <a:t>Map 9</a:t>
            </a:r>
            <a:r>
              <a:rPr lang="en-US" sz="4400" b="1" dirty="0">
                <a:solidFill>
                  <a:schemeClr val="bg1"/>
                </a:solidFill>
              </a:rPr>
              <a:t>) </a:t>
            </a:r>
            <a:r>
              <a:rPr lang="en-US" sz="4400" b="1" dirty="0">
                <a:solidFill>
                  <a:srgbClr val="FF0000"/>
                </a:solidFill>
              </a:rPr>
              <a:t>Voting Age Population </a:t>
            </a:r>
            <a:r>
              <a:rPr lang="en-US" sz="44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20535"/>
              </p:ext>
            </p:extLst>
          </p:nvPr>
        </p:nvGraphicFramePr>
        <p:xfrm>
          <a:off x="1945355" y="2503396"/>
          <a:ext cx="824208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877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3868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% / Variance: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-0.09%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-0.89%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-0.01%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-1.05%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0.06%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1.71%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2.01%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-9.06%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0.03%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3.12%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0.37%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0.84%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-3.52%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-1.94%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7.24%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-0.06%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894675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481777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51770"/>
            <a:ext cx="11607800" cy="1430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en-US" sz="32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nd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Criteria - Communities of Interest &amp; Compactness</a:t>
            </a:r>
          </a:p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(Map 9)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A7E3DD0-12AA-BB6A-E1AE-BA5EE0040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049848"/>
              </p:ext>
            </p:extLst>
          </p:nvPr>
        </p:nvGraphicFramePr>
        <p:xfrm>
          <a:off x="292100" y="1598468"/>
          <a:ext cx="557295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053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(Towns &amp; Cities):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City / Town: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Calhan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Cascade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Colorado Springs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 –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Elbert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Fountain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2, 3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52637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Green Mtn. Falls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126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Manitou Springs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56140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Monument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90787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Palmer Lake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84243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Peyton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35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Ramah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388241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Rush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73402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Yoder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5688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8ACABDA-606F-3D16-8499-1BECFCA73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905295"/>
              </p:ext>
            </p:extLst>
          </p:nvPr>
        </p:nvGraphicFramePr>
        <p:xfrm>
          <a:off x="5933250" y="1598468"/>
          <a:ext cx="5572950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053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(Military):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Military Installations: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600" b="1" dirty="0"/>
                        <a:t>USAFA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Fort Carson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Peterson AFB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Schriever SFB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NORAD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997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186388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481777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51770"/>
            <a:ext cx="11607800" cy="1430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en-US" sz="32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nd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Criteria - Communities of Interest &amp; Compactness</a:t>
            </a:r>
          </a:p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(Map 9)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A7E3DD0-12AA-BB6A-E1AE-BA5EE0040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080637"/>
              </p:ext>
            </p:extLst>
          </p:nvPr>
        </p:nvGraphicFramePr>
        <p:xfrm>
          <a:off x="292100" y="1598468"/>
          <a:ext cx="5632577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5680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600" b="1" dirty="0"/>
                        <a:t>(School Districts):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School 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Academy School District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Big Sandy SD 110J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Calhan SD RJ1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Cheyenne Mtn. SD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3, 4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Edison SD 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52637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Ellicott SD 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126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Falcon SD 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56140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Fountain/Ft. Carson SD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2, 3, 4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90787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Hanover SD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2, 3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84243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Harrison SD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4, 5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35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Lewis-Palmer SD 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388241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Manitou Springs SD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734020"/>
                  </a:ext>
                </a:extLst>
              </a:tr>
            </a:tbl>
          </a:graphicData>
        </a:graphic>
      </p:graphicFrame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1BCECB6C-4597-4144-D1D4-1DB4AC841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357487"/>
              </p:ext>
            </p:extLst>
          </p:nvPr>
        </p:nvGraphicFramePr>
        <p:xfrm>
          <a:off x="6267325" y="1598468"/>
          <a:ext cx="57952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8303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600" b="1" dirty="0"/>
                        <a:t>(School Districts):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School 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Miami-Yoder SD 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Peyton SD 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RE-2 Fremont-Florence SD 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Widefield SD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2, 3, 4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Colorado Springs SD11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2, 3, 4, 5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942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6937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511714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CURRENT County Commissioner Districts 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Data Reminder (Total Population):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637244"/>
              </p:ext>
            </p:extLst>
          </p:nvPr>
        </p:nvGraphicFramePr>
        <p:xfrm>
          <a:off x="1926160" y="1769933"/>
          <a:ext cx="824208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877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3868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% / Variance: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15,691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4,341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111,688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6,342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10.58%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2.93%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75.28%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4.27%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180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28,197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8,206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99,510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4,849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18.34%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5.34%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64.73%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3.15%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17,558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3,951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104,778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3,194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12.66%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2.85%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75.53%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209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37,792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14,534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80,438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4,174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25.01%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9.62%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53.23%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2.76%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148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31,255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10,287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85,267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3,110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22.19%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7.3%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60.55%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2.21%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251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928573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481777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73643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51770"/>
            <a:ext cx="11607800" cy="1430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en-US" sz="32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nd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Criteria - Communities of Interest &amp; Compactness</a:t>
            </a:r>
          </a:p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(Map 9)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8ACABDA-606F-3D16-8499-1BECFCA73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277963"/>
              </p:ext>
            </p:extLst>
          </p:nvPr>
        </p:nvGraphicFramePr>
        <p:xfrm>
          <a:off x="139701" y="1642011"/>
          <a:ext cx="3886323" cy="4772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69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1784854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300" b="1" dirty="0"/>
                        <a:t>(Southeast Colorado Springs):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Southeast Colorado Springs</a:t>
                      </a:r>
                    </a:p>
                    <a:p>
                      <a:pPr algn="ctr"/>
                      <a:r>
                        <a:rPr lang="en-US" sz="1300" b="1" dirty="0"/>
                        <a:t>(Precincts):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300" b="1" dirty="0"/>
                        <a:t>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99703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09856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97792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81539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07037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7665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09964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75211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83752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2073780-0B1D-823E-2A23-A3DA8D8570AB}"/>
              </a:ext>
            </a:extLst>
          </p:cNvPr>
          <p:cNvGraphicFramePr>
            <a:graphicFrameLocks noGrp="1"/>
          </p:cNvGraphicFramePr>
          <p:nvPr/>
        </p:nvGraphicFramePr>
        <p:xfrm>
          <a:off x="4152838" y="1640279"/>
          <a:ext cx="3886323" cy="4772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69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1784854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300" b="1" dirty="0"/>
                        <a:t>(Southeast Colorado Springs):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Southeast Colorado Springs</a:t>
                      </a:r>
                    </a:p>
                    <a:p>
                      <a:pPr algn="ctr"/>
                      <a:r>
                        <a:rPr lang="en-US" sz="1300" b="1" dirty="0"/>
                        <a:t>(Precincts):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300" b="1" dirty="0"/>
                        <a:t>609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99703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09856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97792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81539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07037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7665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09964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03999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98184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A54BFE-261D-BA71-571C-CB4874A0C8B8}"/>
              </a:ext>
            </a:extLst>
          </p:cNvPr>
          <p:cNvGraphicFramePr>
            <a:graphicFrameLocks noGrp="1"/>
          </p:cNvGraphicFramePr>
          <p:nvPr/>
        </p:nvGraphicFramePr>
        <p:xfrm>
          <a:off x="8165975" y="1640279"/>
          <a:ext cx="3886323" cy="2166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69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1784854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300" b="1" dirty="0"/>
                        <a:t>(Southeast Colorado Springs):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Southeast Colorado Springs</a:t>
                      </a:r>
                    </a:p>
                    <a:p>
                      <a:pPr algn="ctr"/>
                      <a:r>
                        <a:rPr lang="en-US" sz="1300" b="1" dirty="0"/>
                        <a:t>(Precincts):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300" b="1" dirty="0"/>
                        <a:t>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b="1" dirty="0"/>
                        <a:t>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901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7563B64-370F-C80E-0FA8-16C9D500C81F}"/>
              </a:ext>
            </a:extLst>
          </p:cNvPr>
          <p:cNvSpPr txBox="1"/>
          <p:nvPr/>
        </p:nvSpPr>
        <p:spPr>
          <a:xfrm>
            <a:off x="8251371" y="3965469"/>
            <a:ext cx="3800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All 30 Precincts defined as Southeast Colorado Springs are in Commissioner Districts 4, and 5..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The Districts are compact.</a:t>
            </a:r>
          </a:p>
        </p:txBody>
      </p:sp>
    </p:spTree>
    <p:extLst>
      <p:ext uri="{BB962C8B-B14F-4D97-AF65-F5344CB8AC3E}">
        <p14:creationId xmlns:p14="http://schemas.microsoft.com/office/powerpoint/2010/main" val="109961918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9):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631D156-9423-BECE-E0C6-6D1328DD2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717241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US PRESIDENT: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32,358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35.35%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56,352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61.57%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91,531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26.21%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+1.46%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25,371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34.85%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44,593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61.26%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72,792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36.42%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+3.33%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34,852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47.44%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35,892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48.85%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73,470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1.42%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+5.98%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30,555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51.46%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26,242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44.20%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59,372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7.26%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+16.74%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38,805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47.51%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39,749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48.66%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81,686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1.16%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+3.27%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340060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9):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82115572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50185612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321630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9655630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68344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9):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222402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US SENATE: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26,068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34.95%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46,209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61.94%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74,597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27.00%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1.40%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19,875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36.30%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32,621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59.58%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54,753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23.28%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2.70%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27,357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49.12%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26,518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47.62%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55,689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1.51%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4.69%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21,010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53.13%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16,957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42.88%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39,547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10.25%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14.66%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29,714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49.74%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27,690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46.36%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59,733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3.39%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2.86%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941542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9):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10250274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909458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89029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878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9):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244760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GOVERNOR: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29,036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38.82%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44,286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59.21%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74,798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20.39%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+1.32%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21,613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39.38%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31,532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57.46%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54,880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18.07%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+2.53%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29,189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52.28%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25,275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45.27%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55,830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7.01%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+4.69%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22,219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56.05%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16,260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41.02%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39,638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15.03%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+14.49%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31,390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52.42%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27,031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45.14%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59,881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7.28%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+2.67%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888998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9):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33572760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931229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99915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85870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9):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618409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SECRETARY OF STATE: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26,059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35.15%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46,164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62.26%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74,147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27.12%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+1.28%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19,727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36.24%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32,713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60.10%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54,430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23.86%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+2.63%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26,839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48.52%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26,786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48.42%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55,318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0.10%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+4.62%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20,451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52.07%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17,293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44.03%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39,276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8.04%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+14.22%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28,915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48.79%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28,389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47.90%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59,264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0.89%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+2.48%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845234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9):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55687885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931229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89030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15802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9):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185802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EL PASO COUNTY CLERK &amp; RECORDER: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22,243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31.08%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49,333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68.92%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41,576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37.85%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+1.30%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17,729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33.36%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35,413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66.64%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53,142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33.28%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+2.53%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23,855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44.41%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29,856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55.59%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53,711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11.17%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+4.73%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19,134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50.11%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19,052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49.89%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38,186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0.21%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+15.40%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26,025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45.39%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31,309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54.61%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57,334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9.22%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+3.67%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9445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84566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CURRENT County Commissioner Districts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Data Reminder (Voting Age Population):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995102"/>
              </p:ext>
            </p:extLst>
          </p:nvPr>
        </p:nvGraphicFramePr>
        <p:xfrm>
          <a:off x="1926160" y="1769933"/>
          <a:ext cx="824208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877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3868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% / Variance: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10,293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3,405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86,855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4,913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6.94%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2.29%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58.54%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3.31%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180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17,866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6,226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77,215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3,963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11.62%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4.05%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50.22%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2.58%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12,630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3,214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89,495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2,741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9.1%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2.32%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64.51%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1.98%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209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24,234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10,982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62,384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3,490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16.04%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7.27%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41.28%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2.31%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148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21,341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8,087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72,292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2,716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15.15%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5.74%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51.33%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1.93%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251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182851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9):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49738469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386944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9677401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78337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9):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583800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EL PASO COUNTY SHERIFF: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22,951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31.86%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49,083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68.14%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72,034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36.28%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+1.24%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17,630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33.05%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35,715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66.95%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53,345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33.90%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+2.63%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24,319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45.25%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29,425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54.75%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53,744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9.50%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+4.78%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18,743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48.94%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19,552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51.06%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38,295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2.11%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+14.95%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26,157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45.49%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31,341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54.51%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57,498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9.02%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+2.82%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132074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9):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57472342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376057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9688286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16613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4201748" y="972087"/>
            <a:ext cx="3788504" cy="378850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4FA28BC-970B-D2ED-8361-BCB217938A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4354148" y="1124487"/>
            <a:ext cx="3788504" cy="3788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40B768-6542-40B5-3759-1335A6357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56D661-B1C8-2AAA-7B27-9672E002D4E2}"/>
              </a:ext>
            </a:extLst>
          </p:cNvPr>
          <p:cNvSpPr txBox="1"/>
          <p:nvPr/>
        </p:nvSpPr>
        <p:spPr>
          <a:xfrm>
            <a:off x="1894788" y="4760591"/>
            <a:ext cx="85878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MAP 10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(Modified Map E):</a:t>
            </a:r>
          </a:p>
        </p:txBody>
      </p:sp>
    </p:spTree>
    <p:extLst>
      <p:ext uri="{BB962C8B-B14F-4D97-AF65-F5344CB8AC3E}">
        <p14:creationId xmlns:p14="http://schemas.microsoft.com/office/powerpoint/2010/main" val="288434442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769933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126926"/>
            <a:ext cx="11607800" cy="69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(Map 10) </a:t>
            </a:r>
            <a:r>
              <a:rPr lang="en-US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761214" y="1842014"/>
            <a:ext cx="104943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002D5D"/>
              </a:solidFill>
              <a:highlight>
                <a:srgbClr val="FFFF00"/>
              </a:highlight>
            </a:endParaRPr>
          </a:p>
          <a:p>
            <a:pPr lvl="1"/>
            <a:endParaRPr lang="en-US" sz="3200" b="1" dirty="0">
              <a:solidFill>
                <a:srgbClr val="002D5D"/>
              </a:solidFill>
            </a:endParaRPr>
          </a:p>
          <a:p>
            <a:endParaRPr lang="en-US" sz="1600" b="1" dirty="0">
              <a:solidFill>
                <a:srgbClr val="002D5D"/>
              </a:solidFill>
            </a:endParaRPr>
          </a:p>
          <a:p>
            <a:pPr lvl="2"/>
            <a:endParaRPr lang="en-US" b="1" dirty="0">
              <a:solidFill>
                <a:srgbClr val="002D5D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F28DFBE-EA28-C1E8-6223-369657E49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495167"/>
              </p:ext>
            </p:extLst>
          </p:nvPr>
        </p:nvGraphicFramePr>
        <p:xfrm>
          <a:off x="2032000" y="2117608"/>
          <a:ext cx="8128000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734234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431821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Map 10: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641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SE (30 Suggested Precincts) consolidated into one district?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173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Powers as Eastern boundary for Commissioner District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648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Fountain / Fort Carson / Security / Widefield / Hanover together?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3946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E17F298-19B7-E9EE-E9FC-8AC552EEBBBA}"/>
              </a:ext>
            </a:extLst>
          </p:cNvPr>
          <p:cNvSpPr txBox="1"/>
          <p:nvPr/>
        </p:nvSpPr>
        <p:spPr>
          <a:xfrm>
            <a:off x="544286" y="5990548"/>
            <a:ext cx="10123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MAP 10:  Modified Map E with direction to have USAFA in Commissioner District 1 and unite the Southeast 30 Precincts proposed by Senator Exum (all other moves have been made to make the population meet criteria).</a:t>
            </a:r>
          </a:p>
        </p:txBody>
      </p:sp>
    </p:spTree>
    <p:extLst>
      <p:ext uri="{BB962C8B-B14F-4D97-AF65-F5344CB8AC3E}">
        <p14:creationId xmlns:p14="http://schemas.microsoft.com/office/powerpoint/2010/main" val="270968331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6"/>
            <a:ext cx="12192000" cy="870006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126926"/>
            <a:ext cx="11607800" cy="713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Map 10: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85800" y="2526678"/>
            <a:ext cx="9872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D5D"/>
              </a:solidFill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A7014BC-5733-DA35-41A4-9D9AEB7E0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24" y="884673"/>
            <a:ext cx="7539151" cy="597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5504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769933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126926"/>
            <a:ext cx="11607800" cy="1469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(Map 10) </a:t>
            </a:r>
          </a:p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HOUSE BILL 21-1047: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761214" y="1842014"/>
            <a:ext cx="104943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002D5D"/>
              </a:solidFill>
              <a:highlight>
                <a:srgbClr val="FFFF00"/>
              </a:highlight>
            </a:endParaRPr>
          </a:p>
          <a:p>
            <a:pPr lvl="1"/>
            <a:endParaRPr lang="en-US" sz="3200" b="1" dirty="0">
              <a:solidFill>
                <a:srgbClr val="002D5D"/>
              </a:solidFill>
            </a:endParaRPr>
          </a:p>
          <a:p>
            <a:endParaRPr lang="en-US" sz="1600" b="1" dirty="0">
              <a:solidFill>
                <a:srgbClr val="002D5D"/>
              </a:solidFill>
            </a:endParaRPr>
          </a:p>
          <a:p>
            <a:pPr lvl="2"/>
            <a:endParaRPr lang="en-US" b="1" dirty="0">
              <a:solidFill>
                <a:srgbClr val="002D5D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F28DFBE-EA28-C1E8-6223-369657E49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485700"/>
              </p:ext>
            </p:extLst>
          </p:nvPr>
        </p:nvGraphicFramePr>
        <p:xfrm>
          <a:off x="2032000" y="2117608"/>
          <a:ext cx="8128000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734234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431821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Map 10: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641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Overall Range in 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173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Total Precincts Moved: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50 </a:t>
                      </a:r>
                      <a:r>
                        <a:rPr lang="en-US" sz="2400" b="1" dirty="0"/>
                        <a:t>(15.47%)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648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Total Affected Population: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116,661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394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15.92%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737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Total Affected Active Voters: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71,793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556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14.85%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153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220195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655710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D97BA6-F9D9-C603-50AC-946427355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205" y="2013191"/>
            <a:ext cx="5352752" cy="341405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78B7B4-07BB-3A75-8910-CACC2FFBD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247173"/>
              </p:ext>
            </p:extLst>
          </p:nvPr>
        </p:nvGraphicFramePr>
        <p:xfrm>
          <a:off x="568204" y="2013191"/>
          <a:ext cx="5144065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260">
                  <a:extLst>
                    <a:ext uri="{9D8B030D-6E8A-4147-A177-3AD203B41FA5}">
                      <a16:colId xmlns:a16="http://schemas.microsoft.com/office/drawing/2014/main" val="873274814"/>
                    </a:ext>
                  </a:extLst>
                </a:gridCol>
                <a:gridCol w="2026857">
                  <a:extLst>
                    <a:ext uri="{9D8B030D-6E8A-4147-A177-3AD203B41FA5}">
                      <a16:colId xmlns:a16="http://schemas.microsoft.com/office/drawing/2014/main" val="4108094175"/>
                    </a:ext>
                  </a:extLst>
                </a:gridCol>
                <a:gridCol w="2052948">
                  <a:extLst>
                    <a:ext uri="{9D8B030D-6E8A-4147-A177-3AD203B41FA5}">
                      <a16:colId xmlns:a16="http://schemas.microsoft.com/office/drawing/2014/main" val="1975601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Total Population: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Target Deviation: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380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145,922</a:t>
                      </a:r>
                      <a:endParaRPr lang="en-US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-633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534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144,738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-1,817</a:t>
                      </a:r>
                      <a:endParaRPr lang="en-US" sz="2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319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149,502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2,947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203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144,805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-1,750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428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147,806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1,251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25416"/>
                  </a:ext>
                </a:extLst>
              </a:tr>
            </a:tbl>
          </a:graphicData>
        </a:graphic>
      </p:graphicFrame>
      <p:sp>
        <p:nvSpPr>
          <p:cNvPr id="8" name="TextBox 18">
            <a:extLst>
              <a:ext uri="{FF2B5EF4-FFF2-40B4-BE49-F238E27FC236}">
                <a16:creationId xmlns:a16="http://schemas.microsoft.com/office/drawing/2014/main" id="{76475B98-3692-1724-A284-50A52DFACFE8}"/>
              </a:ext>
            </a:extLst>
          </p:cNvPr>
          <p:cNvSpPr txBox="1"/>
          <p:nvPr/>
        </p:nvSpPr>
        <p:spPr>
          <a:xfrm>
            <a:off x="292100" y="169197"/>
            <a:ext cx="11607800" cy="145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(Map 10) </a:t>
            </a:r>
          </a:p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HOUSE BILL 21-1047:</a:t>
            </a:r>
          </a:p>
        </p:txBody>
      </p:sp>
    </p:spTree>
    <p:extLst>
      <p:ext uri="{BB962C8B-B14F-4D97-AF65-F5344CB8AC3E}">
        <p14:creationId xmlns:p14="http://schemas.microsoft.com/office/powerpoint/2010/main" val="429238233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655710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76475B98-3692-1724-A284-50A52DFACFE8}"/>
              </a:ext>
            </a:extLst>
          </p:cNvPr>
          <p:cNvSpPr txBox="1"/>
          <p:nvPr/>
        </p:nvSpPr>
        <p:spPr>
          <a:xfrm>
            <a:off x="292100" y="169197"/>
            <a:ext cx="11607800" cy="145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(Map 10) </a:t>
            </a:r>
          </a:p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Precinct Moves: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2F99AE5-6852-212C-7CE0-EC8E71D343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7710022"/>
              </p:ext>
            </p:extLst>
          </p:nvPr>
        </p:nvGraphicFramePr>
        <p:xfrm>
          <a:off x="1946314" y="1756222"/>
          <a:ext cx="8452608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862">
                  <a:extLst>
                    <a:ext uri="{9D8B030D-6E8A-4147-A177-3AD203B41FA5}">
                      <a16:colId xmlns:a16="http://schemas.microsoft.com/office/drawing/2014/main" val="1667686113"/>
                    </a:ext>
                  </a:extLst>
                </a:gridCol>
                <a:gridCol w="3039396">
                  <a:extLst>
                    <a:ext uri="{9D8B030D-6E8A-4147-A177-3AD203B41FA5}">
                      <a16:colId xmlns:a16="http://schemas.microsoft.com/office/drawing/2014/main" val="2739626250"/>
                    </a:ext>
                  </a:extLst>
                </a:gridCol>
                <a:gridCol w="3002845">
                  <a:extLst>
                    <a:ext uri="{9D8B030D-6E8A-4147-A177-3AD203B41FA5}">
                      <a16:colId xmlns:a16="http://schemas.microsoft.com/office/drawing/2014/main" val="3260532433"/>
                    </a:ext>
                  </a:extLst>
                </a:gridCol>
                <a:gridCol w="1486505">
                  <a:extLst>
                    <a:ext uri="{9D8B030D-6E8A-4147-A177-3AD203B41FA5}">
                      <a16:colId xmlns:a16="http://schemas.microsoft.com/office/drawing/2014/main" val="32267615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PRECINCTS ADDED: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PRECINCTS DELETED: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IMPACT: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327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219-302-304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134-143-145-253-440-457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28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139-151-190-191-192-193-195-195-219-414-418-620-627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134-143-153-155-156-164-166-253-440-457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+3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714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092-093-095-097-099-120-121-123-124-127-136-138-173-178-179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302-304-601-602-605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+10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684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139-191-192-195-414-418-602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615-621-622-923-624-625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+1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795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145-190-193-194-601-605-615-620-621-622-623-624-625-627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092-093-095-097-099-120-121-123-124-127-136-138-151-153-155-156-164-166-173-178-179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-7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338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966432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r>
              <a:rPr lang="en-US" sz="4400" b="1" baseline="30000" dirty="0">
                <a:solidFill>
                  <a:schemeClr val="bg1"/>
                </a:solidFill>
              </a:rPr>
              <a:t>st</a:t>
            </a:r>
            <a:r>
              <a:rPr lang="en-US" sz="44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10) </a:t>
            </a:r>
            <a:r>
              <a:rPr lang="en-US" sz="4400" b="1" dirty="0">
                <a:solidFill>
                  <a:srgbClr val="FF0000"/>
                </a:solidFill>
              </a:rPr>
              <a:t>Total Population </a:t>
            </a:r>
            <a:r>
              <a:rPr lang="en-US" sz="44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959293"/>
              </p:ext>
            </p:extLst>
          </p:nvPr>
        </p:nvGraphicFramePr>
        <p:xfrm>
          <a:off x="1926160" y="1769933"/>
          <a:ext cx="824208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877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3868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/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15,156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4,079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110,409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6,186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10.39%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75.66%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4.24%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180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22,674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6,930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98,338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4,657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15.67%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4.79%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67.94%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3.22%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18,534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4,108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113,612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3,459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12.4%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75.99%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2.31%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209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32,055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12,548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82,556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3,890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22.14%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8.67%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57.01%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2.69%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148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42,074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13,654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76,766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3,477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28.47%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9.24%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51.94%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251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7196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173620" y="113927"/>
            <a:ext cx="120183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CURRENT County Commissioner Districts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Data Reminder: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631D156-9423-BECE-E0C6-6D1328DD2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209782"/>
              </p:ext>
            </p:extLst>
          </p:nvPr>
        </p:nvGraphicFramePr>
        <p:xfrm>
          <a:off x="1069012" y="1902597"/>
          <a:ext cx="10182422" cy="2355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US PRESIDENT: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32,311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36.03%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54,508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60.78%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89,675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24.75%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29,768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36.58%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48,548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59.66%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81,378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23.08%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42,842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50.71%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38,987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46.15%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84,484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4.56%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23,571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42.87%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28,779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52.35%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54,978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9.47%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33,449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48.95%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32,006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46.84%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68,336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2.11%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735205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r>
              <a:rPr lang="en-US" sz="4400" b="1" baseline="30000" dirty="0">
                <a:solidFill>
                  <a:schemeClr val="bg1"/>
                </a:solidFill>
              </a:rPr>
              <a:t>st</a:t>
            </a:r>
            <a:r>
              <a:rPr lang="en-US" sz="44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10) </a:t>
            </a:r>
            <a:r>
              <a:rPr lang="en-US" sz="4400" b="1" dirty="0">
                <a:solidFill>
                  <a:srgbClr val="FF0000"/>
                </a:solidFill>
              </a:rPr>
              <a:t>Total Population </a:t>
            </a:r>
            <a:r>
              <a:rPr lang="en-US" sz="44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050310"/>
              </p:ext>
            </p:extLst>
          </p:nvPr>
        </p:nvGraphicFramePr>
        <p:xfrm>
          <a:off x="1945355" y="2503396"/>
          <a:ext cx="824208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877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3868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% / Variance: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-2.67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3.21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-2.87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3.78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6.28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-8.61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620434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r>
              <a:rPr lang="en-US" sz="4400" b="1" baseline="30000" dirty="0">
                <a:solidFill>
                  <a:schemeClr val="bg1"/>
                </a:solidFill>
              </a:rPr>
              <a:t>st</a:t>
            </a:r>
            <a:r>
              <a:rPr lang="en-US" sz="44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200" b="1" dirty="0">
                <a:solidFill>
                  <a:schemeClr val="bg1"/>
                </a:solidFill>
              </a:rPr>
              <a:t>Map 10</a:t>
            </a:r>
            <a:r>
              <a:rPr lang="en-US" sz="4400" b="1" dirty="0">
                <a:solidFill>
                  <a:schemeClr val="bg1"/>
                </a:solidFill>
              </a:rPr>
              <a:t>) </a:t>
            </a:r>
            <a:r>
              <a:rPr lang="en-US" sz="4400" b="1" dirty="0">
                <a:solidFill>
                  <a:srgbClr val="FF0000"/>
                </a:solidFill>
              </a:rPr>
              <a:t>Voting Age Population </a:t>
            </a:r>
            <a:r>
              <a:rPr lang="en-US" sz="44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247628"/>
              </p:ext>
            </p:extLst>
          </p:nvPr>
        </p:nvGraphicFramePr>
        <p:xfrm>
          <a:off x="1926160" y="1769933"/>
          <a:ext cx="824208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475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4270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/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9,967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85,916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4,779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6.83%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58.88%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3.28%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180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14,317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5,277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76,046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3,775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9.89%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3.65%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52.54%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2.61%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13,412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3,411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97,609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2,978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8.97%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65.29%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1.99%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209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20,788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9,510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64,381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3,264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14.36%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6.57%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44.46%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148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27,880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10,550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64,289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18.86%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7.14%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43.5%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2.05%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251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626180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r>
              <a:rPr lang="en-US" sz="4400" b="1" baseline="30000" dirty="0">
                <a:solidFill>
                  <a:schemeClr val="bg1"/>
                </a:solidFill>
              </a:rPr>
              <a:t>st</a:t>
            </a:r>
            <a:r>
              <a:rPr lang="en-US" sz="44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200" b="1" dirty="0">
                <a:solidFill>
                  <a:schemeClr val="bg1"/>
                </a:solidFill>
              </a:rPr>
              <a:t>Map 10</a:t>
            </a:r>
            <a:r>
              <a:rPr lang="en-US" sz="4400" b="1" dirty="0">
                <a:solidFill>
                  <a:schemeClr val="bg1"/>
                </a:solidFill>
              </a:rPr>
              <a:t>) </a:t>
            </a:r>
            <a:r>
              <a:rPr lang="en-US" sz="4400" b="1" dirty="0">
                <a:solidFill>
                  <a:srgbClr val="FF0000"/>
                </a:solidFill>
              </a:rPr>
              <a:t>Voting Age Population </a:t>
            </a:r>
            <a:r>
              <a:rPr lang="en-US" sz="44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541706"/>
              </p:ext>
            </p:extLst>
          </p:nvPr>
        </p:nvGraphicFramePr>
        <p:xfrm>
          <a:off x="1945355" y="2503396"/>
          <a:ext cx="824208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877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3868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% / Variance: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0.34%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-0.03%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-1.73%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2.32%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0.03%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-0.04%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0.01%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-1.68%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3.18%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-0.06%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3.71%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-7.83%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0.12%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497373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481777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51770"/>
            <a:ext cx="11607800" cy="1430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en-US" sz="32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nd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Criteria - Communities of Interest &amp; Compactness</a:t>
            </a:r>
          </a:p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(Map 10)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A7E3DD0-12AA-BB6A-E1AE-BA5EE0040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108157"/>
              </p:ext>
            </p:extLst>
          </p:nvPr>
        </p:nvGraphicFramePr>
        <p:xfrm>
          <a:off x="292100" y="1598468"/>
          <a:ext cx="557295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053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(Towns &amp; Cities):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City / Town: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Calhan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Cascade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Colorado Springs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1, 2, 3, 4, 5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Elbert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Fountain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52637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Green Mtn. Falls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126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Manitou Springs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56140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Monument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90787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Palmer Lake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84243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Peyton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35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Ramah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388241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Rush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73402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Yoder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5688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8ACABDA-606F-3D16-8499-1BECFCA73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83665"/>
              </p:ext>
            </p:extLst>
          </p:nvPr>
        </p:nvGraphicFramePr>
        <p:xfrm>
          <a:off x="5933250" y="1598468"/>
          <a:ext cx="5572950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053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(Military):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Military Installations: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600" b="1" dirty="0"/>
                        <a:t>USAFA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Fort Carson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Peterson AFB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Schriever SFB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NORAD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997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481693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481777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51770"/>
            <a:ext cx="11607800" cy="1430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en-US" sz="32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nd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Criteria - Communities of Interest &amp; Compactness</a:t>
            </a:r>
          </a:p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(Map 10)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A7E3DD0-12AA-BB6A-E1AE-BA5EE0040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27863"/>
              </p:ext>
            </p:extLst>
          </p:nvPr>
        </p:nvGraphicFramePr>
        <p:xfrm>
          <a:off x="292100" y="1598468"/>
          <a:ext cx="5632577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5680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600" b="1" dirty="0"/>
                        <a:t>(School Districts):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School 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Academy School District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Big Sandy SD 110J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Calhan SD RJ1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Cheyenne Mtn. SD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Edison SD 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52637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Ellicott SD 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2, 4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126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Falcon SD 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56140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Fountain/Ft. Carson SD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3, 4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90787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Hanover SD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84243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Harrison SD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3, 4, 5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35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Lewis-Palmer SD 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388241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Manitou Springs SD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734020"/>
                  </a:ext>
                </a:extLst>
              </a:tr>
            </a:tbl>
          </a:graphicData>
        </a:graphic>
      </p:graphicFrame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1BCECB6C-4597-4144-D1D4-1DB4AC841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780390"/>
              </p:ext>
            </p:extLst>
          </p:nvPr>
        </p:nvGraphicFramePr>
        <p:xfrm>
          <a:off x="6267325" y="1598468"/>
          <a:ext cx="57952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8303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600" b="1" dirty="0"/>
                        <a:t>(School Districts):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School 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Miami-Yoder SD 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Peyton SD 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RE-2 Fremont-Florence SD 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3, 4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313939">
                <a:tc>
                  <a:txBody>
                    <a:bodyPr/>
                    <a:lstStyle/>
                    <a:p>
                      <a:r>
                        <a:rPr lang="en-US" sz="1600" b="1" dirty="0"/>
                        <a:t>Widefield SD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Colorado Springs SD11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2, 3, 4, 5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942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188700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481777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73643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51770"/>
            <a:ext cx="11607800" cy="1430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en-US" sz="32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nd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Criteria - Communities of Interest &amp; Compactness</a:t>
            </a:r>
          </a:p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(Map 10)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8ACABDA-606F-3D16-8499-1BECFCA73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253693"/>
              </p:ext>
            </p:extLst>
          </p:nvPr>
        </p:nvGraphicFramePr>
        <p:xfrm>
          <a:off x="139701" y="1642011"/>
          <a:ext cx="3886323" cy="4772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69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1784854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300" b="1" dirty="0"/>
                        <a:t>(Southeast Colorado Springs):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Southeast Colorado Springs</a:t>
                      </a:r>
                    </a:p>
                    <a:p>
                      <a:pPr algn="ctr"/>
                      <a:r>
                        <a:rPr lang="en-US" sz="1300" b="1" dirty="0"/>
                        <a:t>(Precincts):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300" b="1" dirty="0"/>
                        <a:t>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169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99703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09856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97792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81539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07037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7665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09964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75211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83752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2073780-0B1D-823E-2A23-A3DA8D857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043375"/>
              </p:ext>
            </p:extLst>
          </p:nvPr>
        </p:nvGraphicFramePr>
        <p:xfrm>
          <a:off x="4152838" y="1640279"/>
          <a:ext cx="3886323" cy="4772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69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1784854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300" b="1" dirty="0"/>
                        <a:t>(Southeast Colorado Springs):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Southeast Colorado Springs</a:t>
                      </a:r>
                    </a:p>
                    <a:p>
                      <a:pPr algn="ctr"/>
                      <a:r>
                        <a:rPr lang="en-US" sz="1300" b="1" dirty="0"/>
                        <a:t>(Precincts):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300" b="1" dirty="0"/>
                        <a:t>609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99703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09856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97792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81539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07037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7665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09964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03999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98184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A54BFE-261D-BA71-571C-CB4874A0C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347629"/>
              </p:ext>
            </p:extLst>
          </p:nvPr>
        </p:nvGraphicFramePr>
        <p:xfrm>
          <a:off x="8165975" y="1640279"/>
          <a:ext cx="3886323" cy="2166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69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1784854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300" b="1" dirty="0"/>
                        <a:t>(Southeast Colorado Springs):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Southeast Colorado Springs</a:t>
                      </a:r>
                    </a:p>
                    <a:p>
                      <a:pPr algn="ctr"/>
                      <a:r>
                        <a:rPr lang="en-US" sz="1300" b="1" dirty="0"/>
                        <a:t>(Precincts):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300" b="1" dirty="0"/>
                        <a:t>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b="1" dirty="0"/>
                        <a:t>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901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7563B64-370F-C80E-0FA8-16C9D500C81F}"/>
              </a:ext>
            </a:extLst>
          </p:cNvPr>
          <p:cNvSpPr txBox="1"/>
          <p:nvPr/>
        </p:nvSpPr>
        <p:spPr>
          <a:xfrm>
            <a:off x="8251371" y="3965469"/>
            <a:ext cx="3800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All 30 Precincts defined as Southeast Colorado Springs are in Commissioner Districts 3, and 5..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The Districts are compact.</a:t>
            </a:r>
          </a:p>
        </p:txBody>
      </p:sp>
    </p:spTree>
    <p:extLst>
      <p:ext uri="{BB962C8B-B14F-4D97-AF65-F5344CB8AC3E}">
        <p14:creationId xmlns:p14="http://schemas.microsoft.com/office/powerpoint/2010/main" val="300760773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10):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631D156-9423-BECE-E0C6-6D1328DD2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69530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US PRESIDENT: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32,065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35.95%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54,321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60.90%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89,194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24.95%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+0.20%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28,604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35.79%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48,303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60.43%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79,932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24.64%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+1.57%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46,718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51.20%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41,588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45.58%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91,249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5.62%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+1.06%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23,428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41.31%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30,731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54.19%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56,714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12.88%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+3.40%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31,126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50.40%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27,885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45.15%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61,762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5.25%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+3.14%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982951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10):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85912089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321630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9655630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08686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10):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023132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US SENATE: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26,032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35.67%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44,665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61.20%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72,977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25.53%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+0.07%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22,900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37.11%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36,374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58.94%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61,715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21.83%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+1.25%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37,038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52.13%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31,917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44.93%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71,043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7.21%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+1.01%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16,237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43.88%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19,146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51.75%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37,000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7.86%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+3.45%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21,817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52.46%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17,893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43.03%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41,584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9.44%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+3.19%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487613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10):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85082887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909458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89029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276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173620" y="113927"/>
            <a:ext cx="120183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CURRENT County Commissioner Districts 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Data Reminder: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631D156-9423-BECE-E0C6-6D1328DD2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798704"/>
              </p:ext>
            </p:extLst>
          </p:nvPr>
        </p:nvGraphicFramePr>
        <p:xfrm>
          <a:off x="1069012" y="1902597"/>
          <a:ext cx="10182422" cy="2355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US SENATE: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26,178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35.62%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44,995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61.22%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73,498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25.60%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23,218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37.73%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35,885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58.31%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61,545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20.58%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34,107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51.64%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30,012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45.44%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66,050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6.20%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16,146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45.54%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17,711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49.95%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35,457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4.41%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24,375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51.03%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21,392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44.78%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47,769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6.24%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162287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10):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472995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GOVERNOR: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28,941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39.55%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42,801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58.49%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73,172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18.94%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+0.12%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24,850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40.16%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35,245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56.96%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61,873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16.80%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+1.26%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39,395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55.32%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30,383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42.66%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71,217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12.65%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+0.96%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17,401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46.92%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18,410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49.65%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37,083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2.72%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+3.27%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22,860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54.84%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17,545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54.84%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41,682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12.75%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+2.80%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424880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10):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77728072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931229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99915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93107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10):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638225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SECRETARY OF STATE: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26,007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35.86%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44,657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61.57%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72,527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25.71%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+0.12%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22,672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36.99%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36,484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59.52%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61,295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22.53%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+1.30%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36,293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51.47%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32,280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45.78%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70,515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5.69%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+0.98%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15,937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43.31%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19,389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52.69%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36,801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9.38%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+3.20%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21,082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51.05%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18,535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44.88%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41,297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6.17%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+2.80%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538770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10):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70268130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931229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89030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62783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10):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732849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EL PASO COUNTY CLERK &amp; RECORDER: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22,232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31.75%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47,784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68.25%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70,016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36.49%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+0.05%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20166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33.78%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39,536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66.22%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59,702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32.44%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+1.70%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32,217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47.21%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36,019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52.79%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68,236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5.57%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+0.87%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14,624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40.62%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21,381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59.38%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36,005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18.77%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+3.58%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19,747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49.38%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20,243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50.62%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39,990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1.24%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+4.31%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74452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10):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04292407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386944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9677401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46789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10):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21061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EL PASO COUNTY SHERIFF: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22,884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32.49%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47,553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67.51%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70,437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35.02%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+0.02%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20,186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33.69%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39,737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66.31%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59,923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32.63%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+1.35%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32,972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48.22%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35,401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51.78%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68,373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3.55%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+1.17%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14,331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39.84%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21,644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60.16%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35,975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20.33%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+3.26%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19,427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48.32%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20,781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51.68%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40,208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3.37%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+2.83%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358009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10):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80340671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376057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89029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87196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4201748" y="972087"/>
            <a:ext cx="3788504" cy="378850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4FA28BC-970B-D2ED-8361-BCB217938A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4354148" y="1124487"/>
            <a:ext cx="3788504" cy="3788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40B768-6542-40B5-3759-1335A6357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56D661-B1C8-2AAA-7B27-9672E002D4E2}"/>
              </a:ext>
            </a:extLst>
          </p:cNvPr>
          <p:cNvSpPr txBox="1"/>
          <p:nvPr/>
        </p:nvSpPr>
        <p:spPr>
          <a:xfrm>
            <a:off x="1894788" y="4760591"/>
            <a:ext cx="85878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CITIZEN SUBMITTED MAP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 V2):</a:t>
            </a:r>
          </a:p>
        </p:txBody>
      </p:sp>
    </p:spTree>
    <p:extLst>
      <p:ext uri="{BB962C8B-B14F-4D97-AF65-F5344CB8AC3E}">
        <p14:creationId xmlns:p14="http://schemas.microsoft.com/office/powerpoint/2010/main" val="15622265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769933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126926"/>
            <a:ext cx="11607800" cy="69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</a:t>
            </a:r>
            <a:r>
              <a:rPr lang="en-US" sz="4000" dirty="0" err="1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Czukas</a:t>
            </a: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V2) </a:t>
            </a:r>
            <a:r>
              <a:rPr lang="en-US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761214" y="1842014"/>
            <a:ext cx="104943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002D5D"/>
              </a:solidFill>
              <a:highlight>
                <a:srgbClr val="FFFF00"/>
              </a:highlight>
            </a:endParaRPr>
          </a:p>
          <a:p>
            <a:pPr lvl="1"/>
            <a:endParaRPr lang="en-US" sz="3200" b="1" dirty="0">
              <a:solidFill>
                <a:srgbClr val="002D5D"/>
              </a:solidFill>
            </a:endParaRPr>
          </a:p>
          <a:p>
            <a:endParaRPr lang="en-US" sz="1600" b="1" dirty="0">
              <a:solidFill>
                <a:srgbClr val="002D5D"/>
              </a:solidFill>
            </a:endParaRPr>
          </a:p>
          <a:p>
            <a:pPr lvl="2"/>
            <a:endParaRPr lang="en-US" b="1" dirty="0">
              <a:solidFill>
                <a:srgbClr val="002D5D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F28DFBE-EA28-C1E8-6223-369657E49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242643"/>
              </p:ext>
            </p:extLst>
          </p:nvPr>
        </p:nvGraphicFramePr>
        <p:xfrm>
          <a:off x="2032000" y="2117608"/>
          <a:ext cx="8128000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734234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431821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Czukas</a:t>
                      </a:r>
                      <a:r>
                        <a:rPr lang="en-US" sz="4000" dirty="0"/>
                        <a:t> V2: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641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SE (30 Suggested Precincts) consolidated into one district?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173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Powers as Eastern boundary for Commissioner District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648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Fountain / Fort Carson / Security / Widefield / Hanover together?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3946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3DB4C71-EC2A-F0CE-B309-A5BD7D0C900C}"/>
              </a:ext>
            </a:extLst>
          </p:cNvPr>
          <p:cNvSpPr txBox="1"/>
          <p:nvPr/>
        </p:nvSpPr>
        <p:spPr>
          <a:xfrm>
            <a:off x="544286" y="5990548"/>
            <a:ext cx="1012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Czukas</a:t>
            </a:r>
            <a:r>
              <a:rPr lang="en-US" dirty="0"/>
              <a:t> V2 Map:  Submitted through public 7/24.  Precincts 730 and 087 had some blocks that were excluded, they were added to the District the majority of the Precinct was in.</a:t>
            </a:r>
          </a:p>
        </p:txBody>
      </p:sp>
    </p:spTree>
    <p:extLst>
      <p:ext uri="{BB962C8B-B14F-4D97-AF65-F5344CB8AC3E}">
        <p14:creationId xmlns:p14="http://schemas.microsoft.com/office/powerpoint/2010/main" val="3041806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173620" y="113927"/>
            <a:ext cx="120183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CURRENT County Commissioner Districts 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Data Reminder: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631D156-9423-BECE-E0C6-6D1328DD2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027705"/>
              </p:ext>
            </p:extLst>
          </p:nvPr>
        </p:nvGraphicFramePr>
        <p:xfrm>
          <a:off x="1069012" y="1902597"/>
          <a:ext cx="10182422" cy="2355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GOVERNOR: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29,093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39.48%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43,143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58.54%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73,696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19.06%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25,174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40.80%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34,764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56.34%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61,708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15.54%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36,310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54.83%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28,563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43.13%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66,222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11.70%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17,212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48.45%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17,018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47.90%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35,525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0.55%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25,658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53.59%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20,896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43.65%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47,876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9.95%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853790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6"/>
            <a:ext cx="12192000" cy="870006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126926"/>
            <a:ext cx="11607800" cy="713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400" dirty="0" err="1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Czukas</a:t>
            </a: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V2: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85800" y="2526678"/>
            <a:ext cx="9872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D5D"/>
              </a:solidFill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0DE4148-546A-AB11-567C-A5E0DED2B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58" y="909553"/>
            <a:ext cx="7479084" cy="594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6214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769933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126926"/>
            <a:ext cx="11607800" cy="1469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</a:t>
            </a:r>
            <a:r>
              <a:rPr lang="en-US" sz="4000" dirty="0" err="1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Czukas</a:t>
            </a: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V2) </a:t>
            </a:r>
          </a:p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HOUSE BILL 21-1047: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761214" y="1842014"/>
            <a:ext cx="104943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002D5D"/>
              </a:solidFill>
              <a:highlight>
                <a:srgbClr val="FFFF00"/>
              </a:highlight>
            </a:endParaRPr>
          </a:p>
          <a:p>
            <a:pPr lvl="1"/>
            <a:endParaRPr lang="en-US" sz="3200" b="1" dirty="0">
              <a:solidFill>
                <a:srgbClr val="002D5D"/>
              </a:solidFill>
            </a:endParaRPr>
          </a:p>
          <a:p>
            <a:endParaRPr lang="en-US" sz="1600" b="1" dirty="0">
              <a:solidFill>
                <a:srgbClr val="002D5D"/>
              </a:solidFill>
            </a:endParaRPr>
          </a:p>
          <a:p>
            <a:pPr lvl="2"/>
            <a:endParaRPr lang="en-US" b="1" dirty="0">
              <a:solidFill>
                <a:srgbClr val="002D5D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F28DFBE-EA28-C1E8-6223-369657E49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833925"/>
              </p:ext>
            </p:extLst>
          </p:nvPr>
        </p:nvGraphicFramePr>
        <p:xfrm>
          <a:off x="2032000" y="2117608"/>
          <a:ext cx="8128000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734234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431821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Czukas</a:t>
                      </a:r>
                      <a:r>
                        <a:rPr lang="en-US" sz="4000" dirty="0"/>
                        <a:t> V2: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641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Overall Range in 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4.19%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173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Total Precincts Moved: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76 </a:t>
                      </a:r>
                      <a:r>
                        <a:rPr lang="en-US" sz="2400" b="1" dirty="0"/>
                        <a:t>(23.52%)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648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Total Affected Population: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175,327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394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23.93%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737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Total Affected Active Voters: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109,755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556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22.70%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153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50772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655710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D97BA6-F9D9-C603-50AC-946427355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205" y="2013191"/>
            <a:ext cx="5352752" cy="341405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78B7B4-07BB-3A75-8910-CACC2FFBD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091147"/>
              </p:ext>
            </p:extLst>
          </p:nvPr>
        </p:nvGraphicFramePr>
        <p:xfrm>
          <a:off x="568204" y="2013191"/>
          <a:ext cx="5144065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260">
                  <a:extLst>
                    <a:ext uri="{9D8B030D-6E8A-4147-A177-3AD203B41FA5}">
                      <a16:colId xmlns:a16="http://schemas.microsoft.com/office/drawing/2014/main" val="873274814"/>
                    </a:ext>
                  </a:extLst>
                </a:gridCol>
                <a:gridCol w="2026857">
                  <a:extLst>
                    <a:ext uri="{9D8B030D-6E8A-4147-A177-3AD203B41FA5}">
                      <a16:colId xmlns:a16="http://schemas.microsoft.com/office/drawing/2014/main" val="4108094175"/>
                    </a:ext>
                  </a:extLst>
                </a:gridCol>
                <a:gridCol w="2052948">
                  <a:extLst>
                    <a:ext uri="{9D8B030D-6E8A-4147-A177-3AD203B41FA5}">
                      <a16:colId xmlns:a16="http://schemas.microsoft.com/office/drawing/2014/main" val="1975601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Total Population: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Target Deviation: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380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144,742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-1,813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534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143,554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-3,001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319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149,699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3,144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203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146,412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-143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428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148,366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1,811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25416"/>
                  </a:ext>
                </a:extLst>
              </a:tr>
            </a:tbl>
          </a:graphicData>
        </a:graphic>
      </p:graphicFrame>
      <p:sp>
        <p:nvSpPr>
          <p:cNvPr id="8" name="TextBox 18">
            <a:extLst>
              <a:ext uri="{FF2B5EF4-FFF2-40B4-BE49-F238E27FC236}">
                <a16:creationId xmlns:a16="http://schemas.microsoft.com/office/drawing/2014/main" id="{76475B98-3692-1724-A284-50A52DFACFE8}"/>
              </a:ext>
            </a:extLst>
          </p:cNvPr>
          <p:cNvSpPr txBox="1"/>
          <p:nvPr/>
        </p:nvSpPr>
        <p:spPr>
          <a:xfrm>
            <a:off x="292100" y="169197"/>
            <a:ext cx="11607800" cy="145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(Map </a:t>
            </a:r>
            <a:r>
              <a:rPr lang="en-US" sz="4000" dirty="0" err="1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Czukas</a:t>
            </a: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V2) </a:t>
            </a:r>
          </a:p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HOUSE BILL 21-1047:</a:t>
            </a:r>
          </a:p>
        </p:txBody>
      </p:sp>
    </p:spTree>
    <p:extLst>
      <p:ext uri="{BB962C8B-B14F-4D97-AF65-F5344CB8AC3E}">
        <p14:creationId xmlns:p14="http://schemas.microsoft.com/office/powerpoint/2010/main" val="220216834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655710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76475B98-3692-1724-A284-50A52DFACFE8}"/>
              </a:ext>
            </a:extLst>
          </p:cNvPr>
          <p:cNvSpPr txBox="1"/>
          <p:nvPr/>
        </p:nvSpPr>
        <p:spPr>
          <a:xfrm>
            <a:off x="292100" y="169197"/>
            <a:ext cx="11607800" cy="145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</a:t>
            </a:r>
            <a:r>
              <a:rPr lang="en-US" sz="4000" dirty="0" err="1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Czukas</a:t>
            </a: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V2) </a:t>
            </a:r>
          </a:p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Precinct Moves: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2F99AE5-6852-212C-7CE0-EC8E71D343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085925"/>
              </p:ext>
            </p:extLst>
          </p:nvPr>
        </p:nvGraphicFramePr>
        <p:xfrm>
          <a:off x="1946314" y="1756222"/>
          <a:ext cx="8452608" cy="340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862">
                  <a:extLst>
                    <a:ext uri="{9D8B030D-6E8A-4147-A177-3AD203B41FA5}">
                      <a16:colId xmlns:a16="http://schemas.microsoft.com/office/drawing/2014/main" val="1667686113"/>
                    </a:ext>
                  </a:extLst>
                </a:gridCol>
                <a:gridCol w="3039396">
                  <a:extLst>
                    <a:ext uri="{9D8B030D-6E8A-4147-A177-3AD203B41FA5}">
                      <a16:colId xmlns:a16="http://schemas.microsoft.com/office/drawing/2014/main" val="2739626250"/>
                    </a:ext>
                  </a:extLst>
                </a:gridCol>
                <a:gridCol w="3002845">
                  <a:extLst>
                    <a:ext uri="{9D8B030D-6E8A-4147-A177-3AD203B41FA5}">
                      <a16:colId xmlns:a16="http://schemas.microsoft.com/office/drawing/2014/main" val="3260532433"/>
                    </a:ext>
                  </a:extLst>
                </a:gridCol>
                <a:gridCol w="1486505">
                  <a:extLst>
                    <a:ext uri="{9D8B030D-6E8A-4147-A177-3AD203B41FA5}">
                      <a16:colId xmlns:a16="http://schemas.microsoft.com/office/drawing/2014/main" val="32267615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PRECINCTS ADDED: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PRECINCTS DELETED: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IMPACT: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327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140-144-147-164-302-304-445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200-213-214-218-253-320-321-322-440-457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28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148-149-150-151-152-153-155-156-165-213-214-218-253-320-321-322-440-457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139-157-158-159-160-161-162-167-190-191-192-193-194-195-445-500-501-502-620-627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714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092-093-095-097-099-120-121-123-124-127-136-138-173-178-179-200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169-302-304-601-602-605-730-839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+8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684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139-157-158-159-160-161-162-167-191-192-193-194-195-500-501-502-730-839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603-604-606-613-615-621-622-623-624-625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+8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795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169-190-601-602-603-604-605-606-613-615-620-621-622-623-624-625-627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092-093-095-097-099-120-121-123-124-127-136-138-140-144-147-148-149-150-151-152-153-155-156-164-165-173-178-179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-11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338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93040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r>
              <a:rPr lang="en-US" sz="4400" b="1" baseline="30000" dirty="0">
                <a:solidFill>
                  <a:schemeClr val="bg1"/>
                </a:solidFill>
              </a:rPr>
              <a:t>st</a:t>
            </a:r>
            <a:r>
              <a:rPr lang="en-US" sz="44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 V2) </a:t>
            </a:r>
            <a:r>
              <a:rPr lang="en-US" sz="4400" b="1" dirty="0">
                <a:solidFill>
                  <a:srgbClr val="FF0000"/>
                </a:solidFill>
              </a:rPr>
              <a:t>Total Population </a:t>
            </a:r>
            <a:r>
              <a:rPr lang="en-US" sz="44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183024"/>
              </p:ext>
            </p:extLst>
          </p:nvPr>
        </p:nvGraphicFramePr>
        <p:xfrm>
          <a:off x="1926160" y="1769933"/>
          <a:ext cx="824208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877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3868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/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15,890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4,227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108,061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6,113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10.98%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74.66%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4.22%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180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21,808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6,452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98,962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4,530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15.19%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4.49%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68.94%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3.16%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18,253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113,793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3,660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12.19%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76.01%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2.44%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209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30,628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11,623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86,945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3,590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20.92%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7.94%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59.38%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2.45%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148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43,914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14,745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73,920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3,776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29.60%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9.94%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49.82%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2.55%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251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553722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r>
              <a:rPr lang="en-US" sz="4400" b="1" baseline="30000" dirty="0">
                <a:solidFill>
                  <a:schemeClr val="bg1"/>
                </a:solidFill>
              </a:rPr>
              <a:t>st</a:t>
            </a:r>
            <a:r>
              <a:rPr lang="en-US" sz="44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 V2) </a:t>
            </a:r>
            <a:r>
              <a:rPr lang="en-US" sz="4400" b="1" dirty="0">
                <a:solidFill>
                  <a:srgbClr val="FF0000"/>
                </a:solidFill>
              </a:rPr>
              <a:t>Total Population </a:t>
            </a:r>
            <a:r>
              <a:rPr lang="en-US" sz="44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365133"/>
              </p:ext>
            </p:extLst>
          </p:nvPr>
        </p:nvGraphicFramePr>
        <p:xfrm>
          <a:off x="1945355" y="2503396"/>
          <a:ext cx="824208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877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3868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% / Variance: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-0.01%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-0.62%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-0.05%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-3.15%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4.21%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0.01%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-0.47%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0.48%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-4.09%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-1.68%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6.15%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-0.31%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7.41%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2.64%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-10.73%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0.34%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194860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r>
              <a:rPr lang="en-US" sz="4400" b="1" baseline="30000" dirty="0">
                <a:solidFill>
                  <a:schemeClr val="bg1"/>
                </a:solidFill>
              </a:rPr>
              <a:t>st</a:t>
            </a:r>
            <a:r>
              <a:rPr lang="en-US" sz="44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200" b="1" dirty="0" err="1">
                <a:solidFill>
                  <a:schemeClr val="bg1"/>
                </a:solidFill>
              </a:rPr>
              <a:t>Czukas</a:t>
            </a:r>
            <a:r>
              <a:rPr lang="en-US" sz="4200" b="1" dirty="0">
                <a:solidFill>
                  <a:schemeClr val="bg1"/>
                </a:solidFill>
              </a:rPr>
              <a:t> V2</a:t>
            </a:r>
            <a:r>
              <a:rPr lang="en-US" sz="4400" b="1" dirty="0">
                <a:solidFill>
                  <a:schemeClr val="bg1"/>
                </a:solidFill>
              </a:rPr>
              <a:t>) </a:t>
            </a:r>
            <a:r>
              <a:rPr lang="en-US" sz="4400" b="1" dirty="0">
                <a:solidFill>
                  <a:srgbClr val="FF0000"/>
                </a:solidFill>
              </a:rPr>
              <a:t>Voting Age Population </a:t>
            </a:r>
            <a:r>
              <a:rPr lang="en-US" sz="44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560339"/>
              </p:ext>
            </p:extLst>
          </p:nvPr>
        </p:nvGraphicFramePr>
        <p:xfrm>
          <a:off x="1926160" y="1769933"/>
          <a:ext cx="824208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475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4270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/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10,294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3,249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83,588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4,698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7.11%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57.75%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3.25%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180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13,732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4,828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76,443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3,676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9.57%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3.36%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53.25%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2.56%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13,313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3,591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98,095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3,181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8.89%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65.53%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2.12%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209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19,758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8,839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67,844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2,977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13.49%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6.04%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46.34%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2.03%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148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29,267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11,407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62,271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3,291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19.73%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7.69%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41.97%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2.22%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251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842785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r>
              <a:rPr lang="en-US" sz="4400" b="1" baseline="30000" dirty="0">
                <a:solidFill>
                  <a:schemeClr val="bg1"/>
                </a:solidFill>
              </a:rPr>
              <a:t>st</a:t>
            </a:r>
            <a:r>
              <a:rPr lang="en-US" sz="44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200" b="1" dirty="0" err="1">
                <a:solidFill>
                  <a:schemeClr val="bg1"/>
                </a:solidFill>
              </a:rPr>
              <a:t>Czukas</a:t>
            </a:r>
            <a:r>
              <a:rPr lang="en-US" sz="4200" b="1" dirty="0">
                <a:solidFill>
                  <a:schemeClr val="bg1"/>
                </a:solidFill>
              </a:rPr>
              <a:t> V2</a:t>
            </a:r>
            <a:r>
              <a:rPr lang="en-US" sz="4400" b="1" dirty="0">
                <a:solidFill>
                  <a:schemeClr val="bg1"/>
                </a:solidFill>
              </a:rPr>
              <a:t>) </a:t>
            </a:r>
            <a:r>
              <a:rPr lang="en-US" sz="4400" b="1" dirty="0">
                <a:solidFill>
                  <a:srgbClr val="FF0000"/>
                </a:solidFill>
              </a:rPr>
              <a:t>Voting Age Population </a:t>
            </a:r>
            <a:r>
              <a:rPr lang="en-US" sz="44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379974"/>
              </p:ext>
            </p:extLst>
          </p:nvPr>
        </p:nvGraphicFramePr>
        <p:xfrm>
          <a:off x="1945355" y="2503396"/>
          <a:ext cx="824208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877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3868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% / Variance: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-0.05%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-0.79%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-0.06%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-2.05%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-0.69%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3.03%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-0.02%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0.08%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1.02%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-2.55%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-1.23%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5.06%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-0.28%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4.58%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1.95%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-9.36%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0.29%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264226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481777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51770"/>
            <a:ext cx="11607800" cy="1430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en-US" sz="32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nd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Criteria - Communities of Interest &amp; Compactness</a:t>
            </a:r>
          </a:p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</a:t>
            </a:r>
            <a:r>
              <a:rPr lang="en-US" sz="3200" dirty="0" err="1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Czukas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V2)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A7E3DD0-12AA-BB6A-E1AE-BA5EE0040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684476"/>
              </p:ext>
            </p:extLst>
          </p:nvPr>
        </p:nvGraphicFramePr>
        <p:xfrm>
          <a:off x="292100" y="1598468"/>
          <a:ext cx="557295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053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(Towns &amp; Cities):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City / Town: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Calhan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Cascade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Colorado Springs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1, 2, 3, 4, 5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Elbert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Fountain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52637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Green Mtn. Falls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126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Manitou Springs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56140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Monument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90787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Palmer Lake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84243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Peyton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35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Ramah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388241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Rush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73402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Yoder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5688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8ACABDA-606F-3D16-8499-1BECFCA73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483063"/>
              </p:ext>
            </p:extLst>
          </p:nvPr>
        </p:nvGraphicFramePr>
        <p:xfrm>
          <a:off x="5933250" y="1598468"/>
          <a:ext cx="5572950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053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(Military):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Military Installations: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600" b="1" dirty="0"/>
                        <a:t>USAFA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Fort Carson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Peterson AFB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Schriever SFB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NORAD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997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718163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481777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51770"/>
            <a:ext cx="11607800" cy="1430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en-US" sz="32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nd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Criteria - Communities of Interest &amp; Compactness</a:t>
            </a:r>
          </a:p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</a:t>
            </a:r>
            <a:r>
              <a:rPr lang="en-US" sz="3200" dirty="0" err="1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Czukas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V2)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A7E3DD0-12AA-BB6A-E1AE-BA5EE0040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01303"/>
              </p:ext>
            </p:extLst>
          </p:nvPr>
        </p:nvGraphicFramePr>
        <p:xfrm>
          <a:off x="292100" y="1598468"/>
          <a:ext cx="5632577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5680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600" b="1" dirty="0"/>
                        <a:t>(School Districts):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School 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Academy School District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1, 2, 3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Big Sandy SD 110J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Calhan SD RJ1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2, 4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Cheyenne Mtn. SD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3, 4, 5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Edison SD 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52637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Ellicott SD 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126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Falcon SD 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56140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Fountain/Ft. Carson SD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90787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Hanover SD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84243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Harrison SD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3, 5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35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Lewis-Palmer SD 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1, 2, 3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388241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Manitou Springs SD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734020"/>
                  </a:ext>
                </a:extLst>
              </a:tr>
            </a:tbl>
          </a:graphicData>
        </a:graphic>
      </p:graphicFrame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1BCECB6C-4597-4144-D1D4-1DB4AC841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578883"/>
              </p:ext>
            </p:extLst>
          </p:nvPr>
        </p:nvGraphicFramePr>
        <p:xfrm>
          <a:off x="6267325" y="1598468"/>
          <a:ext cx="57952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8303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600" b="1" dirty="0"/>
                        <a:t>(School Districts):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School 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Miami-Yoder SD 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Peyton SD 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RE-2 Fremont-Florence SD 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313939">
                <a:tc>
                  <a:txBody>
                    <a:bodyPr/>
                    <a:lstStyle/>
                    <a:p>
                      <a:r>
                        <a:rPr lang="en-US" sz="1600" b="1" dirty="0"/>
                        <a:t>Widefield SD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Colorado Springs SD11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3, 4, 5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942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1071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173620" y="113927"/>
            <a:ext cx="120183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CURRENT County Commissioner Districts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Data Reminder: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631D156-9423-BECE-E0C6-6D1328DD2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247327"/>
              </p:ext>
            </p:extLst>
          </p:nvPr>
        </p:nvGraphicFramePr>
        <p:xfrm>
          <a:off x="1069012" y="1902597"/>
          <a:ext cx="10182422" cy="2355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SECRETARY OF STATE: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26,151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35.80%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45,024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61.63%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73,050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25.84%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23,007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37.61%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35,995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58.84%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61,170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21.23%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33,429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50.99%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30,338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46.28%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65,559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4.71%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15,796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44.78%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17,976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50.97%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35,271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6.18%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23,608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49.82%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22,012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46.45%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47,385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3.37%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89869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481777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73643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51770"/>
            <a:ext cx="11607800" cy="1430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en-US" sz="32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nd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Criteria - Communities of Interest &amp; Compactness</a:t>
            </a:r>
          </a:p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</a:t>
            </a:r>
            <a:r>
              <a:rPr lang="en-US" sz="3200" dirty="0" err="1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Czukas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V2)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8ACABDA-606F-3D16-8499-1BECFCA73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844420"/>
              </p:ext>
            </p:extLst>
          </p:nvPr>
        </p:nvGraphicFramePr>
        <p:xfrm>
          <a:off x="139701" y="1642011"/>
          <a:ext cx="3886323" cy="4772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69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1784854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300" b="1" dirty="0"/>
                        <a:t>(Southeast Colorado Springs):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Southeast Colorado Springs</a:t>
                      </a:r>
                    </a:p>
                    <a:p>
                      <a:pPr algn="ctr"/>
                      <a:r>
                        <a:rPr lang="en-US" sz="1300" b="1" dirty="0"/>
                        <a:t>(Precincts):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300" b="1" dirty="0"/>
                        <a:t>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99703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09856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97792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81539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07037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7665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09964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75211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83752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2073780-0B1D-823E-2A23-A3DA8D857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839892"/>
              </p:ext>
            </p:extLst>
          </p:nvPr>
        </p:nvGraphicFramePr>
        <p:xfrm>
          <a:off x="4152838" y="1640279"/>
          <a:ext cx="3886323" cy="4772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69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1784854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300" b="1" dirty="0"/>
                        <a:t>(Southeast Colorado Springs):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Southeast Colorado Springs</a:t>
                      </a:r>
                    </a:p>
                    <a:p>
                      <a:pPr algn="ctr"/>
                      <a:r>
                        <a:rPr lang="en-US" sz="1300" b="1" dirty="0"/>
                        <a:t>(Precincts):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300" b="1" dirty="0"/>
                        <a:t>609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99703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09856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97792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81539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07037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7665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09964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03999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98184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A54BFE-261D-BA71-571C-CB4874A0C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799838"/>
              </p:ext>
            </p:extLst>
          </p:nvPr>
        </p:nvGraphicFramePr>
        <p:xfrm>
          <a:off x="8165975" y="1640279"/>
          <a:ext cx="3886323" cy="2166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69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1784854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300" b="1" dirty="0"/>
                        <a:t>(Southeast Colorado Springs):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Southeast Colorado Springs</a:t>
                      </a:r>
                    </a:p>
                    <a:p>
                      <a:pPr algn="ctr"/>
                      <a:r>
                        <a:rPr lang="en-US" sz="1300" b="1" dirty="0"/>
                        <a:t>(Precincts):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300" b="1" dirty="0"/>
                        <a:t>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b="1" dirty="0"/>
                        <a:t>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901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7563B64-370F-C80E-0FA8-16C9D500C81F}"/>
              </a:ext>
            </a:extLst>
          </p:cNvPr>
          <p:cNvSpPr txBox="1"/>
          <p:nvPr/>
        </p:nvSpPr>
        <p:spPr>
          <a:xfrm>
            <a:off x="8251371" y="3965469"/>
            <a:ext cx="3800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All 30 Precincts defined as Southeast Colorado Springs are in Commissioner District 5..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The Districts are somewhat compact.</a:t>
            </a:r>
          </a:p>
        </p:txBody>
      </p:sp>
    </p:spTree>
    <p:extLst>
      <p:ext uri="{BB962C8B-B14F-4D97-AF65-F5344CB8AC3E}">
        <p14:creationId xmlns:p14="http://schemas.microsoft.com/office/powerpoint/2010/main" val="120115064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 V2):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631D156-9423-BECE-E0C6-6D1328DD2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01124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US PRESIDENT: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33,715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37.73%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52,685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58.96%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89,354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21.23%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+3.52%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28,608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34.53%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51,244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61.84%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82,859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27.32%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+4.24%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45,948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51.39%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40,556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45.36%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89,415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6.03%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+1.47%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23,730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39.08%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34,364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56.59%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60,724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17.51%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+8.04%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29,940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52.99%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23,979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42.44%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56,499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10.55%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+8.44%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782461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 V2):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28142777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321630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9655630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85518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 V2):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699186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US SENATE: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27,266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37.72%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42,688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59.05%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72,286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21.33%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+4.27%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22,701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35.35%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39,103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60.88%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64,226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25.54%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+4.96%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35,893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52.25%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30,785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44.82%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68,693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7.44%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+1.24%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17,170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41.70%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22,225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53.98%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41,174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12.28%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+7.86%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20,994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55.33%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15,194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40.05%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37,940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15.29%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+9.04%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064305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 V2):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37258661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909458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89029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51942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 V2):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336356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GOVERNOR: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30,073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41.49%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40,932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56.48%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72,474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14.98%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+4.08%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24,848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38.57%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37,877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58.79%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64,423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20.22%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+4.68%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38,141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55.39%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29,333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42.60%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68,853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12.79%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+1.09%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18,388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44.58%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21,431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51.96%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41,243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7.38%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+7.92%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21,997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57.84%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14,811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38.94%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38,034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18.89%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+8.95%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464523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 V2):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0254256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931229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99915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15170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 V2):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578454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SECRETARY OF STATE: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27,138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37.79%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42,799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59.60%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71,811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21.81%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+4.03%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22,568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35.35%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39,165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61.35%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63,838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26.00%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+4.77%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35,135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51.54%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31,166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45.72%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68,167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5.82%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+1.11%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16,838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41.14%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22,455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54.86%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40,932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13.72%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+7.54%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20,312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53.90%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15,760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41.82%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37,687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12.08%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+8.71%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93340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 V2):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13635532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931229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89030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1220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 V2):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5144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EL PASO COUNTY CLERK &amp; RECORDER: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23,416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33.78%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45,897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66.22%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69,313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32.43%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4.11%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19,861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31.95%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42,297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68.05%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62,158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36.10%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5.35%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31,201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47.30%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34,763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52.70%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65,964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5.40%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1.04%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15,261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38.18%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24,714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61.82%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39,975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23.65%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8.46%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19,247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52.68%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17,292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47.32%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36,539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5.35%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10.90%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4801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173620" y="113927"/>
            <a:ext cx="120183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CURRENT County Commissioner Districts 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Data Reminder: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631D156-9423-BECE-E0C6-6D1328DD2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552869"/>
              </p:ext>
            </p:extLst>
          </p:nvPr>
        </p:nvGraphicFramePr>
        <p:xfrm>
          <a:off x="1069012" y="1902597"/>
          <a:ext cx="10182422" cy="2355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EL PASO COUNTY CLERK &amp; RECORDER: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22,375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31.73%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48,147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68.27%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70,522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36.54%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20,647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34.63%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38,977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65.37%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59,624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30.74%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29,704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46.78%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33,793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53.22%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63,497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6.44%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14,651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42.41%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19,898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57.59%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34,549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15.19%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21,609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47.23%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24,148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52.77%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45,757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5.55%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427652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(Map 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 V2):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90859701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386944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221686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71937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 V2):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010634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EL PASO COUNTY SHERIFF: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23,977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34.37%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45,778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65.63%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69,755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31.25%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+3.79%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19,968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32.01%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42,409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67.99%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62,377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35.98%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+4.70%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31,970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48.36%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34,135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51.64%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66,105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3.28%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+1.45%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15,052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37.66%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24,919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62.34%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39,971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24.69%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+7.62%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18,833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51.30%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17,875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48.70%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36,708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2.61%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+8.80%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984102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 V2):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41773279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376057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89029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18324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4201748" y="972087"/>
            <a:ext cx="3788504" cy="378850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4FA28BC-970B-D2ED-8361-BCB217938A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4354148" y="1124487"/>
            <a:ext cx="3788504" cy="3788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40B768-6542-40B5-3759-1335A6357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56D661-B1C8-2AAA-7B27-9672E002D4E2}"/>
              </a:ext>
            </a:extLst>
          </p:cNvPr>
          <p:cNvSpPr txBox="1"/>
          <p:nvPr/>
        </p:nvSpPr>
        <p:spPr>
          <a:xfrm>
            <a:off x="1894788" y="4760591"/>
            <a:ext cx="85878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CITIZEN SUBMITTED MAP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(Waller-Martinez):</a:t>
            </a:r>
          </a:p>
        </p:txBody>
      </p:sp>
    </p:spTree>
    <p:extLst>
      <p:ext uri="{BB962C8B-B14F-4D97-AF65-F5344CB8AC3E}">
        <p14:creationId xmlns:p14="http://schemas.microsoft.com/office/powerpoint/2010/main" val="57534859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769933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126926"/>
            <a:ext cx="11607800" cy="69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(Waller-Martinez) </a:t>
            </a:r>
            <a:r>
              <a:rPr lang="en-US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761214" y="1842014"/>
            <a:ext cx="104943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002D5D"/>
              </a:solidFill>
              <a:highlight>
                <a:srgbClr val="FFFF00"/>
              </a:highlight>
            </a:endParaRPr>
          </a:p>
          <a:p>
            <a:pPr lvl="1"/>
            <a:endParaRPr lang="en-US" sz="3200" b="1" dirty="0">
              <a:solidFill>
                <a:srgbClr val="002D5D"/>
              </a:solidFill>
            </a:endParaRPr>
          </a:p>
          <a:p>
            <a:endParaRPr lang="en-US" sz="1600" b="1" dirty="0">
              <a:solidFill>
                <a:srgbClr val="002D5D"/>
              </a:solidFill>
            </a:endParaRPr>
          </a:p>
          <a:p>
            <a:pPr lvl="2"/>
            <a:endParaRPr lang="en-US" b="1" dirty="0">
              <a:solidFill>
                <a:srgbClr val="002D5D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F28DFBE-EA28-C1E8-6223-369657E49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335584"/>
              </p:ext>
            </p:extLst>
          </p:nvPr>
        </p:nvGraphicFramePr>
        <p:xfrm>
          <a:off x="2032000" y="2117608"/>
          <a:ext cx="8128000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734234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431821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Waller-Martinez: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641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SE (30 Suggested Precincts) consolidated into one district?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173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Powers as Eastern boundary for Commissioner District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648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Fountain / Fort Carson / Security / Widefield / Hanover together?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3946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3DB4C71-EC2A-F0CE-B309-A5BD7D0C900C}"/>
              </a:ext>
            </a:extLst>
          </p:cNvPr>
          <p:cNvSpPr txBox="1"/>
          <p:nvPr/>
        </p:nvSpPr>
        <p:spPr>
          <a:xfrm>
            <a:off x="544286" y="5990548"/>
            <a:ext cx="1012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Waller-Martinez Map:  Submitted through public 7/24.</a:t>
            </a:r>
          </a:p>
        </p:txBody>
      </p:sp>
    </p:spTree>
    <p:extLst>
      <p:ext uri="{BB962C8B-B14F-4D97-AF65-F5344CB8AC3E}">
        <p14:creationId xmlns:p14="http://schemas.microsoft.com/office/powerpoint/2010/main" val="419174738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6"/>
            <a:ext cx="12192000" cy="870006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126926"/>
            <a:ext cx="11607800" cy="713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Waller-Martinez: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85800" y="2526678"/>
            <a:ext cx="9872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D5D"/>
              </a:solidFill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5CBF064-3ACF-F39C-53EB-333FA7D15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439" y="890977"/>
            <a:ext cx="7473122" cy="596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3910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769933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126926"/>
            <a:ext cx="11607800" cy="1469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(Waller-Martinez) </a:t>
            </a:r>
          </a:p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HOUSE BILL 21-1047: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761214" y="1842014"/>
            <a:ext cx="104943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002D5D"/>
              </a:solidFill>
              <a:highlight>
                <a:srgbClr val="FFFF00"/>
              </a:highlight>
            </a:endParaRPr>
          </a:p>
          <a:p>
            <a:pPr lvl="1"/>
            <a:endParaRPr lang="en-US" sz="3200" b="1" dirty="0">
              <a:solidFill>
                <a:srgbClr val="002D5D"/>
              </a:solidFill>
            </a:endParaRPr>
          </a:p>
          <a:p>
            <a:endParaRPr lang="en-US" sz="1600" b="1" dirty="0">
              <a:solidFill>
                <a:srgbClr val="002D5D"/>
              </a:solidFill>
            </a:endParaRPr>
          </a:p>
          <a:p>
            <a:pPr lvl="2"/>
            <a:endParaRPr lang="en-US" b="1" dirty="0">
              <a:solidFill>
                <a:srgbClr val="002D5D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F28DFBE-EA28-C1E8-6223-369657E49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814475"/>
              </p:ext>
            </p:extLst>
          </p:nvPr>
        </p:nvGraphicFramePr>
        <p:xfrm>
          <a:off x="2032000" y="2117608"/>
          <a:ext cx="8128000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734234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431821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Waller-Martinez: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641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Overall Range in 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1.08%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173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Total Precincts Moved: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103 </a:t>
                      </a:r>
                      <a:r>
                        <a:rPr lang="en-US" sz="2400" b="1" dirty="0"/>
                        <a:t>(31.88%)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648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Total Affected Population: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233,983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394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31.93%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737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Total Affected Active Voters: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150,885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556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31.20%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153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688106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655710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D97BA6-F9D9-C603-50AC-946427355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205" y="2013191"/>
            <a:ext cx="5352752" cy="341405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78B7B4-07BB-3A75-8910-CACC2FFBD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117132"/>
              </p:ext>
            </p:extLst>
          </p:nvPr>
        </p:nvGraphicFramePr>
        <p:xfrm>
          <a:off x="568204" y="2013191"/>
          <a:ext cx="5144065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260">
                  <a:extLst>
                    <a:ext uri="{9D8B030D-6E8A-4147-A177-3AD203B41FA5}">
                      <a16:colId xmlns:a16="http://schemas.microsoft.com/office/drawing/2014/main" val="873274814"/>
                    </a:ext>
                  </a:extLst>
                </a:gridCol>
                <a:gridCol w="2026857">
                  <a:extLst>
                    <a:ext uri="{9D8B030D-6E8A-4147-A177-3AD203B41FA5}">
                      <a16:colId xmlns:a16="http://schemas.microsoft.com/office/drawing/2014/main" val="4108094175"/>
                    </a:ext>
                  </a:extLst>
                </a:gridCol>
                <a:gridCol w="2052948">
                  <a:extLst>
                    <a:ext uri="{9D8B030D-6E8A-4147-A177-3AD203B41FA5}">
                      <a16:colId xmlns:a16="http://schemas.microsoft.com/office/drawing/2014/main" val="1975601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Total Population: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Target Deviation: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380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147,112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6534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145,820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-735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319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147,078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203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145,593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-962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428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147,170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25416"/>
                  </a:ext>
                </a:extLst>
              </a:tr>
            </a:tbl>
          </a:graphicData>
        </a:graphic>
      </p:graphicFrame>
      <p:sp>
        <p:nvSpPr>
          <p:cNvPr id="8" name="TextBox 18">
            <a:extLst>
              <a:ext uri="{FF2B5EF4-FFF2-40B4-BE49-F238E27FC236}">
                <a16:creationId xmlns:a16="http://schemas.microsoft.com/office/drawing/2014/main" id="{76475B98-3692-1724-A284-50A52DFACFE8}"/>
              </a:ext>
            </a:extLst>
          </p:cNvPr>
          <p:cNvSpPr txBox="1"/>
          <p:nvPr/>
        </p:nvSpPr>
        <p:spPr>
          <a:xfrm>
            <a:off x="292100" y="169197"/>
            <a:ext cx="11607800" cy="145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(Waller-Martinez) </a:t>
            </a:r>
          </a:p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HOUSE BILL 21-1047:</a:t>
            </a:r>
          </a:p>
        </p:txBody>
      </p:sp>
    </p:spTree>
    <p:extLst>
      <p:ext uri="{BB962C8B-B14F-4D97-AF65-F5344CB8AC3E}">
        <p14:creationId xmlns:p14="http://schemas.microsoft.com/office/powerpoint/2010/main" val="280080609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655710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76475B98-3692-1724-A284-50A52DFACFE8}"/>
              </a:ext>
            </a:extLst>
          </p:cNvPr>
          <p:cNvSpPr txBox="1"/>
          <p:nvPr/>
        </p:nvSpPr>
        <p:spPr>
          <a:xfrm>
            <a:off x="292100" y="169197"/>
            <a:ext cx="11607800" cy="145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(Waller-Martinez) </a:t>
            </a:r>
          </a:p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Precinct Moves: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2F99AE5-6852-212C-7CE0-EC8E71D343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776364"/>
              </p:ext>
            </p:extLst>
          </p:nvPr>
        </p:nvGraphicFramePr>
        <p:xfrm>
          <a:off x="1946314" y="1756222"/>
          <a:ext cx="8452608" cy="379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862">
                  <a:extLst>
                    <a:ext uri="{9D8B030D-6E8A-4147-A177-3AD203B41FA5}">
                      <a16:colId xmlns:a16="http://schemas.microsoft.com/office/drawing/2014/main" val="1667686113"/>
                    </a:ext>
                  </a:extLst>
                </a:gridCol>
                <a:gridCol w="3039396">
                  <a:extLst>
                    <a:ext uri="{9D8B030D-6E8A-4147-A177-3AD203B41FA5}">
                      <a16:colId xmlns:a16="http://schemas.microsoft.com/office/drawing/2014/main" val="2739626250"/>
                    </a:ext>
                  </a:extLst>
                </a:gridCol>
                <a:gridCol w="3002845">
                  <a:extLst>
                    <a:ext uri="{9D8B030D-6E8A-4147-A177-3AD203B41FA5}">
                      <a16:colId xmlns:a16="http://schemas.microsoft.com/office/drawing/2014/main" val="3260532433"/>
                    </a:ext>
                  </a:extLst>
                </a:gridCol>
                <a:gridCol w="1486505">
                  <a:extLst>
                    <a:ext uri="{9D8B030D-6E8A-4147-A177-3AD203B41FA5}">
                      <a16:colId xmlns:a16="http://schemas.microsoft.com/office/drawing/2014/main" val="32267615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PRECINCTS ADDED: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PRECINCTS DELETED: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IMPACT: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327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144-148-149-150-152-152-153-154-155-156-164-302-304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165-200-213-214-218-220-223-224-242-244-251-252-253-320-321-322-440-457-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28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090-213-214-218-220-223-224-253-320-321-322-440-457-522-527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157-158-159-160-161-162-167-190-191-192-193-194-620-627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+1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714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091-092-093-094-095-097-099-120-121-123-124-125-127-128-129-130-131-132-136-138-140-147-173-178-179-200-242-244-251-252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087-114-115-118-169-302-304-601-602-605-720-721-722-723-724-725-726-727-728-729-730-839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+8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684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087-114-115-118-720-721-722-723-724-725-726-727-728-729-730-839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090-522-527-603-604-606-613-625-621-622-623-624-625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+3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795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157-158-159-160-161-162-167-169-190-191-192-193-194-601-602-603-604-605-606-613-615-620-621-622-623-624-625-627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091-092-093-094-095-097-099-120-121-123-124-125-127-128-129-130-131-132-136-138-140-144-147-148-149-150-151-152-153-154-155-156-164-165-173-178-179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-9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338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001578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200" b="1" dirty="0">
                <a:solidFill>
                  <a:schemeClr val="bg1"/>
                </a:solidFill>
              </a:rPr>
              <a:t>1</a:t>
            </a:r>
            <a:r>
              <a:rPr lang="en-US" sz="4200" b="1" baseline="30000" dirty="0">
                <a:solidFill>
                  <a:schemeClr val="bg1"/>
                </a:solidFill>
              </a:rPr>
              <a:t>st</a:t>
            </a:r>
            <a:r>
              <a:rPr lang="en-US" sz="42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200" b="1" dirty="0">
                <a:solidFill>
                  <a:schemeClr val="bg1"/>
                </a:solidFill>
              </a:rPr>
              <a:t>(Waller-Martinez) </a:t>
            </a:r>
            <a:r>
              <a:rPr lang="en-US" sz="4200" b="1" dirty="0">
                <a:solidFill>
                  <a:srgbClr val="FF0000"/>
                </a:solidFill>
              </a:rPr>
              <a:t>Total Population </a:t>
            </a:r>
            <a:r>
              <a:rPr lang="en-US" sz="42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231005"/>
              </p:ext>
            </p:extLst>
          </p:nvPr>
        </p:nvGraphicFramePr>
        <p:xfrm>
          <a:off x="1926160" y="1769933"/>
          <a:ext cx="824208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877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3868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/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17,068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4,371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109,489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5,709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11.6%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2.97%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74.43%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3.88%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180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22,329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6,541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99,819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4,924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15.31%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4.49%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68.45%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3.38%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19,335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4,736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109,664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3,338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13.15%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3.22%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74.56%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2.27%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209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27,972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10,959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89,771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3,860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19.21%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7.53%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61.66%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2.65%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148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43,789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14,712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72,938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3,838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29.75%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49.56%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2.61%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251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7555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173620" y="113927"/>
            <a:ext cx="120183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CURRENT County Commissioner Districts 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Data Reminder: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631D156-9423-BECE-E0C6-6D1328DD2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528500"/>
              </p:ext>
            </p:extLst>
          </p:nvPr>
        </p:nvGraphicFramePr>
        <p:xfrm>
          <a:off x="1069012" y="1902597"/>
          <a:ext cx="10182422" cy="2355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EL PASO COUNTY SHERIFF: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23,047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32.48%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47,911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67.52%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70,958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35.04%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20,557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34.36%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39,267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65.64%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59,824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31.28%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30,288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47.64%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33,290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52.36%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63,578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4.72%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14,307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41.47%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20,195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58.53%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34,502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17.07%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21,601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46.90%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24,453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53.10%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46,054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6.19%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741222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200" b="1" dirty="0">
                <a:solidFill>
                  <a:schemeClr val="bg1"/>
                </a:solidFill>
              </a:rPr>
              <a:t>1</a:t>
            </a:r>
            <a:r>
              <a:rPr lang="en-US" sz="4200" b="1" baseline="30000" dirty="0">
                <a:solidFill>
                  <a:schemeClr val="bg1"/>
                </a:solidFill>
              </a:rPr>
              <a:t>st</a:t>
            </a:r>
            <a:r>
              <a:rPr lang="en-US" sz="42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200" b="1" dirty="0">
                <a:solidFill>
                  <a:schemeClr val="bg1"/>
                </a:solidFill>
              </a:rPr>
              <a:t>(Waller-Martinez) </a:t>
            </a:r>
            <a:r>
              <a:rPr lang="en-US" sz="4200" b="1" dirty="0">
                <a:solidFill>
                  <a:srgbClr val="FF0000"/>
                </a:solidFill>
              </a:rPr>
              <a:t>Total Population </a:t>
            </a:r>
            <a:r>
              <a:rPr lang="en-US" sz="42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079298"/>
              </p:ext>
            </p:extLst>
          </p:nvPr>
        </p:nvGraphicFramePr>
        <p:xfrm>
          <a:off x="1945355" y="2503396"/>
          <a:ext cx="824208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877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3868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% / Variance: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1.02%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0.04%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-0.39%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-3.03%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3.72%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0.23%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0.37%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-0.97%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-0.03%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-5.8%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-2.09%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8.43%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-0.11%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7.56%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-10.99%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7993663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700" b="1" dirty="0">
                <a:solidFill>
                  <a:schemeClr val="bg1"/>
                </a:solidFill>
              </a:rPr>
              <a:t>1</a:t>
            </a:r>
            <a:r>
              <a:rPr lang="en-US" sz="3700" b="1" baseline="30000" dirty="0">
                <a:solidFill>
                  <a:schemeClr val="bg1"/>
                </a:solidFill>
              </a:rPr>
              <a:t>st</a:t>
            </a:r>
            <a:r>
              <a:rPr lang="en-US" sz="37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3700" b="1" dirty="0">
                <a:solidFill>
                  <a:schemeClr val="bg1"/>
                </a:solidFill>
              </a:rPr>
              <a:t>(Waller-Martinez) </a:t>
            </a:r>
            <a:r>
              <a:rPr lang="en-US" sz="3700" b="1" dirty="0">
                <a:solidFill>
                  <a:srgbClr val="FF0000"/>
                </a:solidFill>
              </a:rPr>
              <a:t>Voting Age Population </a:t>
            </a:r>
            <a:r>
              <a:rPr lang="en-US" sz="37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586407"/>
              </p:ext>
            </p:extLst>
          </p:nvPr>
        </p:nvGraphicFramePr>
        <p:xfrm>
          <a:off x="1926160" y="1769933"/>
          <a:ext cx="824208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475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4270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/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11,170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3,367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85,775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4,444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7.59%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58.31%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3.01%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180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13,897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4,888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75,992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3,905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9.53%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3.35%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52.11%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2.68%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13,991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3,885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94,523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2,950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9.51%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2.64%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64.27%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2.01%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209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18,223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8,370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70,546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3,202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12.52%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5.75%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48.45%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148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29,083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11,404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61,405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3,322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19.76%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7.75%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41.72%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2.26%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251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357213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700" b="1" dirty="0">
                <a:solidFill>
                  <a:schemeClr val="bg1"/>
                </a:solidFill>
              </a:rPr>
              <a:t>1</a:t>
            </a:r>
            <a:r>
              <a:rPr lang="en-US" sz="3700" b="1" baseline="30000" dirty="0">
                <a:solidFill>
                  <a:schemeClr val="bg1"/>
                </a:solidFill>
              </a:rPr>
              <a:t>st</a:t>
            </a:r>
            <a:r>
              <a:rPr lang="en-US" sz="37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3700" b="1" dirty="0">
                <a:solidFill>
                  <a:schemeClr val="bg1"/>
                </a:solidFill>
              </a:rPr>
              <a:t>(Waller-Martinez) </a:t>
            </a:r>
            <a:r>
              <a:rPr lang="en-US" sz="3700" b="1" dirty="0">
                <a:solidFill>
                  <a:srgbClr val="FF0000"/>
                </a:solidFill>
              </a:rPr>
              <a:t>Voting Age Population </a:t>
            </a:r>
            <a:r>
              <a:rPr lang="en-US" sz="37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799861"/>
              </p:ext>
            </p:extLst>
          </p:nvPr>
        </p:nvGraphicFramePr>
        <p:xfrm>
          <a:off x="1945355" y="2503396"/>
          <a:ext cx="824208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877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3868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% / Variance: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0.65%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-0.29%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-2.09%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1.89%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0.41%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0.32%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0.03%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-3.52%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-1.52%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7.17%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-0.11%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4.61%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2.01%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-9.61%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0.33%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39025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481777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51770"/>
            <a:ext cx="11607800" cy="1430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en-US" sz="32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nd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Criteria - Communities of Interest &amp; Compactness</a:t>
            </a:r>
          </a:p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(Waller-Martinez)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A7E3DD0-12AA-BB6A-E1AE-BA5EE0040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635381"/>
              </p:ext>
            </p:extLst>
          </p:nvPr>
        </p:nvGraphicFramePr>
        <p:xfrm>
          <a:off x="292100" y="1598468"/>
          <a:ext cx="557295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053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(Towns &amp; Cities):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City / Town: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Calhan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Cascade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Colorado Springs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1, 2, 3, 4, 5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Elbert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Fountain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52637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Green Mtn. Falls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126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Manitou Springs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56140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Monument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90787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Palmer Lake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84243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Peyton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35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Ramah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2, 4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388241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Rush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73402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Yoder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2, 4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5688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8ACABDA-606F-3D16-8499-1BECFCA73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50475"/>
              </p:ext>
            </p:extLst>
          </p:nvPr>
        </p:nvGraphicFramePr>
        <p:xfrm>
          <a:off x="5933250" y="1598468"/>
          <a:ext cx="5572950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053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(Military):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Military Installations: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600" b="1" dirty="0"/>
                        <a:t>USAFA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Fort Carson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Peterson AFB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Schriever SFB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NORAD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997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2985801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481777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51770"/>
            <a:ext cx="11607800" cy="1430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en-US" sz="32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nd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Criteria - Communities of Interest &amp; Compactness</a:t>
            </a:r>
          </a:p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(Waller-Martinez)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A7E3DD0-12AA-BB6A-E1AE-BA5EE0040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2462"/>
              </p:ext>
            </p:extLst>
          </p:nvPr>
        </p:nvGraphicFramePr>
        <p:xfrm>
          <a:off x="292100" y="1598468"/>
          <a:ext cx="5632577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5680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600" b="1" dirty="0"/>
                        <a:t>(School Districts):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School 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Academy School District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1, 2, 3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Big Sandy SD 110J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2, 4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Calhan SD RJ1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Cheyenne Mtn. SD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3, 4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Edison SD 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52637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Ellicott SD 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2, 4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126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Falcon SD 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56140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Fountain/Ft. Carson SD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90787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Hanover SD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84243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Harrison SD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3, 4, 5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35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Lewis-Palmer SD 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1, 2, 3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388241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Manitou Springs SD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3, 4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734020"/>
                  </a:ext>
                </a:extLst>
              </a:tr>
            </a:tbl>
          </a:graphicData>
        </a:graphic>
      </p:graphicFrame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1BCECB6C-4597-4144-D1D4-1DB4AC841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192078"/>
              </p:ext>
            </p:extLst>
          </p:nvPr>
        </p:nvGraphicFramePr>
        <p:xfrm>
          <a:off x="6267325" y="1598468"/>
          <a:ext cx="57952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8303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600" b="1" dirty="0"/>
                        <a:t>(School Districts):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School 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Miami-Yoder SD 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2, 4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Peyton SD 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RE-2 Fremont-Florence SD 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313939">
                <a:tc>
                  <a:txBody>
                    <a:bodyPr/>
                    <a:lstStyle/>
                    <a:p>
                      <a:r>
                        <a:rPr lang="en-US" sz="1600" b="1" dirty="0"/>
                        <a:t>Widefield SD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Colorado Springs SD11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1, 2, 3, 4, 5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942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949504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481777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73643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51770"/>
            <a:ext cx="11607800" cy="1430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en-US" sz="32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nd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Criteria - Communities of Interest &amp; Compactness</a:t>
            </a:r>
          </a:p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(Waller-Martinez)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8ACABDA-606F-3D16-8499-1BECFCA73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753658"/>
              </p:ext>
            </p:extLst>
          </p:nvPr>
        </p:nvGraphicFramePr>
        <p:xfrm>
          <a:off x="139701" y="1642011"/>
          <a:ext cx="3886323" cy="4772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69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1784854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300" b="1" dirty="0"/>
                        <a:t>(Southeast Colorado Springs):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Southeast Colorado Springs</a:t>
                      </a:r>
                    </a:p>
                    <a:p>
                      <a:pPr algn="ctr"/>
                      <a:r>
                        <a:rPr lang="en-US" sz="1300" b="1" dirty="0"/>
                        <a:t>(Precincts):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300" b="1" dirty="0"/>
                        <a:t>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99703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09856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97792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81539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07037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7665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09964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75211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83752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2073780-0B1D-823E-2A23-A3DA8D857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060000"/>
              </p:ext>
            </p:extLst>
          </p:nvPr>
        </p:nvGraphicFramePr>
        <p:xfrm>
          <a:off x="4152838" y="1640279"/>
          <a:ext cx="3886323" cy="4772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69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1784854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300" b="1" dirty="0"/>
                        <a:t>(Southeast Colorado Springs):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Southeast Colorado Springs</a:t>
                      </a:r>
                    </a:p>
                    <a:p>
                      <a:pPr algn="ctr"/>
                      <a:r>
                        <a:rPr lang="en-US" sz="1300" b="1" dirty="0"/>
                        <a:t>(Precincts):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300" b="1" dirty="0"/>
                        <a:t>609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99703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09856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97792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81539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07037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7665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09964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03999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98184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A54BFE-261D-BA71-571C-CB4874A0C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959700"/>
              </p:ext>
            </p:extLst>
          </p:nvPr>
        </p:nvGraphicFramePr>
        <p:xfrm>
          <a:off x="8165975" y="1640279"/>
          <a:ext cx="3886323" cy="2166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69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1784854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300" b="1" dirty="0"/>
                        <a:t>(Southeast Colorado Springs):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Southeast Colorado Springs</a:t>
                      </a:r>
                    </a:p>
                    <a:p>
                      <a:pPr algn="ctr"/>
                      <a:r>
                        <a:rPr lang="en-US" sz="1300" b="1" dirty="0"/>
                        <a:t>(Precincts):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300" b="1" dirty="0"/>
                        <a:t>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b="1" dirty="0"/>
                        <a:t>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901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7563B64-370F-C80E-0FA8-16C9D500C81F}"/>
              </a:ext>
            </a:extLst>
          </p:cNvPr>
          <p:cNvSpPr txBox="1"/>
          <p:nvPr/>
        </p:nvSpPr>
        <p:spPr>
          <a:xfrm>
            <a:off x="8251371" y="3965469"/>
            <a:ext cx="3800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All 30 Precincts defined as Southeast Colorado Springs are in Commissioner Districts 5..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The Districts are somewhat compact.</a:t>
            </a:r>
          </a:p>
        </p:txBody>
      </p:sp>
    </p:spTree>
    <p:extLst>
      <p:ext uri="{BB962C8B-B14F-4D97-AF65-F5344CB8AC3E}">
        <p14:creationId xmlns:p14="http://schemas.microsoft.com/office/powerpoint/2010/main" val="103148300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(Waller-Martinez):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631D156-9423-BECE-E0C6-6D1328DD2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65641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US PRESIDENT: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34,492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37.81%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53,700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58.86%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91,231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21.05%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+3.70%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27,772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33.76%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51,541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62.65%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82,265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28.89%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+5.82%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42,937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50.78%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38,678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45.74%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84,563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5.04%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+0.47%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27,107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42.93%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33,479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53.02%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63,145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10.09%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+0.62%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29,633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51.40%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25,430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44.11%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57,647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7.29%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+5.18%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338959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(Waller-Martinez):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17597633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321630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9655630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16389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(Waller-Martinez):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09700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US SENATE: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27,806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37.92%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43,131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58.82%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73,322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20.90%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+4.70%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22,072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34.52%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39,434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61.67%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63,941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27.15%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+6.57%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33,873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52.06%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29,073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44.68%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65,064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7.38%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+1.18%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19,574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45.12%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22,220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51.22%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43,381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6.10%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+1.69%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20,699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53.61%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16,137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41.79%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38,611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11.82%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+5.57%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40868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(Waller-Martinez):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65362136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909458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89029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569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4201748" y="972087"/>
            <a:ext cx="3788504" cy="378850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4FA28BC-970B-D2ED-8361-BCB217938A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4354148" y="1124487"/>
            <a:ext cx="3788504" cy="3788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40B768-6542-40B5-3759-1335A6357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56D661-B1C8-2AAA-7B27-9672E002D4E2}"/>
              </a:ext>
            </a:extLst>
          </p:cNvPr>
          <p:cNvSpPr txBox="1"/>
          <p:nvPr/>
        </p:nvSpPr>
        <p:spPr>
          <a:xfrm>
            <a:off x="1894788" y="4760591"/>
            <a:ext cx="85878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CITIZEN SUBMITTED MAP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3986987246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(Waller-Martinez):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6972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GOVERNOR: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30,623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41.65%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41,388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56.29%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73,529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14.64%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+4.42%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24,217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37.76%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38,119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59.44%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64,126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21.68%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+6.14%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35,731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54.80%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28,056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43.03%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65,203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11.77%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+0.07%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21,098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48.54%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21,142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48.64%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43,462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0.10%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+0.65%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21,778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56.26%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15,679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40.51%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38,707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15.76%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+5.81%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162436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(Waller-Martinez):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98696622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931229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99915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625186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(Waller-Martinez):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990015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SECRETARY OF STATE: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27,667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37.98%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43,240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59.35%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72,854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21.38%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+4.46%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21,972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34.57%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39,460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62.09%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63,553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27.52%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+6.28%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33,057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51.19%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29,610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45.85%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64,574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5.34%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+0.62%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19,172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44.49%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22,458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52.11%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43,097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7.62%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+1.44%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20,123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52.46%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16,577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43.22%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38,357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9.24%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+5.88%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71114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(Waller-Martinez):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69448662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931229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89030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06357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(Waller-Martinez):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856655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EL PASO COUNTY CLERK &amp; RECORDER: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23,836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33.86%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46,560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66.14%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70,396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32.28%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+4.26%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19,417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31.38%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42,458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68.62%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61,875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37.24%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+6.50%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29,499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47.17%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33,045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52.83%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62,544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5.67%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+0.77%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17,266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41.13%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24,715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58.87%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41,981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17.74%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+2.56%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18,968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51.05%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18,185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48.95%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37,153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2.11%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+7.66%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129022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(Waller-Martinez):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83978799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386944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221686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008822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(Waller-Martinez):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089990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EL PASO COUNTY SHERIFF: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24,373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34.45%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46,385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65.55%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70,758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31.11%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+3.93%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19,509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31.37%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42,672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68.63%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62,181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37.25%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+5.98%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30,143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48.13%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32,486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51.87%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62,629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3.74%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+0.98%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17,228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41.02%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24,768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58.98%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41,996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17.95%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+0.89%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18,547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49.65%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18,805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50.35%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37,352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0.69%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+5.50%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079024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(Waller-Martinez):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5386579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376057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89029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393808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4201748" y="972087"/>
            <a:ext cx="3788504" cy="378850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4FA28BC-970B-D2ED-8361-BCB217938A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4354148" y="1124487"/>
            <a:ext cx="3788504" cy="3788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40B768-6542-40B5-3759-1335A6357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56D661-B1C8-2AAA-7B27-9672E002D4E2}"/>
              </a:ext>
            </a:extLst>
          </p:cNvPr>
          <p:cNvSpPr txBox="1"/>
          <p:nvPr/>
        </p:nvSpPr>
        <p:spPr>
          <a:xfrm>
            <a:off x="1802091" y="4760591"/>
            <a:ext cx="85878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QUESTIONS</a:t>
            </a:r>
          </a:p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76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0041"/>
            <a:ext cx="12192000" cy="2129316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07258" y="339818"/>
            <a:ext cx="11607800" cy="1469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Redistricting (July 27</a:t>
            </a:r>
            <a:r>
              <a:rPr lang="en-US" sz="44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</a:t>
            </a: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)</a:t>
            </a:r>
          </a:p>
          <a:p>
            <a:pPr algn="ctr">
              <a:lnSpc>
                <a:spcPts val="5867"/>
              </a:lnSpc>
            </a:pP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Presentation QR Code:</a:t>
            </a:r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83E4171-C61D-4E1C-EFA3-8927142C79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2518723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77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769933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126926"/>
            <a:ext cx="11607800" cy="69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</a:t>
            </a:r>
            <a:r>
              <a:rPr lang="en-US" sz="4000" dirty="0" err="1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Czukas</a:t>
            </a: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Map) </a:t>
            </a:r>
            <a:r>
              <a:rPr lang="en-US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761214" y="1842014"/>
            <a:ext cx="104943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002D5D"/>
              </a:solidFill>
              <a:highlight>
                <a:srgbClr val="FFFF00"/>
              </a:highlight>
            </a:endParaRPr>
          </a:p>
          <a:p>
            <a:pPr lvl="1"/>
            <a:endParaRPr lang="en-US" sz="3200" b="1" dirty="0">
              <a:solidFill>
                <a:srgbClr val="002D5D"/>
              </a:solidFill>
            </a:endParaRPr>
          </a:p>
          <a:p>
            <a:endParaRPr lang="en-US" sz="1600" b="1" dirty="0">
              <a:solidFill>
                <a:srgbClr val="002D5D"/>
              </a:solidFill>
            </a:endParaRPr>
          </a:p>
          <a:p>
            <a:pPr lvl="2"/>
            <a:endParaRPr lang="en-US" b="1" dirty="0">
              <a:solidFill>
                <a:srgbClr val="002D5D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F28DFBE-EA28-C1E8-6223-369657E49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722946"/>
              </p:ext>
            </p:extLst>
          </p:nvPr>
        </p:nvGraphicFramePr>
        <p:xfrm>
          <a:off x="2032000" y="2117608"/>
          <a:ext cx="8128000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734234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431821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Czukas</a:t>
                      </a:r>
                      <a:r>
                        <a:rPr lang="en-US" sz="4000" dirty="0"/>
                        <a:t> Map: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641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SE (30 Suggested Precincts) consolidated into one district?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173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Powers as Eastern boundary for Commissioner District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648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Fountain / Fort Carson / Security / Widefield / Hanover together?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3946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3110688-82C9-42EF-266E-70ED639CC29F}"/>
              </a:ext>
            </a:extLst>
          </p:cNvPr>
          <p:cNvSpPr txBox="1"/>
          <p:nvPr/>
        </p:nvSpPr>
        <p:spPr>
          <a:xfrm>
            <a:off x="544286" y="5990548"/>
            <a:ext cx="1012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Czukas</a:t>
            </a:r>
            <a:r>
              <a:rPr lang="en-US" dirty="0"/>
              <a:t> Map:  Submitted through public comment 6/2.</a:t>
            </a:r>
          </a:p>
        </p:txBody>
      </p:sp>
    </p:spTree>
    <p:extLst>
      <p:ext uri="{BB962C8B-B14F-4D97-AF65-F5344CB8AC3E}">
        <p14:creationId xmlns:p14="http://schemas.microsoft.com/office/powerpoint/2010/main" val="3603876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6"/>
            <a:ext cx="12192000" cy="870006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126926"/>
            <a:ext cx="11607800" cy="713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400" dirty="0" err="1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Czukas</a:t>
            </a: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Map: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85800" y="2526678"/>
            <a:ext cx="9872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D5D"/>
              </a:solidFill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BB9B541E-F0CB-9C78-B003-7FE1EA326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211" y="996932"/>
            <a:ext cx="7219577" cy="581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53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769933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126926"/>
            <a:ext cx="11607800" cy="1469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</a:t>
            </a:r>
            <a:r>
              <a:rPr lang="en-US" sz="4000" dirty="0" err="1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Czukas</a:t>
            </a: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) </a:t>
            </a:r>
          </a:p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HOUSE BILL 21-1047: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761214" y="1842014"/>
            <a:ext cx="104943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002D5D"/>
              </a:solidFill>
              <a:highlight>
                <a:srgbClr val="FFFF00"/>
              </a:highlight>
            </a:endParaRPr>
          </a:p>
          <a:p>
            <a:pPr lvl="1"/>
            <a:endParaRPr lang="en-US" sz="3200" b="1" dirty="0">
              <a:solidFill>
                <a:srgbClr val="002D5D"/>
              </a:solidFill>
            </a:endParaRPr>
          </a:p>
          <a:p>
            <a:endParaRPr lang="en-US" sz="1600" b="1" dirty="0">
              <a:solidFill>
                <a:srgbClr val="002D5D"/>
              </a:solidFill>
            </a:endParaRPr>
          </a:p>
          <a:p>
            <a:pPr lvl="2"/>
            <a:endParaRPr lang="en-US" b="1" dirty="0">
              <a:solidFill>
                <a:srgbClr val="002D5D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F28DFBE-EA28-C1E8-6223-369657E49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465240"/>
              </p:ext>
            </p:extLst>
          </p:nvPr>
        </p:nvGraphicFramePr>
        <p:xfrm>
          <a:off x="2032000" y="2117608"/>
          <a:ext cx="8128000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734234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431821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Czukas</a:t>
                      </a:r>
                      <a:r>
                        <a:rPr lang="en-US" sz="4000" dirty="0"/>
                        <a:t> Map: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641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Overall Range in 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4.42%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173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Total Precincts Moved: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61 </a:t>
                      </a:r>
                      <a:r>
                        <a:rPr lang="en-US" sz="2400" b="1" dirty="0"/>
                        <a:t>(18.88%)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648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Total Affected Population: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144,804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394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19.76%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737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Total Affected Active Voters: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88,699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556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18.34%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153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973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655710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D97BA6-F9D9-C603-50AC-946427355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205" y="2013191"/>
            <a:ext cx="5352752" cy="341405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78B7B4-07BB-3A75-8910-CACC2FFBD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621618"/>
              </p:ext>
            </p:extLst>
          </p:nvPr>
        </p:nvGraphicFramePr>
        <p:xfrm>
          <a:off x="568204" y="2013191"/>
          <a:ext cx="5144065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260">
                  <a:extLst>
                    <a:ext uri="{9D8B030D-6E8A-4147-A177-3AD203B41FA5}">
                      <a16:colId xmlns:a16="http://schemas.microsoft.com/office/drawing/2014/main" val="873274814"/>
                    </a:ext>
                  </a:extLst>
                </a:gridCol>
                <a:gridCol w="2026857">
                  <a:extLst>
                    <a:ext uri="{9D8B030D-6E8A-4147-A177-3AD203B41FA5}">
                      <a16:colId xmlns:a16="http://schemas.microsoft.com/office/drawing/2014/main" val="4108094175"/>
                    </a:ext>
                  </a:extLst>
                </a:gridCol>
                <a:gridCol w="2052948">
                  <a:extLst>
                    <a:ext uri="{9D8B030D-6E8A-4147-A177-3AD203B41FA5}">
                      <a16:colId xmlns:a16="http://schemas.microsoft.com/office/drawing/2014/main" val="1975601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Total Population: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Target Deviation: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380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147,542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6534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highlight>
                            <a:srgbClr val="FFFF00"/>
                          </a:highlight>
                        </a:rPr>
                        <a:t>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highlight>
                            <a:srgbClr val="FFFF00"/>
                          </a:highlight>
                        </a:rPr>
                        <a:t>144,271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highlight>
                            <a:srgbClr val="FFFF00"/>
                          </a:highlight>
                        </a:rPr>
                        <a:t>-2,284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319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150,584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4029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203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144,109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-2,446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428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146,267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-288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225416"/>
                  </a:ext>
                </a:extLst>
              </a:tr>
            </a:tbl>
          </a:graphicData>
        </a:graphic>
      </p:graphicFrame>
      <p:sp>
        <p:nvSpPr>
          <p:cNvPr id="8" name="TextBox 18">
            <a:extLst>
              <a:ext uri="{FF2B5EF4-FFF2-40B4-BE49-F238E27FC236}">
                <a16:creationId xmlns:a16="http://schemas.microsoft.com/office/drawing/2014/main" id="{76475B98-3692-1724-A284-50A52DFACFE8}"/>
              </a:ext>
            </a:extLst>
          </p:cNvPr>
          <p:cNvSpPr txBox="1"/>
          <p:nvPr/>
        </p:nvSpPr>
        <p:spPr>
          <a:xfrm>
            <a:off x="292100" y="169197"/>
            <a:ext cx="11607800" cy="145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</a:t>
            </a:r>
            <a:r>
              <a:rPr lang="en-US" sz="4000" dirty="0" err="1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Czukas</a:t>
            </a: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) </a:t>
            </a:r>
          </a:p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HOUSE BILL 21-1047:</a:t>
            </a:r>
          </a:p>
        </p:txBody>
      </p:sp>
    </p:spTree>
    <p:extLst>
      <p:ext uri="{BB962C8B-B14F-4D97-AF65-F5344CB8AC3E}">
        <p14:creationId xmlns:p14="http://schemas.microsoft.com/office/powerpoint/2010/main" val="3126488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655710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76475B98-3692-1724-A284-50A52DFACFE8}"/>
              </a:ext>
            </a:extLst>
          </p:cNvPr>
          <p:cNvSpPr txBox="1"/>
          <p:nvPr/>
        </p:nvSpPr>
        <p:spPr>
          <a:xfrm>
            <a:off x="292100" y="169197"/>
            <a:ext cx="11607800" cy="145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</a:t>
            </a:r>
            <a:r>
              <a:rPr lang="en-US" sz="4000" dirty="0" err="1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Czukas</a:t>
            </a: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) </a:t>
            </a:r>
          </a:p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Precinct Moves: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2F99AE5-6852-212C-7CE0-EC8E71D343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308702"/>
              </p:ext>
            </p:extLst>
          </p:nvPr>
        </p:nvGraphicFramePr>
        <p:xfrm>
          <a:off x="1946314" y="1756222"/>
          <a:ext cx="8452608" cy="324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862">
                  <a:extLst>
                    <a:ext uri="{9D8B030D-6E8A-4147-A177-3AD203B41FA5}">
                      <a16:colId xmlns:a16="http://schemas.microsoft.com/office/drawing/2014/main" val="1667686113"/>
                    </a:ext>
                  </a:extLst>
                </a:gridCol>
                <a:gridCol w="3039396">
                  <a:extLst>
                    <a:ext uri="{9D8B030D-6E8A-4147-A177-3AD203B41FA5}">
                      <a16:colId xmlns:a16="http://schemas.microsoft.com/office/drawing/2014/main" val="2739626250"/>
                    </a:ext>
                  </a:extLst>
                </a:gridCol>
                <a:gridCol w="3002845">
                  <a:extLst>
                    <a:ext uri="{9D8B030D-6E8A-4147-A177-3AD203B41FA5}">
                      <a16:colId xmlns:a16="http://schemas.microsoft.com/office/drawing/2014/main" val="3260532433"/>
                    </a:ext>
                  </a:extLst>
                </a:gridCol>
                <a:gridCol w="1486505">
                  <a:extLst>
                    <a:ext uri="{9D8B030D-6E8A-4147-A177-3AD203B41FA5}">
                      <a16:colId xmlns:a16="http://schemas.microsoft.com/office/drawing/2014/main" val="32267615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PRECINCTS ADDED: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PRECINCTS DELETED: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IMPACT: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327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302-304-120-138-140-144-147-164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200-213-214-218-253-320-321-322-440-457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28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213-214-218-253-320-321-322-440-457-151-153-155-156-165-166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139-162-190-191-192-193-194-195-413-414-415-418-620-627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+1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714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200-092-093-095-097-099-121-123-124-127-136-173-178-179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169-302-304-601-602-605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+8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684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195-413-414-415-418-602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615-621-622-623-624-625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795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139-162-190-191-192-193-194-620-627-169-601-605-615-621-622-623-624-625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092-093-095-097-099-120-121-123-124-127-136-138-140-144-147-151-153-155-156-164-165-166-173-178-179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-7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338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0213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r>
              <a:rPr lang="en-US" sz="4400" b="1" baseline="30000" dirty="0">
                <a:solidFill>
                  <a:schemeClr val="bg1"/>
                </a:solidFill>
              </a:rPr>
              <a:t>st</a:t>
            </a:r>
            <a:r>
              <a:rPr lang="en-US" sz="44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) </a:t>
            </a:r>
            <a:r>
              <a:rPr lang="en-US" sz="4400" b="1" dirty="0">
                <a:solidFill>
                  <a:srgbClr val="FF0000"/>
                </a:solidFill>
              </a:rPr>
              <a:t>Total Population </a:t>
            </a:r>
            <a:r>
              <a:rPr lang="en-US" sz="44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492113"/>
              </p:ext>
            </p:extLst>
          </p:nvPr>
        </p:nvGraphicFramePr>
        <p:xfrm>
          <a:off x="1926160" y="1769933"/>
          <a:ext cx="824208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877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3868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/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16,177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4,330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110,218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6,201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10.96%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2.93%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74.7%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180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21,045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6,256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100,873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4,426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14.59%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4.34%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69.92%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3.07%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18,442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4,224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114,395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3,709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12.25%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2.81%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75.97%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2.46%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209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31,739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12,662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81,982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3,956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22.02%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8.79%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56.89%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2.75%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148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43,090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13,847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74,213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3,377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29.46%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9.47%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50.74%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2.31%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251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1743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r>
              <a:rPr lang="en-US" sz="4400" b="1" baseline="30000" dirty="0">
                <a:solidFill>
                  <a:schemeClr val="bg1"/>
                </a:solidFill>
              </a:rPr>
              <a:t>st</a:t>
            </a:r>
            <a:r>
              <a:rPr lang="en-US" sz="44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) </a:t>
            </a:r>
            <a:r>
              <a:rPr lang="en-US" sz="4400" b="1" dirty="0">
                <a:solidFill>
                  <a:srgbClr val="FF0000"/>
                </a:solidFill>
              </a:rPr>
              <a:t>Total Population </a:t>
            </a:r>
            <a:r>
              <a:rPr lang="en-US" sz="44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361403"/>
              </p:ext>
            </p:extLst>
          </p:nvPr>
        </p:nvGraphicFramePr>
        <p:xfrm>
          <a:off x="1945355" y="2503396"/>
          <a:ext cx="824208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877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3868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% / Variance: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+0.38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-0.58%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-0.07%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-3.75%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+5.19%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-0.08%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-0.41%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-0.04%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+0.44%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+0.16%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-2.99%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-0.83%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+3.66%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-0.01%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+7.27%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+2.17%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-9.81%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+0.1%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1681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r>
              <a:rPr lang="en-US" sz="4400" b="1" baseline="30000" dirty="0">
                <a:solidFill>
                  <a:schemeClr val="bg1"/>
                </a:solidFill>
              </a:rPr>
              <a:t>st</a:t>
            </a:r>
            <a:r>
              <a:rPr lang="en-US" sz="44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) </a:t>
            </a:r>
            <a:r>
              <a:rPr lang="en-US" sz="4400" b="1" dirty="0">
                <a:solidFill>
                  <a:srgbClr val="FF0000"/>
                </a:solidFill>
              </a:rPr>
              <a:t>Voting Age Population </a:t>
            </a:r>
            <a:r>
              <a:rPr lang="en-US" sz="44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830002"/>
              </p:ext>
            </p:extLst>
          </p:nvPr>
        </p:nvGraphicFramePr>
        <p:xfrm>
          <a:off x="1926160" y="1769933"/>
          <a:ext cx="824208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877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3868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/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10,508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3,333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85,460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4,773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7.12%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2.26%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57.92%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3.24%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180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13,310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4,721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78,288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3,565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9.23%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3.27%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54.26%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2.47%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13,426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3,552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98,377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3,221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8.92%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2.36%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65.33%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2.14%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209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20,540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9,592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63,696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3,308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14.25%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6.66%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44.2%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148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28,580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10,716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62,420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2,956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19.54%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7.33%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42.68%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2.02%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251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2853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r>
              <a:rPr lang="en-US" sz="4400" b="1" baseline="30000" dirty="0">
                <a:solidFill>
                  <a:schemeClr val="bg1"/>
                </a:solidFill>
              </a:rPr>
              <a:t>st</a:t>
            </a:r>
            <a:r>
              <a:rPr lang="en-US" sz="44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) </a:t>
            </a:r>
            <a:r>
              <a:rPr lang="en-US" sz="4400" b="1" dirty="0">
                <a:solidFill>
                  <a:srgbClr val="FF0000"/>
                </a:solidFill>
              </a:rPr>
              <a:t>Voting Age Population </a:t>
            </a:r>
            <a:r>
              <a:rPr lang="en-US" sz="44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677896"/>
              </p:ext>
            </p:extLst>
          </p:nvPr>
        </p:nvGraphicFramePr>
        <p:xfrm>
          <a:off x="1945355" y="2503396"/>
          <a:ext cx="824208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877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3868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% / Variance: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+0.18%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-0.03%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-0.62%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-0.07%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-2.39%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-0.78%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+4.04%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-0.11%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-0.18%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+0.04%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+0.82%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+0.16%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-1.79%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+0.61%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+2.92%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-0.01%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+4.39%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+1.59%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-8.65%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+0.09%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795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481777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51770"/>
            <a:ext cx="11607800" cy="1430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en-US" sz="32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nd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Criteria - Communities of Interest &amp; Compactness</a:t>
            </a:r>
          </a:p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</a:t>
            </a:r>
            <a:r>
              <a:rPr lang="en-US" sz="3200" dirty="0" err="1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Czukas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)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A7E3DD0-12AA-BB6A-E1AE-BA5EE0040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123532"/>
              </p:ext>
            </p:extLst>
          </p:nvPr>
        </p:nvGraphicFramePr>
        <p:xfrm>
          <a:off x="292100" y="1598468"/>
          <a:ext cx="557295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053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(Towns &amp; Cities):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City / Town: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Calhan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Cascade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Colorado Springs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 –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Elbert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Fountain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52637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Green Mtn. Falls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126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Manitou Springs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56140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Monument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90787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Palmer Lake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84243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Peyton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35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Ramah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388241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Rush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73402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Yoder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5688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8ACABDA-606F-3D16-8499-1BECFCA73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560269"/>
              </p:ext>
            </p:extLst>
          </p:nvPr>
        </p:nvGraphicFramePr>
        <p:xfrm>
          <a:off x="5933250" y="1598468"/>
          <a:ext cx="5572950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053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(Military):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Military Installations: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600" b="1" dirty="0"/>
                        <a:t>USAFA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Fort Carson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Peterson AFB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Schriever SFB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NORAD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997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6863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1084"/>
            <a:ext cx="12192000" cy="2147333"/>
          </a:xfrm>
          <a:prstGeom prst="rect">
            <a:avLst/>
          </a:prstGeom>
          <a:solidFill>
            <a:srgbClr val="002D5D"/>
          </a:solidFill>
        </p:spPr>
      </p:sp>
      <p:grpSp>
        <p:nvGrpSpPr>
          <p:cNvPr id="3" name="Group 3"/>
          <p:cNvGrpSpPr/>
          <p:nvPr/>
        </p:nvGrpSpPr>
        <p:grpSpPr>
          <a:xfrm>
            <a:off x="1788532" y="2756936"/>
            <a:ext cx="1855009" cy="1765068"/>
            <a:chOff x="0" y="0"/>
            <a:chExt cx="3470294" cy="33020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0294" cy="3302034"/>
            </a:xfrm>
            <a:custGeom>
              <a:avLst/>
              <a:gdLst/>
              <a:ahLst/>
              <a:cxnLst/>
              <a:rect l="l" t="t" r="r" b="b"/>
              <a:pathLst>
                <a:path w="3470294" h="3302034">
                  <a:moveTo>
                    <a:pt x="0" y="0"/>
                  </a:moveTo>
                  <a:lnTo>
                    <a:pt x="0" y="3302034"/>
                  </a:lnTo>
                  <a:lnTo>
                    <a:pt x="3470294" y="3302034"/>
                  </a:lnTo>
                  <a:lnTo>
                    <a:pt x="3470294" y="0"/>
                  </a:lnTo>
                  <a:lnTo>
                    <a:pt x="0" y="0"/>
                  </a:lnTo>
                  <a:close/>
                  <a:moveTo>
                    <a:pt x="3409333" y="3241074"/>
                  </a:moveTo>
                  <a:lnTo>
                    <a:pt x="59690" y="3241074"/>
                  </a:lnTo>
                  <a:lnTo>
                    <a:pt x="59690" y="59690"/>
                  </a:lnTo>
                  <a:lnTo>
                    <a:pt x="3409333" y="59690"/>
                  </a:lnTo>
                  <a:lnTo>
                    <a:pt x="3409333" y="3241074"/>
                  </a:lnTo>
                  <a:close/>
                </a:path>
              </a:pathLst>
            </a:custGeom>
            <a:solidFill>
              <a:srgbClr val="002D5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020683" y="4574748"/>
            <a:ext cx="3286603" cy="750418"/>
            <a:chOff x="0" y="403333"/>
            <a:chExt cx="9952178" cy="1500836"/>
          </a:xfrm>
        </p:grpSpPr>
        <p:sp>
          <p:nvSpPr>
            <p:cNvPr id="24" name="TextBox 24"/>
            <p:cNvSpPr txBox="1"/>
            <p:nvPr/>
          </p:nvSpPr>
          <p:spPr>
            <a:xfrm>
              <a:off x="0" y="1327857"/>
              <a:ext cx="5525779" cy="576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endParaRPr lang="en-US" sz="1733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403333"/>
              <a:ext cx="9952178" cy="6219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dirty="0">
                  <a:solidFill>
                    <a:srgbClr val="002D5E"/>
                  </a:solidFill>
                </a:rPr>
                <a:t>Commissioner Holly Williams: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2386FA0-700C-C228-4B3A-941E8702F41E}"/>
              </a:ext>
            </a:extLst>
          </p:cNvPr>
          <p:cNvSpPr txBox="1"/>
          <p:nvPr/>
        </p:nvSpPr>
        <p:spPr>
          <a:xfrm>
            <a:off x="1895061" y="2778126"/>
            <a:ext cx="16557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>
                <a:solidFill>
                  <a:srgbClr val="002D5D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C55E69-D6F6-A56D-174E-4D808BE8A2D1}"/>
              </a:ext>
            </a:extLst>
          </p:cNvPr>
          <p:cNvSpPr txBox="1"/>
          <p:nvPr/>
        </p:nvSpPr>
        <p:spPr>
          <a:xfrm>
            <a:off x="4611757" y="2756936"/>
            <a:ext cx="63338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D"/>
                </a:solidFill>
              </a:rPr>
              <a:t>Provide full analysis on all Citizen submitted maps.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D"/>
                </a:solidFill>
              </a:rPr>
              <a:t>Ensure July 24</a:t>
            </a:r>
            <a:r>
              <a:rPr lang="en-US" sz="2000" baseline="30000" dirty="0">
                <a:solidFill>
                  <a:srgbClr val="002D5D"/>
                </a:solidFill>
              </a:rPr>
              <a:t>th</a:t>
            </a:r>
            <a:r>
              <a:rPr lang="en-US" sz="2000" dirty="0">
                <a:solidFill>
                  <a:srgbClr val="002D5D"/>
                </a:solidFill>
              </a:rPr>
              <a:t> @ 11:59pm is the deadline for the public to submit maps.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D"/>
                </a:solidFill>
              </a:rPr>
              <a:t>Google Drive update 24-hours before next meeting via public comment? </a:t>
            </a:r>
            <a:r>
              <a:rPr lang="en-US" sz="2000" b="1" u="sng" dirty="0">
                <a:solidFill>
                  <a:srgbClr val="FF0000"/>
                </a:solidFill>
              </a:rPr>
              <a:t>This is not authorized per 1047.</a:t>
            </a:r>
            <a:endParaRPr lang="en-US" sz="2000" u="sng" dirty="0">
              <a:solidFill>
                <a:srgbClr val="002D5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D"/>
                </a:solidFill>
              </a:rPr>
              <a:t>Annotate tweaks to Map 8 that may affect Tri-Lakes area.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D"/>
                </a:solidFill>
              </a:rPr>
              <a:t>Map 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D"/>
                </a:solidFill>
              </a:rPr>
              <a:t>USAFA to Commissioner District 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D"/>
                </a:solidFill>
              </a:rPr>
              <a:t>Unite Southeast Colorado Springs (30 Precincts)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30B7EAD7-3D53-9045-8869-32D0348A3E21}"/>
              </a:ext>
            </a:extLst>
          </p:cNvPr>
          <p:cNvSpPr txBox="1"/>
          <p:nvPr/>
        </p:nvSpPr>
        <p:spPr>
          <a:xfrm>
            <a:off x="292100" y="338785"/>
            <a:ext cx="11607800" cy="1469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Redistricting Commission </a:t>
            </a:r>
          </a:p>
          <a:p>
            <a:pPr algn="ctr">
              <a:lnSpc>
                <a:spcPts val="5867"/>
              </a:lnSpc>
            </a:pP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Assigned Tasks from July 17</a:t>
            </a:r>
            <a:r>
              <a:rPr lang="en-US" sz="44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</a:t>
            </a: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Meeting:</a:t>
            </a:r>
          </a:p>
        </p:txBody>
      </p:sp>
      <p:pic>
        <p:nvPicPr>
          <p:cNvPr id="7" name="Graphic 6" descr="Checkbox Checked with solid fill">
            <a:extLst>
              <a:ext uri="{FF2B5EF4-FFF2-40B4-BE49-F238E27FC236}">
                <a16:creationId xmlns:a16="http://schemas.microsoft.com/office/drawing/2014/main" id="{EC55B1E5-BD5A-8B64-9194-25AB76F96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1744" y="2549597"/>
            <a:ext cx="643497" cy="643497"/>
          </a:xfrm>
          <a:prstGeom prst="rect">
            <a:avLst/>
          </a:prstGeom>
        </p:spPr>
      </p:pic>
      <p:pic>
        <p:nvPicPr>
          <p:cNvPr id="8" name="Graphic 7" descr="Checkbox Checked with solid fill">
            <a:extLst>
              <a:ext uri="{FF2B5EF4-FFF2-40B4-BE49-F238E27FC236}">
                <a16:creationId xmlns:a16="http://schemas.microsoft.com/office/drawing/2014/main" id="{1188169A-EABD-EAFE-15AC-9CD76BE8D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7524" y="2972694"/>
            <a:ext cx="643497" cy="643497"/>
          </a:xfrm>
          <a:prstGeom prst="rect">
            <a:avLst/>
          </a:prstGeom>
        </p:spPr>
      </p:pic>
      <p:pic>
        <p:nvPicPr>
          <p:cNvPr id="10" name="Graphic 9" descr="Checkbox Checked with solid fill">
            <a:extLst>
              <a:ext uri="{FF2B5EF4-FFF2-40B4-BE49-F238E27FC236}">
                <a16:creationId xmlns:a16="http://schemas.microsoft.com/office/drawing/2014/main" id="{D03A29E4-EA4C-6DC3-2CC1-DC47BF47E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7773" y="3543284"/>
            <a:ext cx="643497" cy="643497"/>
          </a:xfrm>
          <a:prstGeom prst="rect">
            <a:avLst/>
          </a:prstGeom>
        </p:spPr>
      </p:pic>
      <p:pic>
        <p:nvPicPr>
          <p:cNvPr id="11" name="Graphic 10" descr="Checkbox Checked with solid fill">
            <a:extLst>
              <a:ext uri="{FF2B5EF4-FFF2-40B4-BE49-F238E27FC236}">
                <a16:creationId xmlns:a16="http://schemas.microsoft.com/office/drawing/2014/main" id="{8B13382F-3732-8A40-F2DD-522C89A46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7773" y="4149330"/>
            <a:ext cx="643497" cy="643497"/>
          </a:xfrm>
          <a:prstGeom prst="rect">
            <a:avLst/>
          </a:prstGeom>
        </p:spPr>
      </p:pic>
      <p:pic>
        <p:nvPicPr>
          <p:cNvPr id="12" name="Graphic 11" descr="Checkbox Checked with solid fill">
            <a:extLst>
              <a:ext uri="{FF2B5EF4-FFF2-40B4-BE49-F238E27FC236}">
                <a16:creationId xmlns:a16="http://schemas.microsoft.com/office/drawing/2014/main" id="{CCECB97F-2D55-7B9F-CCFD-123550DB0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7773" y="4797188"/>
            <a:ext cx="643497" cy="6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2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481777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51770"/>
            <a:ext cx="11607800" cy="1430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en-US" sz="32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nd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Criteria - Communities of Interest &amp; Compactness</a:t>
            </a:r>
          </a:p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</a:t>
            </a:r>
            <a:r>
              <a:rPr lang="en-US" sz="3200" dirty="0" err="1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Czukas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)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A7E3DD0-12AA-BB6A-E1AE-BA5EE0040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987330"/>
              </p:ext>
            </p:extLst>
          </p:nvPr>
        </p:nvGraphicFramePr>
        <p:xfrm>
          <a:off x="292100" y="1598468"/>
          <a:ext cx="5632577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5680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600" b="1" dirty="0"/>
                        <a:t>(School Districts):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School 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Academy School District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Big Sandy SD 110J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Calhan SD RJ1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Cheyenne Mtn. SD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Edison SD 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52637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Ellicott SD 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126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Falcon SD 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2, 4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56140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Fountain/Ft. Carson SD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3, 4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90787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Hanover SD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84243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Harrison SD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35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Lewis-Palmer SD 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388241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Manitou Springs SD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734020"/>
                  </a:ext>
                </a:extLst>
              </a:tr>
            </a:tbl>
          </a:graphicData>
        </a:graphic>
      </p:graphicFrame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1BCECB6C-4597-4144-D1D4-1DB4AC841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289380"/>
              </p:ext>
            </p:extLst>
          </p:nvPr>
        </p:nvGraphicFramePr>
        <p:xfrm>
          <a:off x="6267325" y="1598468"/>
          <a:ext cx="57952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8303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600" b="1" dirty="0"/>
                        <a:t>(School Districts):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School 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Miami-Yoder SD 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Peyton SD 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RE-2 Fremont-Florence SD 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Widefield SD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Colorado Springs SD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1, 2, 3, 5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956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8546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481777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73643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51770"/>
            <a:ext cx="11607800" cy="1430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en-US" sz="32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nd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Criteria - Communities of Interest &amp; Compactness</a:t>
            </a:r>
          </a:p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</a:t>
            </a:r>
            <a:r>
              <a:rPr lang="en-US" sz="3200" dirty="0" err="1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Czukas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)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8ACABDA-606F-3D16-8499-1BECFCA73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242098"/>
              </p:ext>
            </p:extLst>
          </p:nvPr>
        </p:nvGraphicFramePr>
        <p:xfrm>
          <a:off x="139701" y="1642011"/>
          <a:ext cx="3886323" cy="4772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69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1784854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300" b="1" dirty="0"/>
                        <a:t>(Southeast Colorado Springs):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Southeast Colorado Springs</a:t>
                      </a:r>
                    </a:p>
                    <a:p>
                      <a:pPr algn="ctr"/>
                      <a:r>
                        <a:rPr lang="en-US" sz="1300" b="1" dirty="0"/>
                        <a:t>(Precincts):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300" b="1" dirty="0"/>
                        <a:t>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99703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09856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97792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81539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07037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7665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09964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75211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83752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2073780-0B1D-823E-2A23-A3DA8D857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215189"/>
              </p:ext>
            </p:extLst>
          </p:nvPr>
        </p:nvGraphicFramePr>
        <p:xfrm>
          <a:off x="4152838" y="1640279"/>
          <a:ext cx="3886323" cy="4772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69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1784854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300" b="1" dirty="0"/>
                        <a:t>(Southeast Colorado Springs):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Southeast Colorado Springs</a:t>
                      </a:r>
                    </a:p>
                    <a:p>
                      <a:pPr algn="ctr"/>
                      <a:r>
                        <a:rPr lang="en-US" sz="1300" b="1" dirty="0"/>
                        <a:t>(Precincts):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300" b="1" dirty="0"/>
                        <a:t>609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99703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09856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97792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81539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07037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7665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09964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03999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98184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A54BFE-261D-BA71-571C-CB4874A0C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090919"/>
              </p:ext>
            </p:extLst>
          </p:nvPr>
        </p:nvGraphicFramePr>
        <p:xfrm>
          <a:off x="8165975" y="1640279"/>
          <a:ext cx="3886323" cy="2166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69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1784854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300" b="1" dirty="0"/>
                        <a:t>(Southeast Colorado Springs):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Southeast Colorado Springs</a:t>
                      </a:r>
                    </a:p>
                    <a:p>
                      <a:pPr algn="ctr"/>
                      <a:r>
                        <a:rPr lang="en-US" sz="1300" b="1" dirty="0"/>
                        <a:t>(Precincts):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300" b="1" dirty="0"/>
                        <a:t>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b="1" dirty="0"/>
                        <a:t>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901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7563B64-370F-C80E-0FA8-16C9D500C81F}"/>
              </a:ext>
            </a:extLst>
          </p:cNvPr>
          <p:cNvSpPr txBox="1"/>
          <p:nvPr/>
        </p:nvSpPr>
        <p:spPr>
          <a:xfrm>
            <a:off x="8251371" y="3965469"/>
            <a:ext cx="38009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All 30 Precincts defined as Southeast Colorado Springs are in Commissioner District 5.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The Districts are compact.</a:t>
            </a:r>
          </a:p>
        </p:txBody>
      </p:sp>
    </p:spTree>
    <p:extLst>
      <p:ext uri="{BB962C8B-B14F-4D97-AF65-F5344CB8AC3E}">
        <p14:creationId xmlns:p14="http://schemas.microsoft.com/office/powerpoint/2010/main" val="3109332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631D156-9423-BECE-E0C6-6D1328DD2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027821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US PRESIDENT: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34,523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37.85%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53,688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58.85%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91,221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21.01%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+3.74%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28,077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33.92%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51,755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62.52%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82,781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28.60%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+5.53%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46,131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51.28%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40,911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45.48%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89,958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5.80%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+1.24%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23,250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41.36%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30,401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54.08%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56,217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12.72%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+3.25%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29,960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51.06%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26,073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44.44%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58,674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6.62%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+4.51%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529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71770910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54430498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365172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9677401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242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368865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US SENATE: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27,908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37.85%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43,440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58.91%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73,739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21.06%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+4.54%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22,647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34.83%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39,907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61.38%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65,015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26.55%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+5.97%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35,985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52.12%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31,055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44.98%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69,043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7.14%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+0.94%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16,257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44.17%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18,921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51.41%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36,802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7.24%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+2.82%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21,227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53.44%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16,672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41.97%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39,720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11.47%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+5.22%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5674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50176125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66097275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909458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78144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3338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525365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GOVERNOR: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30,752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41.60%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41,674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56.37%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73,931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14.77%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+4.29%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24,755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37.97%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38,658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59.29%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65,204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21.32%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+5.78%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38,288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55.33%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29,536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42.68%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69,205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12.65%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+0.95%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17,392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47.15%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18,223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49.40%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36,887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2.25%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+2.80%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22,260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55.93%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16,293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40.94%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39,800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14.99%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+5.05%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05268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15559357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37727461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931229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99915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5006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706314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SECRETARY OF STATE: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27,772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37.91%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43,564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59.47%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73,250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21.56%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+4.25%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22,493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34.81%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39,936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61.81%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64,616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26.99%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+5.76%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35,254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51.45%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31,398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45.82%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68,525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5.63%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+0.91%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15,946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43.56%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19,197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52.44%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36,605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8.88%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+2.70%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20,526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52.04%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17,250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43.71%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39,439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8.31%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+4.94%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78940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63988638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75569398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931229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99915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363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1084"/>
            <a:ext cx="12192000" cy="2147333"/>
          </a:xfrm>
          <a:prstGeom prst="rect">
            <a:avLst/>
          </a:prstGeom>
          <a:solidFill>
            <a:srgbClr val="002D5D"/>
          </a:solidFill>
        </p:spPr>
      </p:sp>
      <p:grpSp>
        <p:nvGrpSpPr>
          <p:cNvPr id="3" name="Group 3"/>
          <p:cNvGrpSpPr/>
          <p:nvPr/>
        </p:nvGrpSpPr>
        <p:grpSpPr>
          <a:xfrm>
            <a:off x="1788532" y="2756936"/>
            <a:ext cx="1855009" cy="1765068"/>
            <a:chOff x="0" y="0"/>
            <a:chExt cx="3470294" cy="33020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0294" cy="3302034"/>
            </a:xfrm>
            <a:custGeom>
              <a:avLst/>
              <a:gdLst/>
              <a:ahLst/>
              <a:cxnLst/>
              <a:rect l="l" t="t" r="r" b="b"/>
              <a:pathLst>
                <a:path w="3470294" h="3302034">
                  <a:moveTo>
                    <a:pt x="0" y="0"/>
                  </a:moveTo>
                  <a:lnTo>
                    <a:pt x="0" y="3302034"/>
                  </a:lnTo>
                  <a:lnTo>
                    <a:pt x="3470294" y="3302034"/>
                  </a:lnTo>
                  <a:lnTo>
                    <a:pt x="3470294" y="0"/>
                  </a:lnTo>
                  <a:lnTo>
                    <a:pt x="0" y="0"/>
                  </a:lnTo>
                  <a:close/>
                  <a:moveTo>
                    <a:pt x="3409333" y="3241074"/>
                  </a:moveTo>
                  <a:lnTo>
                    <a:pt x="59690" y="3241074"/>
                  </a:lnTo>
                  <a:lnTo>
                    <a:pt x="59690" y="59690"/>
                  </a:lnTo>
                  <a:lnTo>
                    <a:pt x="3409333" y="59690"/>
                  </a:lnTo>
                  <a:lnTo>
                    <a:pt x="3409333" y="3241074"/>
                  </a:lnTo>
                  <a:close/>
                </a:path>
              </a:pathLst>
            </a:custGeom>
            <a:solidFill>
              <a:srgbClr val="002D5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020683" y="4574748"/>
            <a:ext cx="3286603" cy="750418"/>
            <a:chOff x="0" y="403333"/>
            <a:chExt cx="9952178" cy="1500836"/>
          </a:xfrm>
        </p:grpSpPr>
        <p:sp>
          <p:nvSpPr>
            <p:cNvPr id="24" name="TextBox 24"/>
            <p:cNvSpPr txBox="1"/>
            <p:nvPr/>
          </p:nvSpPr>
          <p:spPr>
            <a:xfrm>
              <a:off x="0" y="1327857"/>
              <a:ext cx="5525779" cy="576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endParaRPr lang="en-US" sz="1733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403333"/>
              <a:ext cx="9952178" cy="6219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dirty="0">
                  <a:solidFill>
                    <a:srgbClr val="002D5E"/>
                  </a:solidFill>
                </a:rPr>
                <a:t>Commissioner Carrie Geitner: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2386FA0-700C-C228-4B3A-941E8702F41E}"/>
              </a:ext>
            </a:extLst>
          </p:cNvPr>
          <p:cNvSpPr txBox="1"/>
          <p:nvPr/>
        </p:nvSpPr>
        <p:spPr>
          <a:xfrm>
            <a:off x="1895061" y="2778126"/>
            <a:ext cx="16557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002D5D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C55E69-D6F6-A56D-174E-4D808BE8A2D1}"/>
              </a:ext>
            </a:extLst>
          </p:cNvPr>
          <p:cNvSpPr txBox="1"/>
          <p:nvPr/>
        </p:nvSpPr>
        <p:spPr>
          <a:xfrm>
            <a:off x="4611757" y="2756936"/>
            <a:ext cx="6333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D"/>
                </a:solidFill>
              </a:rPr>
              <a:t>Eliminate maps that don’t accommodate ongoing guidance.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D"/>
                </a:solidFill>
              </a:rPr>
              <a:t>Provide graphics of deviation for political competitiveness.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D"/>
                </a:solidFill>
              </a:rPr>
              <a:t>Map 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D"/>
                </a:solidFill>
              </a:rPr>
              <a:t>USAFA to Commissioner District 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D"/>
                </a:solidFill>
              </a:rPr>
              <a:t>Unite Southeast Colorado Springs (30 Precincts)</a:t>
            </a:r>
          </a:p>
          <a:p>
            <a:endParaRPr lang="en-US" sz="2000" dirty="0">
              <a:solidFill>
                <a:srgbClr val="002D5D"/>
              </a:solidFill>
            </a:endParaRP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30B7EAD7-3D53-9045-8869-32D0348A3E21}"/>
              </a:ext>
            </a:extLst>
          </p:cNvPr>
          <p:cNvSpPr txBox="1"/>
          <p:nvPr/>
        </p:nvSpPr>
        <p:spPr>
          <a:xfrm>
            <a:off x="292100" y="338785"/>
            <a:ext cx="11607800" cy="1469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Redistricting Commission </a:t>
            </a:r>
          </a:p>
          <a:p>
            <a:pPr algn="ctr">
              <a:lnSpc>
                <a:spcPts val="5867"/>
              </a:lnSpc>
            </a:pP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Assigned Tasks from July 17</a:t>
            </a:r>
            <a:r>
              <a:rPr lang="en-US" sz="44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</a:t>
            </a: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Meeting:</a:t>
            </a:r>
          </a:p>
        </p:txBody>
      </p:sp>
      <p:pic>
        <p:nvPicPr>
          <p:cNvPr id="7" name="Graphic 6" descr="Checkbox Checked with solid fill">
            <a:extLst>
              <a:ext uri="{FF2B5EF4-FFF2-40B4-BE49-F238E27FC236}">
                <a16:creationId xmlns:a16="http://schemas.microsoft.com/office/drawing/2014/main" id="{EC55B1E5-BD5A-8B64-9194-25AB76F96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7773" y="2615816"/>
            <a:ext cx="643497" cy="643497"/>
          </a:xfrm>
          <a:prstGeom prst="rect">
            <a:avLst/>
          </a:prstGeom>
        </p:spPr>
      </p:pic>
      <p:pic>
        <p:nvPicPr>
          <p:cNvPr id="10" name="Graphic 9" descr="Checkbox Checked with solid fill">
            <a:extLst>
              <a:ext uri="{FF2B5EF4-FFF2-40B4-BE49-F238E27FC236}">
                <a16:creationId xmlns:a16="http://schemas.microsoft.com/office/drawing/2014/main" id="{D03A29E4-EA4C-6DC3-2CC1-DC47BF47E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5675" y="3249963"/>
            <a:ext cx="643497" cy="643497"/>
          </a:xfrm>
          <a:prstGeom prst="rect">
            <a:avLst/>
          </a:prstGeom>
        </p:spPr>
      </p:pic>
      <p:pic>
        <p:nvPicPr>
          <p:cNvPr id="6" name="Graphic 5" descr="Checkbox Checked with solid fill">
            <a:extLst>
              <a:ext uri="{FF2B5EF4-FFF2-40B4-BE49-F238E27FC236}">
                <a16:creationId xmlns:a16="http://schemas.microsoft.com/office/drawing/2014/main" id="{FAC52A7D-18BB-2946-D1BC-109713211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47972" y="3888422"/>
            <a:ext cx="643497" cy="6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48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276000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EL PASO COUNTY CLERK &amp; RECORDER: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23,973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33.91%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46,731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66.09%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70,704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32.19%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+4.36%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19,797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31.47%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43,106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68.53%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62,903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37.06%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+6.31%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31,266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47.16%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35,038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52.74%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66,304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5.69%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+0.75%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14,624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40.84%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21,184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59.16%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35,808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18.32%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+3.13%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19,326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50.55%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18,904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49.45%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38,230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1.10%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+6.65%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846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65381383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64235027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386944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99915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4224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934885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EL PASO COUNTY SHERIFF: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24,535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34.48%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46,625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65.52%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71,160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31.04%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+4.00%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19,915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31.54%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43,222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68.46%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63,137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36.91%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+5.64%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32,049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48.24%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34,383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51.76%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66,432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3.51%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+1.21%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14,341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40.07%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21,446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59.93%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35,787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19.85%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+2.79%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18,960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49.38%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19,440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50.63%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38,400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1.25%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+4.94%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59721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Czukas</a:t>
            </a:r>
            <a:r>
              <a:rPr lang="en-US" sz="4400" b="1" dirty="0">
                <a:solidFill>
                  <a:schemeClr val="bg1"/>
                </a:solidFill>
              </a:rPr>
              <a:t>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76239604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47609455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376057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99915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253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4201748" y="972087"/>
            <a:ext cx="3788504" cy="378850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4FA28BC-970B-D2ED-8361-BCB217938A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4354148" y="1124487"/>
            <a:ext cx="3788504" cy="3788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40B768-6542-40B5-3759-1335A6357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56D661-B1C8-2AAA-7B27-9672E002D4E2}"/>
              </a:ext>
            </a:extLst>
          </p:cNvPr>
          <p:cNvSpPr txBox="1"/>
          <p:nvPr/>
        </p:nvSpPr>
        <p:spPr>
          <a:xfrm>
            <a:off x="1894788" y="4760591"/>
            <a:ext cx="85878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CITIZEN SUBMITTED MAP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(Landgraf V1):</a:t>
            </a:r>
          </a:p>
        </p:txBody>
      </p:sp>
    </p:spTree>
    <p:extLst>
      <p:ext uri="{BB962C8B-B14F-4D97-AF65-F5344CB8AC3E}">
        <p14:creationId xmlns:p14="http://schemas.microsoft.com/office/powerpoint/2010/main" val="34655440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769933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126926"/>
            <a:ext cx="11607800" cy="69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(Landgraf V1 Map) </a:t>
            </a:r>
            <a:r>
              <a:rPr lang="en-US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761214" y="1842014"/>
            <a:ext cx="104943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002D5D"/>
              </a:solidFill>
              <a:highlight>
                <a:srgbClr val="FFFF00"/>
              </a:highlight>
            </a:endParaRPr>
          </a:p>
          <a:p>
            <a:pPr lvl="1"/>
            <a:endParaRPr lang="en-US" sz="3200" b="1" dirty="0">
              <a:solidFill>
                <a:srgbClr val="002D5D"/>
              </a:solidFill>
            </a:endParaRPr>
          </a:p>
          <a:p>
            <a:endParaRPr lang="en-US" sz="1600" b="1" dirty="0">
              <a:solidFill>
                <a:srgbClr val="002D5D"/>
              </a:solidFill>
            </a:endParaRPr>
          </a:p>
          <a:p>
            <a:pPr lvl="2"/>
            <a:endParaRPr lang="en-US" b="1" dirty="0">
              <a:solidFill>
                <a:srgbClr val="002D5D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F28DFBE-EA28-C1E8-6223-369657E49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50706"/>
              </p:ext>
            </p:extLst>
          </p:nvPr>
        </p:nvGraphicFramePr>
        <p:xfrm>
          <a:off x="2032000" y="2117608"/>
          <a:ext cx="8128000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734234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431821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Landgraf V1 Map: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641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SE (30 Suggested Precincts) consolidated into one district?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173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Powers as Eastern boundary for Commissioner District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648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Fountain / Fort Carson / Security / Widefield / Hanover together?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3946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D7E6C81-5ADF-5683-C558-3353953A46B9}"/>
              </a:ext>
            </a:extLst>
          </p:cNvPr>
          <p:cNvSpPr txBox="1"/>
          <p:nvPr/>
        </p:nvSpPr>
        <p:spPr>
          <a:xfrm>
            <a:off x="544286" y="5990548"/>
            <a:ext cx="1012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Landgraf Map:  Submitted through public 7/7.</a:t>
            </a:r>
          </a:p>
        </p:txBody>
      </p:sp>
    </p:spTree>
    <p:extLst>
      <p:ext uri="{BB962C8B-B14F-4D97-AF65-F5344CB8AC3E}">
        <p14:creationId xmlns:p14="http://schemas.microsoft.com/office/powerpoint/2010/main" val="11264689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6"/>
            <a:ext cx="12192000" cy="870006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126926"/>
            <a:ext cx="11607800" cy="713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Landgraf V1 Map: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85800" y="2526678"/>
            <a:ext cx="9872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D5D"/>
              </a:solidFill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ECF1C16-2864-9DDA-8577-BBD6CE7A2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28" y="914641"/>
            <a:ext cx="7436343" cy="59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916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769933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126926"/>
            <a:ext cx="11607800" cy="1469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(Landgraf V1) </a:t>
            </a:r>
          </a:p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HOUSE BILL 21-1047: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761214" y="1842014"/>
            <a:ext cx="104943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002D5D"/>
              </a:solidFill>
              <a:highlight>
                <a:srgbClr val="FFFF00"/>
              </a:highlight>
            </a:endParaRPr>
          </a:p>
          <a:p>
            <a:pPr lvl="1"/>
            <a:endParaRPr lang="en-US" sz="3200" b="1" dirty="0">
              <a:solidFill>
                <a:srgbClr val="002D5D"/>
              </a:solidFill>
            </a:endParaRPr>
          </a:p>
          <a:p>
            <a:endParaRPr lang="en-US" sz="1600" b="1" dirty="0">
              <a:solidFill>
                <a:srgbClr val="002D5D"/>
              </a:solidFill>
            </a:endParaRPr>
          </a:p>
          <a:p>
            <a:pPr lvl="2"/>
            <a:endParaRPr lang="en-US" b="1" dirty="0">
              <a:solidFill>
                <a:srgbClr val="002D5D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F28DFBE-EA28-C1E8-6223-369657E49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658123"/>
              </p:ext>
            </p:extLst>
          </p:nvPr>
        </p:nvGraphicFramePr>
        <p:xfrm>
          <a:off x="2032000" y="2117608"/>
          <a:ext cx="8128000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734234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431821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Landgraf V1 Map: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641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Overall Range in 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4.53%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173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Total Precincts Moved: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109 </a:t>
                      </a:r>
                      <a:r>
                        <a:rPr lang="en-US" sz="2400" b="1" dirty="0"/>
                        <a:t>(33.74%)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648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Total Affected Population: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170,195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394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23.23%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737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Total Affected Active Voters: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108,260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556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22.39%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153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50933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655710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D97BA6-F9D9-C603-50AC-946427355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205" y="2013191"/>
            <a:ext cx="5352752" cy="341405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78B7B4-07BB-3A75-8910-CACC2FFBD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606384"/>
              </p:ext>
            </p:extLst>
          </p:nvPr>
        </p:nvGraphicFramePr>
        <p:xfrm>
          <a:off x="568204" y="2013191"/>
          <a:ext cx="5144065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260">
                  <a:extLst>
                    <a:ext uri="{9D8B030D-6E8A-4147-A177-3AD203B41FA5}">
                      <a16:colId xmlns:a16="http://schemas.microsoft.com/office/drawing/2014/main" val="873274814"/>
                    </a:ext>
                  </a:extLst>
                </a:gridCol>
                <a:gridCol w="2026857">
                  <a:extLst>
                    <a:ext uri="{9D8B030D-6E8A-4147-A177-3AD203B41FA5}">
                      <a16:colId xmlns:a16="http://schemas.microsoft.com/office/drawing/2014/main" val="4108094175"/>
                    </a:ext>
                  </a:extLst>
                </a:gridCol>
                <a:gridCol w="2052948">
                  <a:extLst>
                    <a:ext uri="{9D8B030D-6E8A-4147-A177-3AD203B41FA5}">
                      <a16:colId xmlns:a16="http://schemas.microsoft.com/office/drawing/2014/main" val="1975601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Total Population: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Target Deviation: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380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144,388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-2,167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534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144,979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-1,576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319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150,298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3,743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203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143,653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-2,902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428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149,455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2,900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25416"/>
                  </a:ext>
                </a:extLst>
              </a:tr>
            </a:tbl>
          </a:graphicData>
        </a:graphic>
      </p:graphicFrame>
      <p:sp>
        <p:nvSpPr>
          <p:cNvPr id="8" name="TextBox 18">
            <a:extLst>
              <a:ext uri="{FF2B5EF4-FFF2-40B4-BE49-F238E27FC236}">
                <a16:creationId xmlns:a16="http://schemas.microsoft.com/office/drawing/2014/main" id="{76475B98-3692-1724-A284-50A52DFACFE8}"/>
              </a:ext>
            </a:extLst>
          </p:cNvPr>
          <p:cNvSpPr txBox="1"/>
          <p:nvPr/>
        </p:nvSpPr>
        <p:spPr>
          <a:xfrm>
            <a:off x="292100" y="169197"/>
            <a:ext cx="11607800" cy="145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(Landgraf V1) </a:t>
            </a:r>
          </a:p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HOUSE BILL 21-1047:</a:t>
            </a:r>
          </a:p>
        </p:txBody>
      </p:sp>
    </p:spTree>
    <p:extLst>
      <p:ext uri="{BB962C8B-B14F-4D97-AF65-F5344CB8AC3E}">
        <p14:creationId xmlns:p14="http://schemas.microsoft.com/office/powerpoint/2010/main" val="42380706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655710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76475B98-3692-1724-A284-50A52DFACFE8}"/>
              </a:ext>
            </a:extLst>
          </p:cNvPr>
          <p:cNvSpPr txBox="1"/>
          <p:nvPr/>
        </p:nvSpPr>
        <p:spPr>
          <a:xfrm>
            <a:off x="292100" y="169197"/>
            <a:ext cx="11607800" cy="145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(Landgraf V1) </a:t>
            </a:r>
          </a:p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Precinct Moves: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2F99AE5-6852-212C-7CE0-EC8E71D343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211666"/>
              </p:ext>
            </p:extLst>
          </p:nvPr>
        </p:nvGraphicFramePr>
        <p:xfrm>
          <a:off x="1946314" y="1756222"/>
          <a:ext cx="8452608" cy="488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862">
                  <a:extLst>
                    <a:ext uri="{9D8B030D-6E8A-4147-A177-3AD203B41FA5}">
                      <a16:colId xmlns:a16="http://schemas.microsoft.com/office/drawing/2014/main" val="1667686113"/>
                    </a:ext>
                  </a:extLst>
                </a:gridCol>
                <a:gridCol w="3039396">
                  <a:extLst>
                    <a:ext uri="{9D8B030D-6E8A-4147-A177-3AD203B41FA5}">
                      <a16:colId xmlns:a16="http://schemas.microsoft.com/office/drawing/2014/main" val="2739626250"/>
                    </a:ext>
                  </a:extLst>
                </a:gridCol>
                <a:gridCol w="3002845">
                  <a:extLst>
                    <a:ext uri="{9D8B030D-6E8A-4147-A177-3AD203B41FA5}">
                      <a16:colId xmlns:a16="http://schemas.microsoft.com/office/drawing/2014/main" val="3260532433"/>
                    </a:ext>
                  </a:extLst>
                </a:gridCol>
                <a:gridCol w="1486505">
                  <a:extLst>
                    <a:ext uri="{9D8B030D-6E8A-4147-A177-3AD203B41FA5}">
                      <a16:colId xmlns:a16="http://schemas.microsoft.com/office/drawing/2014/main" val="32267615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PRECINCTS ADDED: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PRECINCTS DELETED: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IMPACT: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327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219-445-401-402-403-407-408-423-201-202-203-204-205-206-207-208-226-248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310-303-311-312-313-314-315-316-317-318-319-320-321-323-322-440-457-253-135-141-145-146-163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28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322-440-457-253-184-901-090-196-520-521-522-527-554-560-651-653-650-655-627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219-445-401-402-403-407-408-423-157-158-159-160-161-167-168-170-171-172-190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714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310-303-311-312-313-314-315-316-317-318-319-320-321-092-093-137-178-179-180-181-182-183-185-186-187-188-199-609-610-611-614-619-626</a:t>
                      </a:r>
                    </a:p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201-202-203-204-205-206-207-208-226-248-730-839-003-088-089-096-101-102-103-104-105-106-107-108-109-116-117-122-126-133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+3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684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627-730-839-612-616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090-196-520-521-522-527-554-560-651-653-650-655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-7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795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003-088-089-096-101-102-103-104-105-106-107-108-109-116-117-122-126-133-157-158-159-160-161-167-168-170-171-172-190-135-141-145-146-163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184-901-092-093-137-178-179-180-181-182-183-185-186-187-188-199-609-610-611-614-619-626-612-616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+10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338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1536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1084"/>
            <a:ext cx="12192000" cy="1367163"/>
          </a:xfrm>
          <a:prstGeom prst="rect">
            <a:avLst/>
          </a:prstGeom>
          <a:solidFill>
            <a:srgbClr val="002D5D"/>
          </a:solidFill>
        </p:spPr>
      </p:sp>
      <p:grpSp>
        <p:nvGrpSpPr>
          <p:cNvPr id="3" name="Group 3"/>
          <p:cNvGrpSpPr/>
          <p:nvPr/>
        </p:nvGrpSpPr>
        <p:grpSpPr>
          <a:xfrm>
            <a:off x="1788532" y="2756936"/>
            <a:ext cx="1855009" cy="1765068"/>
            <a:chOff x="0" y="0"/>
            <a:chExt cx="3470294" cy="33020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0294" cy="3302034"/>
            </a:xfrm>
            <a:custGeom>
              <a:avLst/>
              <a:gdLst/>
              <a:ahLst/>
              <a:cxnLst/>
              <a:rect l="l" t="t" r="r" b="b"/>
              <a:pathLst>
                <a:path w="3470294" h="3302034">
                  <a:moveTo>
                    <a:pt x="0" y="0"/>
                  </a:moveTo>
                  <a:lnTo>
                    <a:pt x="0" y="3302034"/>
                  </a:lnTo>
                  <a:lnTo>
                    <a:pt x="3470294" y="3302034"/>
                  </a:lnTo>
                  <a:lnTo>
                    <a:pt x="3470294" y="0"/>
                  </a:lnTo>
                  <a:lnTo>
                    <a:pt x="0" y="0"/>
                  </a:lnTo>
                  <a:close/>
                  <a:moveTo>
                    <a:pt x="3409333" y="3241074"/>
                  </a:moveTo>
                  <a:lnTo>
                    <a:pt x="59690" y="3241074"/>
                  </a:lnTo>
                  <a:lnTo>
                    <a:pt x="59690" y="59690"/>
                  </a:lnTo>
                  <a:lnTo>
                    <a:pt x="3409333" y="59690"/>
                  </a:lnTo>
                  <a:lnTo>
                    <a:pt x="3409333" y="3241074"/>
                  </a:lnTo>
                  <a:close/>
                </a:path>
              </a:pathLst>
            </a:custGeom>
            <a:solidFill>
              <a:srgbClr val="002D5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020683" y="4574748"/>
            <a:ext cx="3286603" cy="750418"/>
            <a:chOff x="0" y="403333"/>
            <a:chExt cx="9952178" cy="1500836"/>
          </a:xfrm>
        </p:grpSpPr>
        <p:sp>
          <p:nvSpPr>
            <p:cNvPr id="24" name="TextBox 24"/>
            <p:cNvSpPr txBox="1"/>
            <p:nvPr/>
          </p:nvSpPr>
          <p:spPr>
            <a:xfrm>
              <a:off x="0" y="1327857"/>
              <a:ext cx="5525779" cy="576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endParaRPr lang="en-US" sz="1733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403333"/>
              <a:ext cx="9952178" cy="6219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dirty="0">
                  <a:solidFill>
                    <a:srgbClr val="002D5E"/>
                  </a:solidFill>
                </a:rPr>
                <a:t>Commissioner Stan VanderWerf: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2386FA0-700C-C228-4B3A-941E8702F41E}"/>
              </a:ext>
            </a:extLst>
          </p:cNvPr>
          <p:cNvSpPr txBox="1"/>
          <p:nvPr/>
        </p:nvSpPr>
        <p:spPr>
          <a:xfrm>
            <a:off x="1895061" y="2778126"/>
            <a:ext cx="16557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002D5D"/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C55E69-D6F6-A56D-174E-4D808BE8A2D1}"/>
              </a:ext>
            </a:extLst>
          </p:cNvPr>
          <p:cNvSpPr txBox="1"/>
          <p:nvPr/>
        </p:nvSpPr>
        <p:spPr>
          <a:xfrm>
            <a:off x="4611757" y="1507359"/>
            <a:ext cx="63338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D5D"/>
                </a:solidFill>
              </a:rPr>
              <a:t>Provide analysis or Mr. Perez map.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D5D"/>
                </a:solidFill>
              </a:rPr>
              <a:t>Eliminate maps: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D5D"/>
                </a:solidFill>
              </a:rPr>
              <a:t>Map A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D5D"/>
                </a:solidFill>
              </a:rPr>
              <a:t>(Minimize Changes to Election Cycle) (6/12)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D5D"/>
                </a:solidFill>
              </a:rPr>
              <a:t>Map B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D5D"/>
                </a:solidFill>
              </a:rPr>
              <a:t>(Minimize Precinct Moves) (6/12)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D5D"/>
                </a:solidFill>
              </a:rPr>
              <a:t>Map C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D5D"/>
                </a:solidFill>
              </a:rPr>
              <a:t>(Keep Security/Widefield/Hanover/ and Fountain together) (6/12)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D5D"/>
                </a:solidFill>
              </a:rPr>
              <a:t>Map D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D5D"/>
                </a:solidFill>
              </a:rPr>
              <a:t>(I-25 Boundary – Keep Monument &amp; Black Forest together) (6/12)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D5D"/>
                </a:solidFill>
              </a:rPr>
              <a:t>Map 2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D5D"/>
                </a:solidFill>
              </a:rPr>
              <a:t>(Use Map B as a base / Precincts 800 &amp; 810 stay in Commissioner District 4 / Town of Palmer Lake, and Town of Monument move from Commissioner District 3 to Commissioner District 1 / USAFA move from Commissioner District 1 to Commissioner District 3 / Minimal Precinct moves and voter impact / Commissioner District 3 and Commissioner District 5 heavier population) (6/21)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D5D"/>
                </a:solidFill>
              </a:rPr>
              <a:t>Map 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D5D"/>
                </a:solidFill>
              </a:rPr>
              <a:t>USAFA to Commissioner District 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D5D"/>
                </a:solidFill>
              </a:rPr>
              <a:t>Unite Southeast Colorado Springs (30 Precincts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30B7EAD7-3D53-9045-8869-32D0348A3E21}"/>
              </a:ext>
            </a:extLst>
          </p:cNvPr>
          <p:cNvSpPr txBox="1"/>
          <p:nvPr/>
        </p:nvSpPr>
        <p:spPr>
          <a:xfrm>
            <a:off x="292100" y="-38130"/>
            <a:ext cx="11607800" cy="1469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Redistricting Commission </a:t>
            </a:r>
          </a:p>
          <a:p>
            <a:pPr algn="ctr">
              <a:lnSpc>
                <a:spcPts val="5867"/>
              </a:lnSpc>
            </a:pP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Assigned Tasks from July 17</a:t>
            </a:r>
            <a:r>
              <a:rPr lang="en-US" sz="44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</a:t>
            </a: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Meeting:</a:t>
            </a:r>
          </a:p>
        </p:txBody>
      </p:sp>
      <p:pic>
        <p:nvPicPr>
          <p:cNvPr id="7" name="Graphic 6" descr="Checkbox Checked with solid fill">
            <a:extLst>
              <a:ext uri="{FF2B5EF4-FFF2-40B4-BE49-F238E27FC236}">
                <a16:creationId xmlns:a16="http://schemas.microsoft.com/office/drawing/2014/main" id="{EC55B1E5-BD5A-8B64-9194-25AB76F96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8416" y="4955714"/>
            <a:ext cx="643497" cy="643497"/>
          </a:xfrm>
          <a:prstGeom prst="rect">
            <a:avLst/>
          </a:prstGeom>
        </p:spPr>
      </p:pic>
      <p:pic>
        <p:nvPicPr>
          <p:cNvPr id="10" name="Graphic 9" descr="Checkbox Checked with solid fill">
            <a:extLst>
              <a:ext uri="{FF2B5EF4-FFF2-40B4-BE49-F238E27FC236}">
                <a16:creationId xmlns:a16="http://schemas.microsoft.com/office/drawing/2014/main" id="{D03A29E4-EA4C-6DC3-2CC1-DC47BF47E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7694" y="1616111"/>
            <a:ext cx="643497" cy="643497"/>
          </a:xfrm>
          <a:prstGeom prst="rect">
            <a:avLst/>
          </a:prstGeom>
        </p:spPr>
      </p:pic>
      <p:pic>
        <p:nvPicPr>
          <p:cNvPr id="6" name="Graphic 5" descr="Checkbox Checked with solid fill">
            <a:extLst>
              <a:ext uri="{FF2B5EF4-FFF2-40B4-BE49-F238E27FC236}">
                <a16:creationId xmlns:a16="http://schemas.microsoft.com/office/drawing/2014/main" id="{8C152500-97A3-01C1-2BCC-FCBDB0EB0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7694" y="1257101"/>
            <a:ext cx="643497" cy="6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149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r>
              <a:rPr lang="en-US" sz="4400" b="1" baseline="30000" dirty="0">
                <a:solidFill>
                  <a:schemeClr val="bg1"/>
                </a:solidFill>
              </a:rPr>
              <a:t>st</a:t>
            </a:r>
            <a:r>
              <a:rPr lang="en-US" sz="44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(Landgraf V1) </a:t>
            </a:r>
            <a:r>
              <a:rPr lang="en-US" sz="4400" b="1" dirty="0">
                <a:solidFill>
                  <a:srgbClr val="FF0000"/>
                </a:solidFill>
              </a:rPr>
              <a:t>Total Population </a:t>
            </a:r>
            <a:r>
              <a:rPr lang="en-US" sz="44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051816"/>
              </p:ext>
            </p:extLst>
          </p:nvPr>
        </p:nvGraphicFramePr>
        <p:xfrm>
          <a:off x="1926160" y="1769933"/>
          <a:ext cx="824208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877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3868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/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16,582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4,776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105,695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6,907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11.48%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3.31%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73.2%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4.78%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180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27,625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7,976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92,839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4,064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19.05%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64.04%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25,335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8,007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102,915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3,350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16.86%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5.33%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68.47%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0.59%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209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37,455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14,384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74,350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4,174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26.07%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10.01%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51.76%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2.91%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148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23,496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6,176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105,882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3,174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15.72%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4.13%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70.85%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2.12%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251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57215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r>
              <a:rPr lang="en-US" sz="4400" b="1" baseline="30000" dirty="0">
                <a:solidFill>
                  <a:schemeClr val="bg1"/>
                </a:solidFill>
              </a:rPr>
              <a:t>st</a:t>
            </a:r>
            <a:r>
              <a:rPr lang="en-US" sz="44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(Landgraf V1) </a:t>
            </a:r>
            <a:r>
              <a:rPr lang="en-US" sz="4400" b="1" dirty="0">
                <a:solidFill>
                  <a:srgbClr val="FF0000"/>
                </a:solidFill>
              </a:rPr>
              <a:t>Total Population </a:t>
            </a:r>
            <a:r>
              <a:rPr lang="en-US" sz="44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672240"/>
              </p:ext>
            </p:extLst>
          </p:nvPr>
        </p:nvGraphicFramePr>
        <p:xfrm>
          <a:off x="1945355" y="2503396"/>
          <a:ext cx="824208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877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3868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% / Variance: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-2.08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+4.2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+2.48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-7.06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+1.06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-1.47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-6.47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-3.17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+10.3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26396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000" b="1" dirty="0">
                <a:solidFill>
                  <a:schemeClr val="bg1"/>
                </a:solidFill>
              </a:rPr>
              <a:t>1</a:t>
            </a:r>
            <a:r>
              <a:rPr lang="en-US" sz="4000" b="1" baseline="30000" dirty="0">
                <a:solidFill>
                  <a:schemeClr val="bg1"/>
                </a:solidFill>
              </a:rPr>
              <a:t>st</a:t>
            </a:r>
            <a:r>
              <a:rPr lang="en-US" sz="40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000" b="1" dirty="0">
                <a:solidFill>
                  <a:schemeClr val="bg1"/>
                </a:solidFill>
              </a:rPr>
              <a:t>(Landgraf V1) </a:t>
            </a:r>
            <a:r>
              <a:rPr lang="en-US" sz="4000" b="1" dirty="0">
                <a:solidFill>
                  <a:srgbClr val="FF0000"/>
                </a:solidFill>
              </a:rPr>
              <a:t>Voting Age Population </a:t>
            </a:r>
            <a:r>
              <a:rPr lang="en-US" sz="40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727734"/>
              </p:ext>
            </p:extLst>
          </p:nvPr>
        </p:nvGraphicFramePr>
        <p:xfrm>
          <a:off x="1926160" y="1769933"/>
          <a:ext cx="824208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475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4270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/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10,961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3,765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82,440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5,400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7.59%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2.61%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57.1%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3.74%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180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17,278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5,902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71,165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3,296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11.92%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4.07%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49.09%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2.27%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17,684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6,362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86,624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2,887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11.77%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4.23%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57.63%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1.92%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209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24,295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10,985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58,435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3,512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16.91%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7.65%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40.68%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2.44%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148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16,146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89,577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2,728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10.8%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3.28%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59.94%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1.83%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251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88919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000" b="1" dirty="0">
                <a:solidFill>
                  <a:schemeClr val="bg1"/>
                </a:solidFill>
              </a:rPr>
              <a:t>1</a:t>
            </a:r>
            <a:r>
              <a:rPr lang="en-US" sz="4000" b="1" baseline="30000" dirty="0">
                <a:solidFill>
                  <a:schemeClr val="bg1"/>
                </a:solidFill>
              </a:rPr>
              <a:t>st</a:t>
            </a:r>
            <a:r>
              <a:rPr lang="en-US" sz="40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000" b="1" dirty="0">
                <a:solidFill>
                  <a:schemeClr val="bg1"/>
                </a:solidFill>
              </a:rPr>
              <a:t>(Landgraf V1) </a:t>
            </a:r>
            <a:r>
              <a:rPr lang="en-US" sz="4000" b="1" dirty="0">
                <a:solidFill>
                  <a:srgbClr val="FF0000"/>
                </a:solidFill>
              </a:rPr>
              <a:t>Voting Age Population </a:t>
            </a:r>
            <a:r>
              <a:rPr lang="en-US" sz="40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692211"/>
              </p:ext>
            </p:extLst>
          </p:nvPr>
        </p:nvGraphicFramePr>
        <p:xfrm>
          <a:off x="1945355" y="2503396"/>
          <a:ext cx="824208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877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3868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% / Variance: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-1.44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-1.13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+2.67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-1.91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-6.88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-4.35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-2.46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+8.61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62849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481777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51770"/>
            <a:ext cx="11607800" cy="1430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en-US" sz="32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nd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Criteria - Communities of Interest &amp; Compactness</a:t>
            </a:r>
          </a:p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(Landgraf V1)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A7E3DD0-12AA-BB6A-E1AE-BA5EE0040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499489"/>
              </p:ext>
            </p:extLst>
          </p:nvPr>
        </p:nvGraphicFramePr>
        <p:xfrm>
          <a:off x="292100" y="1598468"/>
          <a:ext cx="557295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053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(Towns &amp; Cities):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City / Town: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Calhan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Cascade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Colorado Springs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 –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Elbert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Fountain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52637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Green Mtn. Falls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126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Manitou Springs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56140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Monument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90787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Palmer Lake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84243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Peyton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35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Ramah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388241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Rush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73402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Yoder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5688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8ACABDA-606F-3D16-8499-1BECFCA73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374282"/>
              </p:ext>
            </p:extLst>
          </p:nvPr>
        </p:nvGraphicFramePr>
        <p:xfrm>
          <a:off x="5933250" y="1598468"/>
          <a:ext cx="5572950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053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(Military):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Military Installations: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600" b="1" dirty="0"/>
                        <a:t>USAFA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Fort Carson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Peterson AFB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Schriever SFB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NORAD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997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88239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481777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51770"/>
            <a:ext cx="11607800" cy="1430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en-US" sz="32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nd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Criteria - Communities of Interest &amp; Compactness</a:t>
            </a:r>
          </a:p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(Landgraf V1)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A7E3DD0-12AA-BB6A-E1AE-BA5EE0040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514214"/>
              </p:ext>
            </p:extLst>
          </p:nvPr>
        </p:nvGraphicFramePr>
        <p:xfrm>
          <a:off x="292100" y="1598468"/>
          <a:ext cx="5632577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5680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600" b="1" dirty="0"/>
                        <a:t>(School Districts):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School 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Academy School District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Big Sandy SD 110J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Calhan SD RJ1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Cheyenne Mtn. SD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3, 4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Edison SD 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52637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Ellicott SD 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126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Falcon SD 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56140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Fountain/Ft. Carson SD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2, 3, 4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90787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Hanover SD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84243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Harrison SD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2, 3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35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Lewis-Palmer SD 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388241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Manitou Springs SD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734020"/>
                  </a:ext>
                </a:extLst>
              </a:tr>
            </a:tbl>
          </a:graphicData>
        </a:graphic>
      </p:graphicFrame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1BCECB6C-4597-4144-D1D4-1DB4AC841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138295"/>
              </p:ext>
            </p:extLst>
          </p:nvPr>
        </p:nvGraphicFramePr>
        <p:xfrm>
          <a:off x="6267325" y="1598468"/>
          <a:ext cx="5795200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8303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600" b="1" dirty="0"/>
                        <a:t>(School Districts):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School 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Miami-Yoder SD 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Peyton SD 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RE-2 Fremont-Florence SD 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Widefield SD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2, 4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9005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481777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73643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51770"/>
            <a:ext cx="11607800" cy="1430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en-US" sz="32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nd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Criteria - Communities of Interest &amp; Compactness</a:t>
            </a:r>
          </a:p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(Landgraf V1)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8ACABDA-606F-3D16-8499-1BECFCA73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23953"/>
              </p:ext>
            </p:extLst>
          </p:nvPr>
        </p:nvGraphicFramePr>
        <p:xfrm>
          <a:off x="139701" y="1642011"/>
          <a:ext cx="3886323" cy="4772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69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1784854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300" b="1" dirty="0"/>
                        <a:t>(Southeast Colorado Springs):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Southeast Colorado Springs</a:t>
                      </a:r>
                    </a:p>
                    <a:p>
                      <a:pPr algn="ctr"/>
                      <a:r>
                        <a:rPr lang="en-US" sz="1300" b="1" dirty="0"/>
                        <a:t>(Precincts):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300" b="1" dirty="0"/>
                        <a:t>137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169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99703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09856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187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97792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81539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07037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7665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199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09964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601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875211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605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83752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2073780-0B1D-823E-2A23-A3DA8D857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824132"/>
              </p:ext>
            </p:extLst>
          </p:nvPr>
        </p:nvGraphicFramePr>
        <p:xfrm>
          <a:off x="4152838" y="1640279"/>
          <a:ext cx="3886323" cy="4772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69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1784854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300" b="1" dirty="0"/>
                        <a:t>(Southeast Colorado Springs):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Southeast Colorado Springs</a:t>
                      </a:r>
                    </a:p>
                    <a:p>
                      <a:pPr algn="ctr"/>
                      <a:r>
                        <a:rPr lang="en-US" sz="1300" b="1" dirty="0"/>
                        <a:t>(Precincts):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300" b="1" dirty="0"/>
                        <a:t>609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99703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09856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97792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619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81539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07037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7665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09964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03999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98184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A54BFE-261D-BA71-571C-CB4874A0C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581190"/>
              </p:ext>
            </p:extLst>
          </p:nvPr>
        </p:nvGraphicFramePr>
        <p:xfrm>
          <a:off x="8165975" y="1640279"/>
          <a:ext cx="3886323" cy="2166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69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1784854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300" b="1" dirty="0"/>
                        <a:t>(Southeast Colorado Springs):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Southeast Colorado Springs</a:t>
                      </a:r>
                    </a:p>
                    <a:p>
                      <a:pPr algn="ctr"/>
                      <a:r>
                        <a:rPr lang="en-US" sz="1300" b="1" dirty="0"/>
                        <a:t>(Precincts):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300" b="1" dirty="0"/>
                        <a:t>625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b="1" dirty="0"/>
                        <a:t>627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901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7563B64-370F-C80E-0FA8-16C9D500C81F}"/>
              </a:ext>
            </a:extLst>
          </p:cNvPr>
          <p:cNvSpPr txBox="1"/>
          <p:nvPr/>
        </p:nvSpPr>
        <p:spPr>
          <a:xfrm>
            <a:off x="8251371" y="3965469"/>
            <a:ext cx="3800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All 30 Precincts defined as Southeast Colorado Springs are in Commissioner Districts 2, 3, 4, and 5.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The Districts are compact.</a:t>
            </a:r>
          </a:p>
        </p:txBody>
      </p:sp>
    </p:spTree>
    <p:extLst>
      <p:ext uri="{BB962C8B-B14F-4D97-AF65-F5344CB8AC3E}">
        <p14:creationId xmlns:p14="http://schemas.microsoft.com/office/powerpoint/2010/main" val="11666454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(Landgraf V1):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631D156-9423-BECE-E0C6-6D1328DD2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627300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US PRESIDENT: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32,289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38.25%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49,289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58.40%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84,405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20.14%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+4.61%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24,902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34.54%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44,433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61.63%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72,095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27.09%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+4.01%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41,547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48.74%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40,856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47.93%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85,249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0.81%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+3.75%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24,029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45.72%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26,040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49.54%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52,559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3.83%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+5.65%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39,174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46.34%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42,210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49.93%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84,543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3.59%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+5.70%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90410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(Landgraf V1):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40844824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321630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9677400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9788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(Landgraf V1):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604971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US SENATE: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26,014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38.05%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40,171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58.76%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68,360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20.71%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+4.89%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19,544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35.75%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32,901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60.18%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54,672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24.43%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+3.85%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31,509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49.22%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30,460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47.58%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64,019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1.64%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+4.56%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16,176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48.29%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15,854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47.32%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33,501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0.96%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+5.37%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30,781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48.27%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30,609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48.00%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63,767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0.27%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+5.97%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7644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1084"/>
            <a:ext cx="12192000" cy="2147333"/>
          </a:xfrm>
          <a:prstGeom prst="rect">
            <a:avLst/>
          </a:prstGeom>
          <a:solidFill>
            <a:srgbClr val="002D5D"/>
          </a:solidFill>
        </p:spPr>
      </p:sp>
      <p:grpSp>
        <p:nvGrpSpPr>
          <p:cNvPr id="3" name="Group 3"/>
          <p:cNvGrpSpPr/>
          <p:nvPr/>
        </p:nvGrpSpPr>
        <p:grpSpPr>
          <a:xfrm>
            <a:off x="1788532" y="2756936"/>
            <a:ext cx="1855009" cy="1765068"/>
            <a:chOff x="0" y="0"/>
            <a:chExt cx="3470294" cy="33020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0294" cy="3302034"/>
            </a:xfrm>
            <a:custGeom>
              <a:avLst/>
              <a:gdLst/>
              <a:ahLst/>
              <a:cxnLst/>
              <a:rect l="l" t="t" r="r" b="b"/>
              <a:pathLst>
                <a:path w="3470294" h="3302034">
                  <a:moveTo>
                    <a:pt x="0" y="0"/>
                  </a:moveTo>
                  <a:lnTo>
                    <a:pt x="0" y="3302034"/>
                  </a:lnTo>
                  <a:lnTo>
                    <a:pt x="3470294" y="3302034"/>
                  </a:lnTo>
                  <a:lnTo>
                    <a:pt x="3470294" y="0"/>
                  </a:lnTo>
                  <a:lnTo>
                    <a:pt x="0" y="0"/>
                  </a:lnTo>
                  <a:close/>
                  <a:moveTo>
                    <a:pt x="3409333" y="3241074"/>
                  </a:moveTo>
                  <a:lnTo>
                    <a:pt x="59690" y="3241074"/>
                  </a:lnTo>
                  <a:lnTo>
                    <a:pt x="59690" y="59690"/>
                  </a:lnTo>
                  <a:lnTo>
                    <a:pt x="3409333" y="59690"/>
                  </a:lnTo>
                  <a:lnTo>
                    <a:pt x="3409333" y="3241074"/>
                  </a:lnTo>
                  <a:close/>
                </a:path>
              </a:pathLst>
            </a:custGeom>
            <a:solidFill>
              <a:srgbClr val="002D5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020683" y="4574748"/>
            <a:ext cx="3286603" cy="750418"/>
            <a:chOff x="0" y="403333"/>
            <a:chExt cx="9952178" cy="1500836"/>
          </a:xfrm>
        </p:grpSpPr>
        <p:sp>
          <p:nvSpPr>
            <p:cNvPr id="24" name="TextBox 24"/>
            <p:cNvSpPr txBox="1"/>
            <p:nvPr/>
          </p:nvSpPr>
          <p:spPr>
            <a:xfrm>
              <a:off x="0" y="1327857"/>
              <a:ext cx="5525779" cy="576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endParaRPr lang="en-US" sz="1733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403333"/>
              <a:ext cx="9952178" cy="6219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dirty="0">
                  <a:solidFill>
                    <a:srgbClr val="002D5E"/>
                  </a:solidFill>
                </a:rPr>
                <a:t>Commissioner Longinos Gonzalez: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2386FA0-700C-C228-4B3A-941E8702F41E}"/>
              </a:ext>
            </a:extLst>
          </p:cNvPr>
          <p:cNvSpPr txBox="1"/>
          <p:nvPr/>
        </p:nvSpPr>
        <p:spPr>
          <a:xfrm>
            <a:off x="1895061" y="2778126"/>
            <a:ext cx="16557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002D5D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C55E69-D6F6-A56D-174E-4D808BE8A2D1}"/>
              </a:ext>
            </a:extLst>
          </p:cNvPr>
          <p:cNvSpPr txBox="1"/>
          <p:nvPr/>
        </p:nvSpPr>
        <p:spPr>
          <a:xfrm>
            <a:off x="4611757" y="2756936"/>
            <a:ext cx="6333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D"/>
                </a:solidFill>
              </a:rPr>
              <a:t>Would like to see Citizen map (Landgraf) revisions to join Southeast Colorado Springs.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D"/>
                </a:solidFill>
              </a:rPr>
              <a:t>Analyze, review and provide input on all Citizen submitted maps.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D"/>
                </a:solidFill>
              </a:rPr>
              <a:t>Map 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D"/>
                </a:solidFill>
              </a:rPr>
              <a:t>USAFA to Commissioner District 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D"/>
                </a:solidFill>
              </a:rPr>
              <a:t>Unite Southeast Colorado Springs (30 Precincts)</a:t>
            </a:r>
          </a:p>
          <a:p>
            <a:endParaRPr lang="en-US" sz="2000" dirty="0">
              <a:solidFill>
                <a:srgbClr val="002D5D"/>
              </a:solidFill>
            </a:endParaRP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30B7EAD7-3D53-9045-8869-32D0348A3E21}"/>
              </a:ext>
            </a:extLst>
          </p:cNvPr>
          <p:cNvSpPr txBox="1"/>
          <p:nvPr/>
        </p:nvSpPr>
        <p:spPr>
          <a:xfrm>
            <a:off x="292100" y="338785"/>
            <a:ext cx="11607800" cy="1469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Redistricting Commission </a:t>
            </a:r>
          </a:p>
          <a:p>
            <a:pPr algn="ctr">
              <a:lnSpc>
                <a:spcPts val="5867"/>
              </a:lnSpc>
            </a:pP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Assigned Tasks from July 17</a:t>
            </a:r>
            <a:r>
              <a:rPr lang="en-US" sz="44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</a:t>
            </a: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Meeting:</a:t>
            </a:r>
          </a:p>
        </p:txBody>
      </p:sp>
      <p:pic>
        <p:nvPicPr>
          <p:cNvPr id="7" name="Graphic 6" descr="Checkbox Checked with solid fill">
            <a:extLst>
              <a:ext uri="{FF2B5EF4-FFF2-40B4-BE49-F238E27FC236}">
                <a16:creationId xmlns:a16="http://schemas.microsoft.com/office/drawing/2014/main" id="{EC55B1E5-BD5A-8B64-9194-25AB76F96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7773" y="2621384"/>
            <a:ext cx="643497" cy="643497"/>
          </a:xfrm>
          <a:prstGeom prst="rect">
            <a:avLst/>
          </a:prstGeom>
        </p:spPr>
      </p:pic>
      <p:pic>
        <p:nvPicPr>
          <p:cNvPr id="10" name="Graphic 9" descr="Checkbox Checked with solid fill">
            <a:extLst>
              <a:ext uri="{FF2B5EF4-FFF2-40B4-BE49-F238E27FC236}">
                <a16:creationId xmlns:a16="http://schemas.microsoft.com/office/drawing/2014/main" id="{D03A29E4-EA4C-6DC3-2CC1-DC47BF47E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7772" y="3248636"/>
            <a:ext cx="643497" cy="643497"/>
          </a:xfrm>
          <a:prstGeom prst="rect">
            <a:avLst/>
          </a:prstGeom>
        </p:spPr>
      </p:pic>
      <p:pic>
        <p:nvPicPr>
          <p:cNvPr id="6" name="Graphic 5" descr="Checkbox Checked with solid fill">
            <a:extLst>
              <a:ext uri="{FF2B5EF4-FFF2-40B4-BE49-F238E27FC236}">
                <a16:creationId xmlns:a16="http://schemas.microsoft.com/office/drawing/2014/main" id="{26324470-A83F-F439-C6F3-4FBD171D1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7772" y="3821681"/>
            <a:ext cx="643497" cy="6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570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(Landgraf V1):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31677222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909458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78144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7951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(Landgraf V1):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02097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GOVERNOR: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28,796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42.02%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38,298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55.89%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68,527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13.87%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+5.20%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21,199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38.68%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31,901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58.21%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54,800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19.53%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+3.99%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33,619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52.37%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29,162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45.43%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64,196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6.94%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+4.76%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17,197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51.22%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15,222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45.34%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33,573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5.88%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+5.34%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32,636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51.05%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29,801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46.61%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63,931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4.43%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+5.51%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97553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(Landgraf V1):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34745594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931229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99915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385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(Landgraf V1):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115268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SECRETARY OF STATE: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25,904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38.13%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40,202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59.18%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67,933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51.05%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+4.79%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19,418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35.71%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32,967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60.63%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54,370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24.92%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+3.69%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30,830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48.53%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30,803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48.48%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63,531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0.04%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+4.67%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15,800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47.41%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16,148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48.45%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33,327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1.04%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+5.14%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30,039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47.47%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31,225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49.35%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63,274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1.87%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+5.24%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71426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(Landgraf V1):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97553136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931229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99915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8908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(Landgraf V1):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209486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EL PASO COUNTY CLERK &amp; RECORDER: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22,331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34.04%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43,263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65.96%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65,594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31.91%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+4.63%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17,439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32.86%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35,637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67.14%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53,076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34.29%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+3.54%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27,893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45.43%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33,506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54.57%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61,399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9.14%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+2.70%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14,683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45.04%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17,917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54.96%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32,600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9.92%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+5.27%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26,640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43.47%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34,640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56.53%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61,280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13.05%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+7.51%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6481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(Landgraf V1):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61623707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386944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99915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4073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(Landgraf V1):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968842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EL PASO COUNTY SHERIFF: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23,028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34.90%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42,960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65.10%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65,988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30.21%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+4.83%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17,333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32.55%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35,924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67.45%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53,257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34.91%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+3.63%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28,120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45.54%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33,632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54.46%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61,752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8.93%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+4.20%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14,343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44.07%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18,204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55.93%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32,547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11.86%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+5.20%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26,976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43.95%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34,396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56.05%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61,372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12.09%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+5.90%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21249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(Landgraf V1):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3871871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376057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99915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0082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4201748" y="972087"/>
            <a:ext cx="3788504" cy="378850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4FA28BC-970B-D2ED-8361-BCB217938A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4354148" y="1124487"/>
            <a:ext cx="3788504" cy="3788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40B768-6542-40B5-3759-1335A6357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56D661-B1C8-2AAA-7B27-9672E002D4E2}"/>
              </a:ext>
            </a:extLst>
          </p:cNvPr>
          <p:cNvSpPr txBox="1"/>
          <p:nvPr/>
        </p:nvSpPr>
        <p:spPr>
          <a:xfrm>
            <a:off x="1894788" y="4760591"/>
            <a:ext cx="85878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CITIZEN SUBMITTED MAP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(Perez):</a:t>
            </a:r>
          </a:p>
        </p:txBody>
      </p:sp>
    </p:spTree>
    <p:extLst>
      <p:ext uri="{BB962C8B-B14F-4D97-AF65-F5344CB8AC3E}">
        <p14:creationId xmlns:p14="http://schemas.microsoft.com/office/powerpoint/2010/main" val="1712981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1084"/>
            <a:ext cx="12192000" cy="2147333"/>
          </a:xfrm>
          <a:prstGeom prst="rect">
            <a:avLst/>
          </a:prstGeom>
          <a:solidFill>
            <a:srgbClr val="002D5D"/>
          </a:solidFill>
        </p:spPr>
      </p:sp>
      <p:grpSp>
        <p:nvGrpSpPr>
          <p:cNvPr id="3" name="Group 3"/>
          <p:cNvGrpSpPr/>
          <p:nvPr/>
        </p:nvGrpSpPr>
        <p:grpSpPr>
          <a:xfrm>
            <a:off x="1788532" y="2756936"/>
            <a:ext cx="1855009" cy="1765068"/>
            <a:chOff x="0" y="0"/>
            <a:chExt cx="3470294" cy="33020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0294" cy="3302034"/>
            </a:xfrm>
            <a:custGeom>
              <a:avLst/>
              <a:gdLst/>
              <a:ahLst/>
              <a:cxnLst/>
              <a:rect l="l" t="t" r="r" b="b"/>
              <a:pathLst>
                <a:path w="3470294" h="3302034">
                  <a:moveTo>
                    <a:pt x="0" y="0"/>
                  </a:moveTo>
                  <a:lnTo>
                    <a:pt x="0" y="3302034"/>
                  </a:lnTo>
                  <a:lnTo>
                    <a:pt x="3470294" y="3302034"/>
                  </a:lnTo>
                  <a:lnTo>
                    <a:pt x="3470294" y="0"/>
                  </a:lnTo>
                  <a:lnTo>
                    <a:pt x="0" y="0"/>
                  </a:lnTo>
                  <a:close/>
                  <a:moveTo>
                    <a:pt x="3409333" y="3241074"/>
                  </a:moveTo>
                  <a:lnTo>
                    <a:pt x="59690" y="3241074"/>
                  </a:lnTo>
                  <a:lnTo>
                    <a:pt x="59690" y="59690"/>
                  </a:lnTo>
                  <a:lnTo>
                    <a:pt x="3409333" y="59690"/>
                  </a:lnTo>
                  <a:lnTo>
                    <a:pt x="3409333" y="3241074"/>
                  </a:lnTo>
                  <a:close/>
                </a:path>
              </a:pathLst>
            </a:custGeom>
            <a:solidFill>
              <a:srgbClr val="002D5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020683" y="4574748"/>
            <a:ext cx="3286603" cy="750418"/>
            <a:chOff x="0" y="403333"/>
            <a:chExt cx="9952178" cy="1500836"/>
          </a:xfrm>
        </p:grpSpPr>
        <p:sp>
          <p:nvSpPr>
            <p:cNvPr id="24" name="TextBox 24"/>
            <p:cNvSpPr txBox="1"/>
            <p:nvPr/>
          </p:nvSpPr>
          <p:spPr>
            <a:xfrm>
              <a:off x="0" y="1327857"/>
              <a:ext cx="5525779" cy="576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endParaRPr lang="en-US" sz="1733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403333"/>
              <a:ext cx="9952178" cy="6219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dirty="0">
                  <a:solidFill>
                    <a:srgbClr val="002D5E"/>
                  </a:solidFill>
                </a:rPr>
                <a:t>Commissioner Cami Bremer: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2386FA0-700C-C228-4B3A-941E8702F41E}"/>
              </a:ext>
            </a:extLst>
          </p:cNvPr>
          <p:cNvSpPr txBox="1"/>
          <p:nvPr/>
        </p:nvSpPr>
        <p:spPr>
          <a:xfrm>
            <a:off x="1895061" y="2778126"/>
            <a:ext cx="16557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002D5D"/>
                </a:solidFill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C55E69-D6F6-A56D-174E-4D808BE8A2D1}"/>
              </a:ext>
            </a:extLst>
          </p:cNvPr>
          <p:cNvSpPr txBox="1"/>
          <p:nvPr/>
        </p:nvSpPr>
        <p:spPr>
          <a:xfrm>
            <a:off x="4611757" y="2709838"/>
            <a:ext cx="63338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D"/>
                </a:solidFill>
              </a:rPr>
              <a:t>Likes Mr. Perez map but would like to see Powers Boulevard as the Commissioner District 5 boundary.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D"/>
                </a:solidFill>
              </a:rPr>
              <a:t>Wants Precinct (169) to stay in Commissioner District 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D"/>
                </a:solidFill>
              </a:rPr>
              <a:t>Map 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D"/>
                </a:solidFill>
              </a:rPr>
              <a:t>USAFA to Commissioner District 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5D"/>
                </a:solidFill>
              </a:rPr>
              <a:t>Unite Southeast Colorado Springs (30 Precincts)</a:t>
            </a:r>
          </a:p>
          <a:p>
            <a:endParaRPr lang="en-US" sz="2000" dirty="0">
              <a:solidFill>
                <a:srgbClr val="002D5D"/>
              </a:solidFill>
            </a:endParaRP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30B7EAD7-3D53-9045-8869-32D0348A3E21}"/>
              </a:ext>
            </a:extLst>
          </p:cNvPr>
          <p:cNvSpPr txBox="1"/>
          <p:nvPr/>
        </p:nvSpPr>
        <p:spPr>
          <a:xfrm>
            <a:off x="292100" y="338785"/>
            <a:ext cx="11607800" cy="1469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Redistricting Commission </a:t>
            </a:r>
          </a:p>
          <a:p>
            <a:pPr algn="ctr">
              <a:lnSpc>
                <a:spcPts val="5867"/>
              </a:lnSpc>
            </a:pP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Assigned Tasks from July 17</a:t>
            </a:r>
            <a:r>
              <a:rPr lang="en-US" sz="44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</a:t>
            </a: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Meeting:</a:t>
            </a:r>
          </a:p>
        </p:txBody>
      </p:sp>
      <p:pic>
        <p:nvPicPr>
          <p:cNvPr id="7" name="Graphic 6" descr="Checkbox Checked with solid fill">
            <a:extLst>
              <a:ext uri="{FF2B5EF4-FFF2-40B4-BE49-F238E27FC236}">
                <a16:creationId xmlns:a16="http://schemas.microsoft.com/office/drawing/2014/main" id="{EC55B1E5-BD5A-8B64-9194-25AB76F96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7773" y="2621269"/>
            <a:ext cx="643497" cy="643497"/>
          </a:xfrm>
          <a:prstGeom prst="rect">
            <a:avLst/>
          </a:prstGeom>
        </p:spPr>
      </p:pic>
      <p:pic>
        <p:nvPicPr>
          <p:cNvPr id="10" name="Graphic 9" descr="Checkbox Checked with solid fill">
            <a:extLst>
              <a:ext uri="{FF2B5EF4-FFF2-40B4-BE49-F238E27FC236}">
                <a16:creationId xmlns:a16="http://schemas.microsoft.com/office/drawing/2014/main" id="{D03A29E4-EA4C-6DC3-2CC1-DC47BF47E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7773" y="3178184"/>
            <a:ext cx="643497" cy="643497"/>
          </a:xfrm>
          <a:prstGeom prst="rect">
            <a:avLst/>
          </a:prstGeom>
        </p:spPr>
      </p:pic>
      <p:pic>
        <p:nvPicPr>
          <p:cNvPr id="6" name="Graphic 5" descr="Checkbox Checked with solid fill">
            <a:extLst>
              <a:ext uri="{FF2B5EF4-FFF2-40B4-BE49-F238E27FC236}">
                <a16:creationId xmlns:a16="http://schemas.microsoft.com/office/drawing/2014/main" id="{1510339D-275F-3C85-EE60-8361B61AC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7773" y="3543671"/>
            <a:ext cx="643497" cy="6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803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769933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126926"/>
            <a:ext cx="11607800" cy="69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(Perez Map) </a:t>
            </a:r>
            <a:r>
              <a:rPr lang="en-US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761214" y="1842014"/>
            <a:ext cx="104943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002D5D"/>
              </a:solidFill>
              <a:highlight>
                <a:srgbClr val="FFFF00"/>
              </a:highlight>
            </a:endParaRPr>
          </a:p>
          <a:p>
            <a:pPr lvl="1"/>
            <a:endParaRPr lang="en-US" sz="3200" b="1" dirty="0">
              <a:solidFill>
                <a:srgbClr val="002D5D"/>
              </a:solidFill>
            </a:endParaRPr>
          </a:p>
          <a:p>
            <a:endParaRPr lang="en-US" sz="1600" b="1" dirty="0">
              <a:solidFill>
                <a:srgbClr val="002D5D"/>
              </a:solidFill>
            </a:endParaRPr>
          </a:p>
          <a:p>
            <a:pPr lvl="2"/>
            <a:endParaRPr lang="en-US" b="1" dirty="0">
              <a:solidFill>
                <a:srgbClr val="002D5D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F28DFBE-EA28-C1E8-6223-369657E49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443606"/>
              </p:ext>
            </p:extLst>
          </p:nvPr>
        </p:nvGraphicFramePr>
        <p:xfrm>
          <a:off x="2032000" y="2117608"/>
          <a:ext cx="8128000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734234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431821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Perez Map: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641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SE (30 Suggested Precincts) consolidated into one district?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173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Powers as Eastern boundary for Commissioner District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648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Fountain / Fort Carson / Security / Widefield / Hanover together?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3946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1CCD4F5-AF01-94EA-955F-B6DDBA60B972}"/>
              </a:ext>
            </a:extLst>
          </p:cNvPr>
          <p:cNvSpPr txBox="1"/>
          <p:nvPr/>
        </p:nvSpPr>
        <p:spPr>
          <a:xfrm>
            <a:off x="544286" y="5990548"/>
            <a:ext cx="1012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Perez Map:  Submitted through public 7/12.</a:t>
            </a:r>
          </a:p>
        </p:txBody>
      </p:sp>
    </p:spTree>
    <p:extLst>
      <p:ext uri="{BB962C8B-B14F-4D97-AF65-F5344CB8AC3E}">
        <p14:creationId xmlns:p14="http://schemas.microsoft.com/office/powerpoint/2010/main" val="24799510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6"/>
            <a:ext cx="12192000" cy="870006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126926"/>
            <a:ext cx="11607800" cy="713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Perez Map: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85800" y="2526678"/>
            <a:ext cx="9872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D5D"/>
              </a:solidFill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B2E00ED-B785-DAE9-D202-3D8215440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00" y="902554"/>
            <a:ext cx="7492800" cy="595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171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769933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126926"/>
            <a:ext cx="11607800" cy="1469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(Perez) </a:t>
            </a:r>
          </a:p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HOUSE BILL 21-1047: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761214" y="1842014"/>
            <a:ext cx="104943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002D5D"/>
              </a:solidFill>
              <a:highlight>
                <a:srgbClr val="FFFF00"/>
              </a:highlight>
            </a:endParaRPr>
          </a:p>
          <a:p>
            <a:pPr lvl="1"/>
            <a:endParaRPr lang="en-US" sz="3200" b="1" dirty="0">
              <a:solidFill>
                <a:srgbClr val="002D5D"/>
              </a:solidFill>
            </a:endParaRPr>
          </a:p>
          <a:p>
            <a:endParaRPr lang="en-US" sz="1600" b="1" dirty="0">
              <a:solidFill>
                <a:srgbClr val="002D5D"/>
              </a:solidFill>
            </a:endParaRPr>
          </a:p>
          <a:p>
            <a:pPr lvl="2"/>
            <a:endParaRPr lang="en-US" b="1" dirty="0">
              <a:solidFill>
                <a:srgbClr val="002D5D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F28DFBE-EA28-C1E8-6223-369657E49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248321"/>
              </p:ext>
            </p:extLst>
          </p:nvPr>
        </p:nvGraphicFramePr>
        <p:xfrm>
          <a:off x="2032000" y="2117608"/>
          <a:ext cx="8128000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734234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431821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Perez Map: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641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Overall Range in 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4.04%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173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Total Precincts Moved: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143 </a:t>
                      </a:r>
                      <a:r>
                        <a:rPr lang="en-US" sz="2400" b="1" dirty="0"/>
                        <a:t>(44.27%)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648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Total Affected Population: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382,638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394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52.22%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737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Total Affected Active Voters: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222,895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556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46.09%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153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50213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655710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D97BA6-F9D9-C603-50AC-946427355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205" y="2013191"/>
            <a:ext cx="5352752" cy="341405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78B7B4-07BB-3A75-8910-CACC2FFBD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019106"/>
              </p:ext>
            </p:extLst>
          </p:nvPr>
        </p:nvGraphicFramePr>
        <p:xfrm>
          <a:off x="568204" y="2013191"/>
          <a:ext cx="5144065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260">
                  <a:extLst>
                    <a:ext uri="{9D8B030D-6E8A-4147-A177-3AD203B41FA5}">
                      <a16:colId xmlns:a16="http://schemas.microsoft.com/office/drawing/2014/main" val="873274814"/>
                    </a:ext>
                  </a:extLst>
                </a:gridCol>
                <a:gridCol w="2026857">
                  <a:extLst>
                    <a:ext uri="{9D8B030D-6E8A-4147-A177-3AD203B41FA5}">
                      <a16:colId xmlns:a16="http://schemas.microsoft.com/office/drawing/2014/main" val="4108094175"/>
                    </a:ext>
                  </a:extLst>
                </a:gridCol>
                <a:gridCol w="2052948">
                  <a:extLst>
                    <a:ext uri="{9D8B030D-6E8A-4147-A177-3AD203B41FA5}">
                      <a16:colId xmlns:a16="http://schemas.microsoft.com/office/drawing/2014/main" val="19756016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Total Population: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Target Deviation: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380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144,208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-2,347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534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144,528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-2,027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319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150,136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3,581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203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144,209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-2,346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428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149,692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3,137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225416"/>
                  </a:ext>
                </a:extLst>
              </a:tr>
            </a:tbl>
          </a:graphicData>
        </a:graphic>
      </p:graphicFrame>
      <p:sp>
        <p:nvSpPr>
          <p:cNvPr id="8" name="TextBox 18">
            <a:extLst>
              <a:ext uri="{FF2B5EF4-FFF2-40B4-BE49-F238E27FC236}">
                <a16:creationId xmlns:a16="http://schemas.microsoft.com/office/drawing/2014/main" id="{76475B98-3692-1724-A284-50A52DFACFE8}"/>
              </a:ext>
            </a:extLst>
          </p:cNvPr>
          <p:cNvSpPr txBox="1"/>
          <p:nvPr/>
        </p:nvSpPr>
        <p:spPr>
          <a:xfrm>
            <a:off x="292100" y="169197"/>
            <a:ext cx="11607800" cy="145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(Perez) </a:t>
            </a:r>
          </a:p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HOUSE BILL 21-1047:</a:t>
            </a:r>
          </a:p>
        </p:txBody>
      </p:sp>
    </p:spTree>
    <p:extLst>
      <p:ext uri="{BB962C8B-B14F-4D97-AF65-F5344CB8AC3E}">
        <p14:creationId xmlns:p14="http://schemas.microsoft.com/office/powerpoint/2010/main" val="41166739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655710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76475B98-3692-1724-A284-50A52DFACFE8}"/>
              </a:ext>
            </a:extLst>
          </p:cNvPr>
          <p:cNvSpPr txBox="1"/>
          <p:nvPr/>
        </p:nvSpPr>
        <p:spPr>
          <a:xfrm>
            <a:off x="292100" y="169197"/>
            <a:ext cx="11607800" cy="145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(Perez) </a:t>
            </a:r>
          </a:p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Precinct Moves: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2F99AE5-6852-212C-7CE0-EC8E71D343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824703"/>
              </p:ext>
            </p:extLst>
          </p:nvPr>
        </p:nvGraphicFramePr>
        <p:xfrm>
          <a:off x="1946314" y="1756222"/>
          <a:ext cx="8452608" cy="459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862">
                  <a:extLst>
                    <a:ext uri="{9D8B030D-6E8A-4147-A177-3AD203B41FA5}">
                      <a16:colId xmlns:a16="http://schemas.microsoft.com/office/drawing/2014/main" val="1667686113"/>
                    </a:ext>
                  </a:extLst>
                </a:gridCol>
                <a:gridCol w="3039396">
                  <a:extLst>
                    <a:ext uri="{9D8B030D-6E8A-4147-A177-3AD203B41FA5}">
                      <a16:colId xmlns:a16="http://schemas.microsoft.com/office/drawing/2014/main" val="2739626250"/>
                    </a:ext>
                  </a:extLst>
                </a:gridCol>
                <a:gridCol w="3002845">
                  <a:extLst>
                    <a:ext uri="{9D8B030D-6E8A-4147-A177-3AD203B41FA5}">
                      <a16:colId xmlns:a16="http://schemas.microsoft.com/office/drawing/2014/main" val="3260532433"/>
                    </a:ext>
                  </a:extLst>
                </a:gridCol>
                <a:gridCol w="1486505">
                  <a:extLst>
                    <a:ext uri="{9D8B030D-6E8A-4147-A177-3AD203B41FA5}">
                      <a16:colId xmlns:a16="http://schemas.microsoft.com/office/drawing/2014/main" val="32267615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300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PRECINCTS ADDED: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PRECINCTS DELETED: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IMPACT: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327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088-219-302-304-441-445-454-455-456-500-501-502-523-524-525-526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134-135-141-142-143-145-146-163-186-200-242-251-252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+3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28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527-554-560-630-631-632-633-634-635-636-637-638-639-640-641-642-643-644-645-646-648-651-652-653-654-655-800-801-802-803-804-805-806-807-808-809-810-828-829-901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139-157-157-158-159-160-161-162-167-190-191-192-193-194-195-219-401-402-403-404-405-406-407-408-409-410-411-412-413-414-415-416-417-418-419-423-427-441-445-454-455-456-500-501-502-520-521-522-523-524-525-526-620-627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-14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714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092-093-095-099-123-173-174-178-188-197-200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088-169-179-186-302-304-601-602-605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+2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684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137-139-162-169-175-180-181-182-183-184-185-187-190-191-192-193-194-195-198-199-413-414-415-418-520-521-522-601-602-605-609-610-611-612-614-616-619-620-626-627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527-554-560-630-631-632-633-634-635-636-637-638-639-640-641-642-643-644-645-646-648-651-652-653-654-655-800-801-802-803-804-805-806-807-808-809-810-828-829-901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795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134-135-141-142-143-145-146-157-158-159-160-161-163-167-179-242-251-252-401-402-403-404-405-406-407-408-409-410-411-412-416-417-419-423-427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092-093-095-099-123-137-173-174-175-178-180-181-182-183-184-185-187-188-197-198-199-609-610-611-612-614-616-619-626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+6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338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42531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r>
              <a:rPr lang="en-US" sz="4400" b="1" baseline="30000" dirty="0">
                <a:solidFill>
                  <a:schemeClr val="bg1"/>
                </a:solidFill>
              </a:rPr>
              <a:t>st</a:t>
            </a:r>
            <a:r>
              <a:rPr lang="en-US" sz="44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(Perez) </a:t>
            </a:r>
            <a:r>
              <a:rPr lang="en-US" sz="4400" b="1" dirty="0">
                <a:solidFill>
                  <a:srgbClr val="FF0000"/>
                </a:solidFill>
              </a:rPr>
              <a:t>Total Population </a:t>
            </a:r>
            <a:r>
              <a:rPr lang="en-US" sz="44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370848"/>
              </p:ext>
            </p:extLst>
          </p:nvPr>
        </p:nvGraphicFramePr>
        <p:xfrm>
          <a:off x="1926160" y="1769933"/>
          <a:ext cx="824208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877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3868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/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14,189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3,445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110,638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5,740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9.84%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2.39%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76.72%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3.98%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180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28,916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11,221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87,169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3,610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20.01%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7.76%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60.31%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18,711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4,532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113,337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3,533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12.46%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3.02%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75.49%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209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44,435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14,856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68,810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4,064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16.19%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4.85%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67.96%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3.15%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148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24,242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7,265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101,727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4,722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16.19%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4.85%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67.96%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3.15%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251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07582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r>
              <a:rPr lang="en-US" sz="4400" b="1" baseline="30000" dirty="0">
                <a:solidFill>
                  <a:schemeClr val="bg1"/>
                </a:solidFill>
              </a:rPr>
              <a:t>st</a:t>
            </a:r>
            <a:r>
              <a:rPr lang="en-US" sz="44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(Perez) </a:t>
            </a:r>
            <a:r>
              <a:rPr lang="en-US" sz="4400" b="1" dirty="0">
                <a:solidFill>
                  <a:srgbClr val="FF0000"/>
                </a:solidFill>
              </a:rPr>
              <a:t>Total Population </a:t>
            </a:r>
            <a:r>
              <a:rPr lang="en-US" sz="44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498734"/>
              </p:ext>
            </p:extLst>
          </p:nvPr>
        </p:nvGraphicFramePr>
        <p:xfrm>
          <a:off x="1945355" y="2503396"/>
          <a:ext cx="824208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877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3868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% / Variance: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+1.44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+1.67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+2.42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-4.42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+5.8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-5.51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-2.45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+7.41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11073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r>
              <a:rPr lang="en-US" sz="4400" b="1" baseline="30000" dirty="0">
                <a:solidFill>
                  <a:schemeClr val="bg1"/>
                </a:solidFill>
              </a:rPr>
              <a:t>st</a:t>
            </a:r>
            <a:r>
              <a:rPr lang="en-US" sz="44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200" b="1" dirty="0">
                <a:solidFill>
                  <a:schemeClr val="bg1"/>
                </a:solidFill>
              </a:rPr>
              <a:t>Perez</a:t>
            </a:r>
            <a:r>
              <a:rPr lang="en-US" sz="4400" b="1" dirty="0">
                <a:solidFill>
                  <a:schemeClr val="bg1"/>
                </a:solidFill>
              </a:rPr>
              <a:t>) </a:t>
            </a:r>
            <a:r>
              <a:rPr lang="en-US" sz="4400" b="1" dirty="0">
                <a:solidFill>
                  <a:srgbClr val="FF0000"/>
                </a:solidFill>
              </a:rPr>
              <a:t>Voting Age Population </a:t>
            </a:r>
            <a:r>
              <a:rPr lang="en-US" sz="44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400554"/>
              </p:ext>
            </p:extLst>
          </p:nvPr>
        </p:nvGraphicFramePr>
        <p:xfrm>
          <a:off x="1926160" y="1769933"/>
          <a:ext cx="8242084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475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4270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/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9,098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2,555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85,360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4,327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6.31%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1.77%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59.19%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180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18,319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8,441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66,009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2,954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12.68%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5.84%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45.67%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2.04%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8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13,656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3,766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97,451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3,063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9.1%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2.51%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64.91%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2.04%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209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29,174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11,426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56,885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3,497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20.23%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7.92%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39.45%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2.42%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148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16,117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5,726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82,536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3,982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10.77%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3.83%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55.14%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2.66%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251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94980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51908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5988" y="206564"/>
            <a:ext cx="12000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1</a:t>
            </a:r>
            <a:r>
              <a:rPr lang="en-US" sz="4400" b="1" baseline="30000" dirty="0">
                <a:solidFill>
                  <a:schemeClr val="bg1"/>
                </a:solidFill>
              </a:rPr>
              <a:t>st</a:t>
            </a:r>
            <a:r>
              <a:rPr lang="en-US" sz="4400" b="1" dirty="0">
                <a:solidFill>
                  <a:schemeClr val="bg1"/>
                </a:solidFill>
              </a:rPr>
              <a:t> Criteria – Population Equality &amp; VRA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200" b="1" dirty="0">
                <a:solidFill>
                  <a:schemeClr val="bg1"/>
                </a:solidFill>
              </a:rPr>
              <a:t>Perez</a:t>
            </a:r>
            <a:r>
              <a:rPr lang="en-US" sz="4400" b="1" dirty="0">
                <a:solidFill>
                  <a:schemeClr val="bg1"/>
                </a:solidFill>
              </a:rPr>
              <a:t>) </a:t>
            </a:r>
            <a:r>
              <a:rPr lang="en-US" sz="4400" b="1" dirty="0">
                <a:solidFill>
                  <a:srgbClr val="FF0000"/>
                </a:solidFill>
              </a:rPr>
              <a:t>Voting Age Population </a:t>
            </a:r>
            <a:r>
              <a:rPr lang="en-US" sz="4400" b="1" dirty="0">
                <a:solidFill>
                  <a:schemeClr val="bg1"/>
                </a:solidFill>
              </a:rPr>
              <a:t>Racial Ethnicity: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386AB54-9620-CF36-80D9-2BD9D6ACE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151928"/>
              </p:ext>
            </p:extLst>
          </p:nvPr>
        </p:nvGraphicFramePr>
        <p:xfrm>
          <a:off x="1945355" y="2503396"/>
          <a:ext cx="824208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253">
                  <a:extLst>
                    <a:ext uri="{9D8B030D-6E8A-4147-A177-3AD203B41FA5}">
                      <a16:colId xmlns:a16="http://schemas.microsoft.com/office/drawing/2014/main" val="3432712449"/>
                    </a:ext>
                  </a:extLst>
                </a:gridCol>
                <a:gridCol w="1997710">
                  <a:extLst>
                    <a:ext uri="{9D8B030D-6E8A-4147-A177-3AD203B41FA5}">
                      <a16:colId xmlns:a16="http://schemas.microsoft.com/office/drawing/2014/main" val="4028212845"/>
                    </a:ext>
                  </a:extLst>
                </a:gridCol>
                <a:gridCol w="1992122">
                  <a:extLst>
                    <a:ext uri="{9D8B030D-6E8A-4147-A177-3AD203B41FA5}">
                      <a16:colId xmlns:a16="http://schemas.microsoft.com/office/drawing/2014/main" val="662260216"/>
                    </a:ext>
                  </a:extLst>
                </a:gridCol>
                <a:gridCol w="873442">
                  <a:extLst>
                    <a:ext uri="{9D8B030D-6E8A-4147-A177-3AD203B41FA5}">
                      <a16:colId xmlns:a16="http://schemas.microsoft.com/office/drawing/2014/main" val="667695141"/>
                    </a:ext>
                  </a:extLst>
                </a:gridCol>
                <a:gridCol w="987742">
                  <a:extLst>
                    <a:ext uri="{9D8B030D-6E8A-4147-A177-3AD203B41FA5}">
                      <a16:colId xmlns:a16="http://schemas.microsoft.com/office/drawing/2014/main" val="147084041"/>
                    </a:ext>
                  </a:extLst>
                </a:gridCol>
                <a:gridCol w="1386815">
                  <a:extLst>
                    <a:ext uri="{9D8B030D-6E8A-4147-A177-3AD203B41FA5}">
                      <a16:colId xmlns:a16="http://schemas.microsoft.com/office/drawing/2014/main" val="16261167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% / Variance: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Hispanic or Latino: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Black: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White: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Asian: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38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-0.63%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-0.52%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+0.65%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-0.31%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169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+1.06%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+1.79%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-4.55%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-0.54%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9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+0.06%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83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+4.19%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+0.65%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-1.83%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+0.11%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288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-4.83%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-1.91%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+3.81%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+0.73%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90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23605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481777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51770"/>
            <a:ext cx="11607800" cy="1430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en-US" sz="32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nd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Criteria - Communities of Interest &amp; Compactness</a:t>
            </a:r>
          </a:p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(Perez)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A7E3DD0-12AA-BB6A-E1AE-BA5EE0040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649304"/>
              </p:ext>
            </p:extLst>
          </p:nvPr>
        </p:nvGraphicFramePr>
        <p:xfrm>
          <a:off x="292100" y="1598468"/>
          <a:ext cx="557295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053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(Towns &amp; Cities):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City / Town: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Calhan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Cascade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Colorado Springs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 –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Elbert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Fountain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52637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Green Mtn. Falls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126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Manitou Springs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56140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Monument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90787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Palmer Lake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84243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Peyton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35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Ramah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388241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Rush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73402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Yoder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5688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8ACABDA-606F-3D16-8499-1BECFCA73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113715"/>
              </p:ext>
            </p:extLst>
          </p:nvPr>
        </p:nvGraphicFramePr>
        <p:xfrm>
          <a:off x="5933250" y="1598468"/>
          <a:ext cx="5572950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053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(Military):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Military Installations: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600" b="1" dirty="0"/>
                        <a:t>USAFA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Fort Carson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Peterson AFB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Schriever SFB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NORAD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997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3560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4201748" y="972087"/>
            <a:ext cx="3788504" cy="378850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4FA28BC-970B-D2ED-8361-BCB217938A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4354148" y="1124487"/>
            <a:ext cx="3788504" cy="3788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40B768-6542-40B5-3759-1335A6357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56D661-B1C8-2AAA-7B27-9672E002D4E2}"/>
              </a:ext>
            </a:extLst>
          </p:cNvPr>
          <p:cNvSpPr txBox="1"/>
          <p:nvPr/>
        </p:nvSpPr>
        <p:spPr>
          <a:xfrm>
            <a:off x="1894788" y="4760591"/>
            <a:ext cx="85878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CURRENT County Commissioner District Data Reminder:</a:t>
            </a:r>
          </a:p>
        </p:txBody>
      </p:sp>
    </p:spTree>
    <p:extLst>
      <p:ext uri="{BB962C8B-B14F-4D97-AF65-F5344CB8AC3E}">
        <p14:creationId xmlns:p14="http://schemas.microsoft.com/office/powerpoint/2010/main" val="1464463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481777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51770"/>
            <a:ext cx="11607800" cy="1430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en-US" sz="32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nd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Criteria - Communities of Interest &amp; Compactness</a:t>
            </a:r>
          </a:p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(Perez)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A7E3DD0-12AA-BB6A-E1AE-BA5EE00406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15854"/>
              </p:ext>
            </p:extLst>
          </p:nvPr>
        </p:nvGraphicFramePr>
        <p:xfrm>
          <a:off x="292100" y="1598468"/>
          <a:ext cx="5632577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5680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600" b="1" dirty="0"/>
                        <a:t>(School Districts):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School 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Academy School District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1, 3, 5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Big Sandy SD 110J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Calhan SD RJ1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Cheyenne Mtn. SD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Edison SD 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52637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Ellicott SD 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126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Falcon SD 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1, 2, 4, 5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56140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Fountain/Ft. Carson SD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2, 3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90787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Hanover SD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84243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Harrison SD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35452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Lewis-Palmer SD 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1, 3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388241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Manitou Springs SD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734020"/>
                  </a:ext>
                </a:extLst>
              </a:tr>
            </a:tbl>
          </a:graphicData>
        </a:graphic>
      </p:graphicFrame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1BCECB6C-4597-4144-D1D4-1DB4AC841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398825"/>
              </p:ext>
            </p:extLst>
          </p:nvPr>
        </p:nvGraphicFramePr>
        <p:xfrm>
          <a:off x="6267325" y="1598468"/>
          <a:ext cx="5795200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8303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3116897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600" b="1" dirty="0"/>
                        <a:t>(School Districts):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School 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Miami-Yoder SD 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Peyton SD 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RE-2 Fremont-Florence SD 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2, 3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600" b="1" dirty="0"/>
                        <a:t>Widefield SD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2, 4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31092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481777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73643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51770"/>
            <a:ext cx="11607800" cy="1430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en-US" sz="32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nd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Criteria - Communities of Interest &amp; Compactness</a:t>
            </a:r>
          </a:p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(Perez)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8ACABDA-606F-3D16-8499-1BECFCA73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918138"/>
              </p:ext>
            </p:extLst>
          </p:nvPr>
        </p:nvGraphicFramePr>
        <p:xfrm>
          <a:off x="139701" y="1642011"/>
          <a:ext cx="3886323" cy="4772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69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1784854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300" b="1" dirty="0"/>
                        <a:t>(Southeast Colorado Springs):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Southeast Colorado Springs</a:t>
                      </a:r>
                    </a:p>
                    <a:p>
                      <a:pPr algn="ctr"/>
                      <a:r>
                        <a:rPr lang="en-US" sz="1300" b="1" dirty="0"/>
                        <a:t>(Precincts):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300" b="1" dirty="0"/>
                        <a:t>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99703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09856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97792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81539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07037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7665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09964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75211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83752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2073780-0B1D-823E-2A23-A3DA8D857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859829"/>
              </p:ext>
            </p:extLst>
          </p:nvPr>
        </p:nvGraphicFramePr>
        <p:xfrm>
          <a:off x="4152838" y="1640279"/>
          <a:ext cx="3886323" cy="4772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69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1784854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300" b="1" dirty="0"/>
                        <a:t>(Southeast Colorado Springs):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Southeast Colorado Springs</a:t>
                      </a:r>
                    </a:p>
                    <a:p>
                      <a:pPr algn="ctr"/>
                      <a:r>
                        <a:rPr lang="en-US" sz="1300" b="1" dirty="0"/>
                        <a:t>(Precincts):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300" b="1" dirty="0"/>
                        <a:t>609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99703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09856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97792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81539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07037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7665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09964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03999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98184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A54BFE-261D-BA71-571C-CB4874A0C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709102"/>
              </p:ext>
            </p:extLst>
          </p:nvPr>
        </p:nvGraphicFramePr>
        <p:xfrm>
          <a:off x="8165975" y="1640279"/>
          <a:ext cx="3886323" cy="2166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69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1784854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300" b="1" dirty="0"/>
                        <a:t>(Southeast Colorado Springs):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Southeast Colorado Springs</a:t>
                      </a:r>
                    </a:p>
                    <a:p>
                      <a:pPr algn="ctr"/>
                      <a:r>
                        <a:rPr lang="en-US" sz="1300" b="1" dirty="0"/>
                        <a:t>(Precincts):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300" b="1" dirty="0"/>
                        <a:t>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b="1" dirty="0"/>
                        <a:t>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901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7563B64-370F-C80E-0FA8-16C9D500C81F}"/>
              </a:ext>
            </a:extLst>
          </p:cNvPr>
          <p:cNvSpPr txBox="1"/>
          <p:nvPr/>
        </p:nvSpPr>
        <p:spPr>
          <a:xfrm>
            <a:off x="8251371" y="3965469"/>
            <a:ext cx="38009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All 30 Precincts defined as Southeast Colorado Springs are in Commissioner District 4..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The Districts are compact.</a:t>
            </a:r>
          </a:p>
        </p:txBody>
      </p:sp>
    </p:spTree>
    <p:extLst>
      <p:ext uri="{BB962C8B-B14F-4D97-AF65-F5344CB8AC3E}">
        <p14:creationId xmlns:p14="http://schemas.microsoft.com/office/powerpoint/2010/main" val="4621247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(Perez):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631D156-9423-BECE-E0C6-6D1328DD2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116971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US PRESIDENT: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32,321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34.32%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58,950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62.60%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94,172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28.28%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+3.52%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22,770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36.04%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37,678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59.64%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63,181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23.60%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+0.52%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46,191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51.82%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40,021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44.90%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89,140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6.92%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+2.36%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27,238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51.31%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23,396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44.08%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53,080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7.24%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+16.71%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33,421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42.16%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42,783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53.87%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79,278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11.81%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+13.92%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26308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(Perez):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75518809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321630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9285515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5635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(Perez):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729914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US SENATE: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26,108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34.06%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48,111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62.77%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76,643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28.71%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+3.11%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16,343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38.01%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24,842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57.78%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42,992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19.77%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+0.81%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36,126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52.85%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30,197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44.17%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68,360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8.67%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+2.47%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19,147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53.71%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14,846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41.65%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35,647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12.07%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+16.48%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26,300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43.34%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31,999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52.74%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60,677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9.39%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+15.64%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39553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(Perez):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13842882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909458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9666515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3543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(Perez):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1850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GOVERNOR: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29,003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37.75%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46,183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60.11%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76,828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22.36%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+3.30%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17,659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40.99%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23,964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55.63%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43,076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14.64%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+0.90%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38,373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56.01%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28,745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41.96%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68,511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14.05%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+2.35%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20,178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56.44%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14,368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40.19%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35,749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16.25%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+15.71%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28,234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46.39%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31,124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51.14%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60,863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4.75%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+14.69%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8136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(Perez):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16698010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931229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10199915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79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(Perez):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744747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SECRETARY OF STATE: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26,103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34.26%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48,020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63.03%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76,180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28.77%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+2.93%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16,116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37.68%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25,020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58.50%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42,768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20.82%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+0.41%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35,335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52.09%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30,611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45.13%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67,829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6.96%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+2.25%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18,656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52.62%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15,248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43.01%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35,451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9.61%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+15.79%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25,781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42.82%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32,446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53.89%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60,207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11.07%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+14.44%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67099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(Perez):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97755418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931229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9655630" y="2337906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419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6"/>
            <a:ext cx="12192000" cy="870006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126926"/>
            <a:ext cx="11607800" cy="713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2023 Current Commissioner Districts: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85800" y="2526678"/>
            <a:ext cx="9872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D5D"/>
              </a:solidFill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1FBD227-56FE-6BFB-465D-91A8C67A56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9193" y="939782"/>
          <a:ext cx="7675563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3317200" imgH="16459200" progId="AcroExch.Document.DC">
                  <p:embed/>
                </p:oleObj>
              </mc:Choice>
              <mc:Fallback>
                <p:oleObj name="Acrobat Document" r:id="rId3" imgW="23317200" imgH="16459200" progId="AcroExch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C1FBD227-56FE-6BFB-465D-91A8C67A56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39193" y="939782"/>
                        <a:ext cx="7675563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11083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(Perez):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142275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EL PASO COUNTY CLERK &amp; RECORDER: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22,286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30.26%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51,373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69.74%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73,659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39.49%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+2.94%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14,600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34.87%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27,267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65.13%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41,867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30.26%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+0.49%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31,408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47.88%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34,186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52.12%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65,594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4.24%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+2.20%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17,746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51.56%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16,672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48.44%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34,418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3.12%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+18.31%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22,946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39.28%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35,465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60.72%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58,411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21.43%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+15.88%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66650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(Perez):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43095318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386944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9677401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9971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(Perez):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6A1F36-A203-19C9-6C9A-6CDEC50B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660142"/>
              </p:ext>
            </p:extLst>
          </p:nvPr>
        </p:nvGraphicFramePr>
        <p:xfrm>
          <a:off x="1069012" y="1902597"/>
          <a:ext cx="10182422" cy="2598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619">
                  <a:extLst>
                    <a:ext uri="{9D8B030D-6E8A-4147-A177-3AD203B41FA5}">
                      <a16:colId xmlns:a16="http://schemas.microsoft.com/office/drawing/2014/main" val="3054762822"/>
                    </a:ext>
                  </a:extLst>
                </a:gridCol>
                <a:gridCol w="1287744">
                  <a:extLst>
                    <a:ext uri="{9D8B030D-6E8A-4147-A177-3AD203B41FA5}">
                      <a16:colId xmlns:a16="http://schemas.microsoft.com/office/drawing/2014/main" val="192646065"/>
                    </a:ext>
                  </a:extLst>
                </a:gridCol>
                <a:gridCol w="1093362">
                  <a:extLst>
                    <a:ext uri="{9D8B030D-6E8A-4147-A177-3AD203B41FA5}">
                      <a16:colId xmlns:a16="http://schemas.microsoft.com/office/drawing/2014/main" val="424845068"/>
                    </a:ext>
                  </a:extLst>
                </a:gridCol>
                <a:gridCol w="1129108">
                  <a:extLst>
                    <a:ext uri="{9D8B030D-6E8A-4147-A177-3AD203B41FA5}">
                      <a16:colId xmlns:a16="http://schemas.microsoft.com/office/drawing/2014/main" val="394207581"/>
                    </a:ext>
                  </a:extLst>
                </a:gridCol>
                <a:gridCol w="1381542">
                  <a:extLst>
                    <a:ext uri="{9D8B030D-6E8A-4147-A177-3AD203B41FA5}">
                      <a16:colId xmlns:a16="http://schemas.microsoft.com/office/drawing/2014/main" val="24479420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659237667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3980220291"/>
                    </a:ext>
                  </a:extLst>
                </a:gridCol>
                <a:gridCol w="1467349">
                  <a:extLst>
                    <a:ext uri="{9D8B030D-6E8A-4147-A177-3AD203B41FA5}">
                      <a16:colId xmlns:a16="http://schemas.microsoft.com/office/drawing/2014/main" val="1442457934"/>
                    </a:ext>
                  </a:extLst>
                </a:gridCol>
              </a:tblGrid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District: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DEM: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DEM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REP: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REP %: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Deviation from Current: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382160"/>
                  </a:ext>
                </a:extLst>
              </a:tr>
              <a:tr h="336563">
                <a:tc gridSpan="8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highlight>
                            <a:srgbClr val="FFFF00"/>
                          </a:highlight>
                        </a:rPr>
                        <a:t>EL PASO COUNTY SHERIFF: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77954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22,955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30.99%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51,112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69.01%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74,067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38.02%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+2.98%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71921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14,369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34.26%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27,566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65.74%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41,935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31.47%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+0.20%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80608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32,180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48.95%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33,567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51.05%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65,747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2.11%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+2.61%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131205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17,271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49.94%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17,312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50.06%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34,583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0.12%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+16.95%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43523"/>
                  </a:ext>
                </a:extLst>
              </a:tr>
              <a:tr h="336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23,025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39.30%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35,559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60.70%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58,584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21.39%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+15.20%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719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54852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7"/>
            <a:ext cx="12192000" cy="1698895"/>
          </a:xfrm>
          <a:prstGeom prst="rect">
            <a:avLst/>
          </a:prstGeom>
          <a:solidFill>
            <a:srgbClr val="002D5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509047" y="113927"/>
            <a:ext cx="10774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3</a:t>
            </a:r>
            <a:r>
              <a:rPr lang="en-US" sz="4400" b="1" baseline="30000" dirty="0">
                <a:solidFill>
                  <a:schemeClr val="bg1"/>
                </a:solidFill>
              </a:rPr>
              <a:t>rd</a:t>
            </a:r>
            <a:r>
              <a:rPr lang="en-US" sz="4400" b="1" dirty="0">
                <a:solidFill>
                  <a:schemeClr val="bg1"/>
                </a:solidFill>
              </a:rPr>
              <a:t> Criteria - Political Competitiveness</a:t>
            </a: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(Perez):</a:t>
            </a:r>
          </a:p>
          <a:p>
            <a:pPr lvl="1" algn="ctr"/>
            <a:endParaRPr lang="en-US" sz="4400" dirty="0">
              <a:solidFill>
                <a:schemeClr val="bg1"/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B7E114-0D14-74DE-41F4-32656EDB4BE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467F3384-02B8-C9D8-9EAA-F73C61C31F7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3229588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CBE511-E5E5-0D6C-8494-ED0C39B4F78F}"/>
              </a:ext>
            </a:extLst>
          </p:cNvPr>
          <p:cNvCxnSpPr/>
          <p:nvPr/>
        </p:nvCxnSpPr>
        <p:spPr>
          <a:xfrm>
            <a:off x="4376057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C668F-165D-6FBE-26F5-0A8AE7E6F0F6}"/>
              </a:ext>
            </a:extLst>
          </p:cNvPr>
          <p:cNvCxnSpPr/>
          <p:nvPr/>
        </p:nvCxnSpPr>
        <p:spPr>
          <a:xfrm>
            <a:off x="9688286" y="2359677"/>
            <a:ext cx="0" cy="3104951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5592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4201748" y="972087"/>
            <a:ext cx="3788504" cy="378850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4FA28BC-970B-D2ED-8361-BCB217938A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4354148" y="1124487"/>
            <a:ext cx="3788504" cy="3788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40B768-6542-40B5-3759-1335A6357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56D661-B1C8-2AAA-7B27-9672E002D4E2}"/>
              </a:ext>
            </a:extLst>
          </p:cNvPr>
          <p:cNvSpPr txBox="1"/>
          <p:nvPr/>
        </p:nvSpPr>
        <p:spPr>
          <a:xfrm>
            <a:off x="1894788" y="4760591"/>
            <a:ext cx="85878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CITIZEN SUBMITTED MAP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(Landgraf V2):</a:t>
            </a:r>
          </a:p>
        </p:txBody>
      </p:sp>
    </p:spTree>
    <p:extLst>
      <p:ext uri="{BB962C8B-B14F-4D97-AF65-F5344CB8AC3E}">
        <p14:creationId xmlns:p14="http://schemas.microsoft.com/office/powerpoint/2010/main" val="307527924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29936"/>
            <a:ext cx="12192000" cy="870006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126926"/>
            <a:ext cx="11607800" cy="713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4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Landgraf V2 Map: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685800" y="2526678"/>
            <a:ext cx="9872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D5D"/>
              </a:solidFill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FC69191-FED9-6762-E453-2A28CF482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746" y="931618"/>
            <a:ext cx="7412508" cy="572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7338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769933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126926"/>
            <a:ext cx="11607800" cy="69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(Landgraf V2) </a:t>
            </a:r>
            <a:r>
              <a:rPr lang="en-US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761214" y="1842014"/>
            <a:ext cx="104943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002D5D"/>
              </a:solidFill>
              <a:highlight>
                <a:srgbClr val="FFFF00"/>
              </a:highlight>
            </a:endParaRPr>
          </a:p>
          <a:p>
            <a:pPr lvl="1"/>
            <a:endParaRPr lang="en-US" sz="3200" b="1" dirty="0">
              <a:solidFill>
                <a:srgbClr val="002D5D"/>
              </a:solidFill>
            </a:endParaRPr>
          </a:p>
          <a:p>
            <a:endParaRPr lang="en-US" sz="1600" b="1" dirty="0">
              <a:solidFill>
                <a:srgbClr val="002D5D"/>
              </a:solidFill>
            </a:endParaRPr>
          </a:p>
          <a:p>
            <a:pPr lvl="2"/>
            <a:endParaRPr lang="en-US" b="1" dirty="0">
              <a:solidFill>
                <a:srgbClr val="002D5D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F28DFBE-EA28-C1E8-6223-369657E49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751655"/>
              </p:ext>
            </p:extLst>
          </p:nvPr>
        </p:nvGraphicFramePr>
        <p:xfrm>
          <a:off x="2032000" y="2117608"/>
          <a:ext cx="8128000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734234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431821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Landgraf V2 Map: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641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SE (30 Suggested Precincts) consolidated into one district?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173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Powers as Eastern boundary for Commissioner District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648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Fountain / Fort Carson / Security / Widefield / Hanover together?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3946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51CEFD0-BB6D-A55E-CACA-41810F939E6B}"/>
              </a:ext>
            </a:extLst>
          </p:cNvPr>
          <p:cNvSpPr txBox="1"/>
          <p:nvPr/>
        </p:nvSpPr>
        <p:spPr>
          <a:xfrm>
            <a:off x="544286" y="5990548"/>
            <a:ext cx="1012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Landgraf V2 Map:  Submitted through public comment 7/18.</a:t>
            </a:r>
          </a:p>
        </p:txBody>
      </p:sp>
    </p:spTree>
    <p:extLst>
      <p:ext uri="{BB962C8B-B14F-4D97-AF65-F5344CB8AC3E}">
        <p14:creationId xmlns:p14="http://schemas.microsoft.com/office/powerpoint/2010/main" val="18266702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481777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73643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51770"/>
            <a:ext cx="11607800" cy="1430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r>
              <a:rPr lang="en-US" sz="3200" baseline="30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nd</a:t>
            </a: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Criteria - Communities of Interest &amp; Compactness</a:t>
            </a:r>
          </a:p>
          <a:p>
            <a:pPr algn="ctr">
              <a:lnSpc>
                <a:spcPts val="5867"/>
              </a:lnSpc>
            </a:pPr>
            <a:r>
              <a:rPr lang="en-US" sz="32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(Landgraf V2)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8ACABDA-606F-3D16-8499-1BECFCA73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963024"/>
              </p:ext>
            </p:extLst>
          </p:nvPr>
        </p:nvGraphicFramePr>
        <p:xfrm>
          <a:off x="139701" y="1642011"/>
          <a:ext cx="3886323" cy="4772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69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1784854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300" b="1" dirty="0"/>
                        <a:t>(Southeast Colorado Springs):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Southeast Colorado Springs</a:t>
                      </a:r>
                    </a:p>
                    <a:p>
                      <a:pPr algn="ctr"/>
                      <a:r>
                        <a:rPr lang="en-US" sz="1300" b="1" dirty="0"/>
                        <a:t>(Precincts):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300" b="1" dirty="0"/>
                        <a:t>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99703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09856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97792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81539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07037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7665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199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09964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75211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83752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2073780-0B1D-823E-2A23-A3DA8D857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339236"/>
              </p:ext>
            </p:extLst>
          </p:nvPr>
        </p:nvGraphicFramePr>
        <p:xfrm>
          <a:off x="4152838" y="1640279"/>
          <a:ext cx="3886323" cy="4772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69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1784854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300" b="1" dirty="0"/>
                        <a:t>(Southeast Colorado Springs):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Southeast Colorado Springs</a:t>
                      </a:r>
                    </a:p>
                    <a:p>
                      <a:pPr algn="ctr"/>
                      <a:r>
                        <a:rPr lang="en-US" sz="1300" b="1" dirty="0"/>
                        <a:t>(Precincts):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300" b="1" dirty="0"/>
                        <a:t>609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99703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609856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97792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81539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07037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76650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09964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03999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98184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A54BFE-261D-BA71-571C-CB4874A0C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595605"/>
              </p:ext>
            </p:extLst>
          </p:nvPr>
        </p:nvGraphicFramePr>
        <p:xfrm>
          <a:off x="8165975" y="1640279"/>
          <a:ext cx="3886323" cy="2166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69">
                  <a:extLst>
                    <a:ext uri="{9D8B030D-6E8A-4147-A177-3AD203B41FA5}">
                      <a16:colId xmlns:a16="http://schemas.microsoft.com/office/drawing/2014/main" val="4176835188"/>
                    </a:ext>
                  </a:extLst>
                </a:gridCol>
                <a:gridCol w="1784854">
                  <a:extLst>
                    <a:ext uri="{9D8B030D-6E8A-4147-A177-3AD203B41FA5}">
                      <a16:colId xmlns:a16="http://schemas.microsoft.com/office/drawing/2014/main" val="1811038863"/>
                    </a:ext>
                  </a:extLst>
                </a:gridCol>
              </a:tblGrid>
              <a:tr h="2599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COMMUNITIES OF INTEREST &amp; COMPACTNESS </a:t>
                      </a:r>
                    </a:p>
                    <a:p>
                      <a:pPr algn="ctr"/>
                      <a:r>
                        <a:rPr lang="en-US" sz="1300" b="1" dirty="0"/>
                        <a:t>(Southeast Colorado Springs):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818846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Southeast Colorado Springs</a:t>
                      </a:r>
                    </a:p>
                    <a:p>
                      <a:pPr algn="ctr"/>
                      <a:r>
                        <a:rPr lang="en-US" sz="1300" b="1" dirty="0"/>
                        <a:t>(Precincts):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Commissioner District: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0857928"/>
                  </a:ext>
                </a:extLst>
              </a:tr>
              <a:tr h="322648">
                <a:tc>
                  <a:txBody>
                    <a:bodyPr/>
                    <a:lstStyle/>
                    <a:p>
                      <a:r>
                        <a:rPr lang="en-US" sz="1300" b="1" dirty="0"/>
                        <a:t>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35127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626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92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300" b="1" dirty="0"/>
                        <a:t>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4931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r>
                        <a:rPr lang="en-US" sz="1300" b="1" dirty="0"/>
                        <a:t>901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6176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7563B64-370F-C80E-0FA8-16C9D500C81F}"/>
              </a:ext>
            </a:extLst>
          </p:cNvPr>
          <p:cNvSpPr txBox="1"/>
          <p:nvPr/>
        </p:nvSpPr>
        <p:spPr>
          <a:xfrm>
            <a:off x="8251371" y="3965469"/>
            <a:ext cx="3800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All 30 Precincts defined as Southeast Colorado Springs are in Commissioner Districts 2, 3, 4, and 5..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The Districts are compact.</a:t>
            </a:r>
          </a:p>
        </p:txBody>
      </p:sp>
    </p:spTree>
    <p:extLst>
      <p:ext uri="{BB962C8B-B14F-4D97-AF65-F5344CB8AC3E}">
        <p14:creationId xmlns:p14="http://schemas.microsoft.com/office/powerpoint/2010/main" val="305893221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4201748" y="972087"/>
            <a:ext cx="3788504" cy="378850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4FA28BC-970B-D2ED-8361-BCB217938A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4354148" y="1124487"/>
            <a:ext cx="3788504" cy="3788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40B768-6542-40B5-3759-1335A6357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56D661-B1C8-2AAA-7B27-9672E002D4E2}"/>
              </a:ext>
            </a:extLst>
          </p:cNvPr>
          <p:cNvSpPr txBox="1"/>
          <p:nvPr/>
        </p:nvSpPr>
        <p:spPr>
          <a:xfrm>
            <a:off x="1894788" y="4760591"/>
            <a:ext cx="85878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MAP 9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(Modified Bremer/Geitner Map 8):</a:t>
            </a:r>
          </a:p>
        </p:txBody>
      </p:sp>
    </p:spTree>
    <p:extLst>
      <p:ext uri="{BB962C8B-B14F-4D97-AF65-F5344CB8AC3E}">
        <p14:creationId xmlns:p14="http://schemas.microsoft.com/office/powerpoint/2010/main" val="406566581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1769933"/>
          </a:xfrm>
          <a:prstGeom prst="rect">
            <a:avLst/>
          </a:prstGeom>
          <a:solidFill>
            <a:srgbClr val="002D5D"/>
          </a:solidFill>
        </p:spPr>
      </p:sp>
      <p:sp>
        <p:nvSpPr>
          <p:cNvPr id="11" name="TextBox 11"/>
          <p:cNvSpPr txBox="1"/>
          <p:nvPr/>
        </p:nvSpPr>
        <p:spPr>
          <a:xfrm>
            <a:off x="8860068" y="5088067"/>
            <a:ext cx="2762889" cy="28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endParaRPr lang="en-US" sz="1733">
              <a:solidFill>
                <a:srgbClr val="002D5D"/>
              </a:solidFill>
              <a:latin typeface="Open Sa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685800" y="5925820"/>
            <a:ext cx="9982200" cy="489414"/>
            <a:chOff x="0" y="0"/>
            <a:chExt cx="19964400" cy="97882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449580"/>
              <a:ext cx="12725362" cy="5292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39"/>
                </a:lnSpc>
              </a:pPr>
              <a:endParaRPr lang="en-US" sz="1600" spc="128">
                <a:solidFill>
                  <a:srgbClr val="002D5D"/>
                </a:solidFill>
                <a:latin typeface="Open Sans"/>
              </a:endParaR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0"/>
              <a:ext cx="19964400" cy="50800"/>
            </a:xfrm>
            <a:prstGeom prst="rect">
              <a:avLst/>
            </a:prstGeom>
            <a:solidFill>
              <a:srgbClr val="002D5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45594" y="5609862"/>
            <a:ext cx="1121212" cy="1121212"/>
          </a:xfrm>
          <a:prstGeom prst="rect">
            <a:avLst/>
          </a:prstGeom>
        </p:spPr>
      </p:pic>
      <p:sp>
        <p:nvSpPr>
          <p:cNvPr id="27" name="TextBox 18">
            <a:extLst>
              <a:ext uri="{FF2B5EF4-FFF2-40B4-BE49-F238E27FC236}">
                <a16:creationId xmlns:a16="http://schemas.microsoft.com/office/drawing/2014/main" id="{9F89D545-8BEB-4B7F-B200-C79EAF896867}"/>
              </a:ext>
            </a:extLst>
          </p:cNvPr>
          <p:cNvSpPr txBox="1"/>
          <p:nvPr/>
        </p:nvSpPr>
        <p:spPr>
          <a:xfrm>
            <a:off x="292100" y="126926"/>
            <a:ext cx="11607800" cy="69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4000" dirty="0">
                <a:solidFill>
                  <a:srgbClr val="ECEFEB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(Map 9) </a:t>
            </a:r>
            <a:r>
              <a:rPr lang="en-US" sz="40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E871F-7D2B-EF49-B729-D339BE14FAFF}"/>
              </a:ext>
            </a:extLst>
          </p:cNvPr>
          <p:cNvSpPr txBox="1"/>
          <p:nvPr/>
        </p:nvSpPr>
        <p:spPr>
          <a:xfrm>
            <a:off x="761214" y="1842014"/>
            <a:ext cx="104943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002D5D"/>
              </a:solidFill>
              <a:highlight>
                <a:srgbClr val="FFFF00"/>
              </a:highlight>
            </a:endParaRPr>
          </a:p>
          <a:p>
            <a:pPr lvl="1"/>
            <a:endParaRPr lang="en-US" sz="3200" b="1" dirty="0">
              <a:solidFill>
                <a:srgbClr val="002D5D"/>
              </a:solidFill>
            </a:endParaRPr>
          </a:p>
          <a:p>
            <a:endParaRPr lang="en-US" sz="1600" b="1" dirty="0">
              <a:solidFill>
                <a:srgbClr val="002D5D"/>
              </a:solidFill>
            </a:endParaRPr>
          </a:p>
          <a:p>
            <a:pPr lvl="2"/>
            <a:endParaRPr lang="en-US" b="1" dirty="0">
              <a:solidFill>
                <a:srgbClr val="002D5D"/>
              </a:solidFill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F28DFBE-EA28-C1E8-6223-369657E49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003324"/>
              </p:ext>
            </p:extLst>
          </p:nvPr>
        </p:nvGraphicFramePr>
        <p:xfrm>
          <a:off x="2032000" y="2117608"/>
          <a:ext cx="8128000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734234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2431821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Map 9: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641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SE (30 Suggested Precincts) consolidated into one district?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173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Powers as Eastern boundary for Commissioner District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648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Fountain / Fort Carson / Security / Widefield / Hanover together?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3946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E17F298-19B7-E9EE-E9FC-8AC552EEBBBA}"/>
              </a:ext>
            </a:extLst>
          </p:cNvPr>
          <p:cNvSpPr txBox="1"/>
          <p:nvPr/>
        </p:nvSpPr>
        <p:spPr>
          <a:xfrm>
            <a:off x="544286" y="5990548"/>
            <a:ext cx="10123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MAP 9:  Modified Map 8 with specific direction to move Ft. Carson with Fountain, Precincts 112 &amp; 119 back to Commissioner District 3; Precinct 134 back to Commissioner District 5 (all other moves have been made to make the population meet criteria).</a:t>
            </a:r>
          </a:p>
        </p:txBody>
      </p:sp>
    </p:spTree>
    <p:extLst>
      <p:ext uri="{BB962C8B-B14F-4D97-AF65-F5344CB8AC3E}">
        <p14:creationId xmlns:p14="http://schemas.microsoft.com/office/powerpoint/2010/main" val="2289556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Received xmlns="80156bfa-366b-4c3c-b565-b9add8006275" xsi:nil="true"/>
    <_ip_UnifiedCompliancePolicyUIAction xmlns="http://schemas.microsoft.com/sharepoint/v3" xsi:nil="true"/>
    <CORAType xmlns="80156bfa-366b-4c3c-b565-b9add8006275" xsi:nil="true"/>
    <Requestor xmlns="80156bfa-366b-4c3c-b565-b9add8006275" xsi:nil="true"/>
    <ReqOrganizationname xmlns="80156bfa-366b-4c3c-b565-b9add8006275" xsi:nil="true"/>
    <_ip_UnifiedCompliancePolicyProperties xmlns="http://schemas.microsoft.com/sharepoint/v3" xsi:nil="true"/>
    <Invoicenumber xmlns="80156bfa-366b-4c3c-b565-b9add8006275" xsi:nil="true"/>
    <PaidinFull_x003f_ xmlns="80156bfa-366b-4c3c-b565-b9add8006275" xsi:nil="true"/>
    <PointofContact xmlns="80156bfa-366b-4c3c-b565-b9add8006275">
      <UserInfo>
        <DisplayName/>
        <AccountId xsi:nil="true"/>
        <AccountType/>
      </UserInfo>
    </PointofContact>
    <Department xmlns="80156bfa-366b-4c3c-b565-b9add8006275" xsi:nil="true"/>
    <SharedWithUsers xmlns="5665252f-2c69-48e5-b0d6-d600eead1583">
      <UserInfo>
        <DisplayName>Cami Bremer</DisplayName>
        <AccountId>67</AccountId>
        <AccountType/>
      </UserInfo>
      <UserInfo>
        <DisplayName>Rebecca Rudder2</DisplayName>
        <AccountId>811</AccountId>
        <AccountType/>
      </UserInfo>
      <UserInfo>
        <DisplayName>Chuck Broerman</DisplayName>
        <AccountId>323</AccountId>
        <AccountType/>
      </UserInfo>
      <UserInfo>
        <DisplayName>Janet Huffor</DisplayName>
        <AccountId>797</AccountId>
        <AccountType/>
      </UserInfo>
      <UserInfo>
        <DisplayName>Chris Strider</DisplayName>
        <AccountId>53</AccountId>
        <AccountType/>
      </UserInfo>
      <UserInfo>
        <DisplayName>Jackie Allred</DisplayName>
        <AccountId>149</AccountId>
        <AccountType/>
      </UserInfo>
      <UserInfo>
        <DisplayName>Howard Black</DisplayName>
        <AccountId>325</AccountId>
        <AccountType/>
      </UserInfo>
      <UserInfo>
        <DisplayName>Stephanie Redfield</DisplayName>
        <AccountId>835</AccountId>
        <AccountType/>
      </UserInfo>
      <UserInfo>
        <DisplayName>Michael Allen</DisplayName>
        <AccountId>328</AccountId>
        <AccountType/>
      </UserInfo>
      <UserInfo>
        <DisplayName>Brent Nelson</DisplayName>
        <AccountId>840</AccountId>
        <AccountType/>
      </UserInfo>
      <UserInfo>
        <DisplayName>Shane Mitchell</DisplayName>
        <AccountId>843</AccountId>
        <AccountType/>
      </UserInfo>
      <UserInfo>
        <DisplayName>Ryan Parsell</DisplayName>
        <AccountId>6</AccountId>
        <AccountType/>
      </UserInfo>
      <UserInfo>
        <DisplayName>Kenny Hodges</DisplayName>
        <AccountId>66</AccountId>
        <AccountType/>
      </UserInfo>
      <UserInfo>
        <DisplayName>Brandon Wilson</DisplayName>
        <AccountId>32</AccountId>
        <AccountType/>
      </UserInfo>
      <UserInfo>
        <DisplayName>Steven Klaffky</DisplayName>
        <AccountId>52</AccountId>
        <AccountType/>
      </UserInfo>
    </SharedWithUsers>
    <TaxCatchAll xmlns="5665252f-2c69-48e5-b0d6-d600eead1583" xsi:nil="true"/>
    <lcf76f155ced4ddcb4097134ff3c332f xmlns="80156bfa-366b-4c3c-b565-b9add8006275">
      <Terms xmlns="http://schemas.microsoft.com/office/infopath/2007/PartnerControls"/>
    </lcf76f155ced4ddcb4097134ff3c332f>
    <Monday_x002e_comProject xmlns="80156bfa-366b-4c3c-b565-b9add8006275">
      <Url xsi:nil="true"/>
      <Description xsi:nil="true"/>
    </Monday_x002e_comProject>
    <Approval xmlns="80156bfa-366b-4c3c-b565-b9add800627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B90CC84C13534CABA8E62057ACEC45" ma:contentTypeVersion="31" ma:contentTypeDescription="Create a new document." ma:contentTypeScope="" ma:versionID="8777199811d1d7be3c911799b1b4bdb4">
  <xsd:schema xmlns:xsd="http://www.w3.org/2001/XMLSchema" xmlns:xs="http://www.w3.org/2001/XMLSchema" xmlns:p="http://schemas.microsoft.com/office/2006/metadata/properties" xmlns:ns1="http://schemas.microsoft.com/sharepoint/v3" xmlns:ns2="80156bfa-366b-4c3c-b565-b9add8006275" xmlns:ns3="5665252f-2c69-48e5-b0d6-d600eead1583" targetNamespace="http://schemas.microsoft.com/office/2006/metadata/properties" ma:root="true" ma:fieldsID="40ebd9838d77c870881c5181336ec74b" ns1:_="" ns2:_="" ns3:_="">
    <xsd:import namespace="http://schemas.microsoft.com/sharepoint/v3"/>
    <xsd:import namespace="80156bfa-366b-4c3c-b565-b9add8006275"/>
    <xsd:import namespace="5665252f-2c69-48e5-b0d6-d600eead15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MediaServiceLocation" minOccurs="0"/>
                <xsd:element ref="ns2:DateReceived" minOccurs="0"/>
                <xsd:element ref="ns2:CORAType" minOccurs="0"/>
                <xsd:element ref="ns2:Department" minOccurs="0"/>
                <xsd:element ref="ns2:Requestor" minOccurs="0"/>
                <xsd:element ref="ns2:PointofContact" minOccurs="0"/>
                <xsd:element ref="ns2:ReqOrganizationname" minOccurs="0"/>
                <xsd:element ref="ns2:MediaLengthInSeconds" minOccurs="0"/>
                <xsd:element ref="ns2:Invoicenumber" minOccurs="0"/>
                <xsd:element ref="ns2:PaidinFull_x003f_" minOccurs="0"/>
                <xsd:element ref="ns2:lcf76f155ced4ddcb4097134ff3c332f" minOccurs="0"/>
                <xsd:element ref="ns3:TaxCatchAll" minOccurs="0"/>
                <xsd:element ref="ns2:Monday_x002e_comProject" minOccurs="0"/>
                <xsd:element ref="ns2:Approva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56bfa-366b-4c3c-b565-b9add80062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DateReceived" ma:index="20" nillable="true" ma:displayName="Date Received" ma:description="This is the date the CORA was received" ma:format="DateOnly" ma:internalName="DateReceived">
      <xsd:simpleType>
        <xsd:restriction base="dms:DateTime"/>
      </xsd:simpleType>
    </xsd:element>
    <xsd:element name="CORAType" ma:index="21" nillable="true" ma:displayName="Request Entity" ma:description="This is to classify the CORA by sender type" ma:format="Dropdown" ma:internalName="CORA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Media"/>
                    <xsd:enumeration value="Law firm"/>
                    <xsd:enumeration value="Citizen"/>
                    <xsd:enumeration value="Unknown"/>
                    <xsd:enumeration value="Government"/>
                    <xsd:enumeration value="Nonprofit"/>
                    <xsd:enumeration value="Business"/>
                    <xsd:enumeration value="University/ed"/>
                    <xsd:enumeration value="Healthcare"/>
                  </xsd:restriction>
                </xsd:simpleType>
              </xsd:element>
            </xsd:sequence>
          </xsd:extension>
        </xsd:complexContent>
      </xsd:complexType>
    </xsd:element>
    <xsd:element name="Department" ma:index="22" nillable="true" ma:displayName="Department" ma:description="The County Department or Office managing the documents" ma:format="Dropdown" ma:internalName="Departmen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ublic Health"/>
                    <xsd:enumeration value="Procurement"/>
                    <xsd:enumeration value="PIO"/>
                    <xsd:enumeration value="EPSO"/>
                    <xsd:enumeration value="C&amp;R"/>
                    <xsd:enumeration value="Treasurer"/>
                    <xsd:enumeration value="Finance"/>
                    <xsd:enumeration value="Planning"/>
                    <xsd:enumeration value="Comm. Services"/>
                    <xsd:enumeration value="HR"/>
                    <xsd:enumeration value="Other"/>
                    <xsd:enumeration value="Assessor"/>
                    <xsd:enumeration value="Public Works"/>
                    <xsd:enumeration value="Facilities"/>
                    <xsd:enumeration value="Legal"/>
                    <xsd:enumeration value="IT"/>
                    <xsd:enumeration value="Admin"/>
                    <xsd:enumeration value="DHS"/>
                    <xsd:enumeration value="Coroner"/>
                    <xsd:enumeration value="DA"/>
                    <xsd:enumeration value="PPROEM"/>
                    <xsd:enumeration value="Justice Services"/>
                    <xsd:enumeration value="Economic Dev."/>
                    <xsd:enumeration value="Gov Affairs"/>
                    <xsd:enumeration value="Surveyor"/>
                  </xsd:restriction>
                </xsd:simpleType>
              </xsd:element>
            </xsd:sequence>
          </xsd:extension>
        </xsd:complexContent>
      </xsd:complexType>
    </xsd:element>
    <xsd:element name="Requestor" ma:index="23" nillable="true" ma:displayName="Requestor" ma:description="The name of the Requestor" ma:format="Dropdown" ma:internalName="Requestor">
      <xsd:simpleType>
        <xsd:restriction base="dms:Text">
          <xsd:maxLength value="255"/>
        </xsd:restriction>
      </xsd:simpleType>
    </xsd:element>
    <xsd:element name="PointofContact" ma:index="24" nillable="true" ma:displayName="Point of Contact" ma:description="This is the person (or persons), from the &#10; County department managing the records, that act as point of contact to the ORS." ma:format="Dropdown" ma:list="UserInfo" ma:SharePointGroup="0" ma:internalName="PointofContact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qOrganizationname" ma:index="25" nillable="true" ma:displayName="Organization" ma:description="This is the name of the organization that is requestor affiliated" ma:format="Dropdown" ma:internalName="ReqOrganizationname">
      <xsd:simpleType>
        <xsd:restriction base="dms:Text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  <xsd:element name="Invoicenumber" ma:index="27" nillable="true" ma:displayName="Invoice number" ma:decimals="0" ma:description="This is the invoice number assigned to any CORA requiring financial reimbursement from the requestor. Year-number order" ma:format="Dropdown" ma:internalName="Invoicenumber" ma:percentage="FALSE">
      <xsd:simpleType>
        <xsd:restriction base="dms:Number"/>
      </xsd:simpleType>
    </xsd:element>
    <xsd:element name="PaidinFull_x003f_" ma:index="28" nillable="true" ma:displayName="Paid in Full?" ma:description="The status on the payment required by the requestor, if applicable.&#10;&#10;(If blank, no charge for request)" ma:format="Dropdown" ma:internalName="PaidinFull_x003f_">
      <xsd:simpleType>
        <xsd:restriction base="dms:Choice">
          <xsd:enumeration value="Yes"/>
          <xsd:enumeration value="No"/>
          <xsd:enumeration value="No Response"/>
        </xsd:restriction>
      </xsd:simpleType>
    </xsd:element>
    <xsd:element name="lcf76f155ced4ddcb4097134ff3c332f" ma:index="30" nillable="true" ma:taxonomy="true" ma:internalName="lcf76f155ced4ddcb4097134ff3c332f" ma:taxonomyFieldName="MediaServiceImageTags" ma:displayName="Image Tags" ma:readOnly="false" ma:fieldId="{5cf76f15-5ced-4ddc-b409-7134ff3c332f}" ma:taxonomyMulti="true" ma:sspId="38cfe51f-b26a-4d8e-9a63-6375ff3b21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onday_x002e_comProject" ma:index="32" nillable="true" ma:displayName="Monday.com Project" ma:description="What AV project is this file linked to." ma:format="Hyperlink" ma:internalName="Monday_x002e_comProject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Approval" ma:index="33" nillable="true" ma:displayName="Approval" ma:description="Is this item approved or does it need work." ma:format="Dropdown" ma:internalName="Approval">
      <xsd:simpleType>
        <xsd:restriction base="dms:Choice">
          <xsd:enumeration value="Approved"/>
          <xsd:enumeration value="Needs Work"/>
          <xsd:enumeration value="Rejected"/>
        </xsd:restriction>
      </xsd:simpleType>
    </xsd:element>
    <xsd:element name="MediaServiceObjectDetectorVersions" ma:index="3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5252f-2c69-48e5-b0d6-d600eead158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31" nillable="true" ma:displayName="Taxonomy Catch All Column" ma:hidden="true" ma:list="{58322566-8442-4af9-8b12-5ca876f41557}" ma:internalName="TaxCatchAll" ma:showField="CatchAllData" ma:web="5665252f-2c69-48e5-b0d6-d600eead15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F04770-C1CC-408E-B788-A8CF9CED959E}">
  <ds:schemaRefs>
    <ds:schemaRef ds:uri="http://purl.org/dc/elements/1.1/"/>
    <ds:schemaRef ds:uri="http://schemas.microsoft.com/office/2006/metadata/properties"/>
    <ds:schemaRef ds:uri="5665252f-2c69-48e5-b0d6-d600eead1583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80156bfa-366b-4c3c-b565-b9add8006275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D205D05-BFD1-4C54-B7CD-4A528659A1EB}"/>
</file>

<file path=customXml/itemProps3.xml><?xml version="1.0" encoding="utf-8"?>
<ds:datastoreItem xmlns:ds="http://schemas.openxmlformats.org/officeDocument/2006/customXml" ds:itemID="{63DE9D8B-8705-472B-86D2-AAED8EA68B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8489</TotalTime>
  <Words>13287</Words>
  <Application>Microsoft Office PowerPoint</Application>
  <PresentationFormat>Widescreen</PresentationFormat>
  <Paragraphs>6177</Paragraphs>
  <Slides>198</Slides>
  <Notes>133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198</vt:i4>
      </vt:variant>
    </vt:vector>
  </HeadingPairs>
  <TitlesOfParts>
    <vt:vector size="206" baseType="lpstr">
      <vt:lpstr>Arial</vt:lpstr>
      <vt:lpstr>Calibri</vt:lpstr>
      <vt:lpstr>Calibri Light</vt:lpstr>
      <vt:lpstr>Open Sans</vt:lpstr>
      <vt:lpstr>Open Sans Extrabold</vt:lpstr>
      <vt:lpstr>Office Theme</vt:lpstr>
      <vt:lpstr>1_Office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Parsell</dc:creator>
  <cp:lastModifiedBy>Steve Schleiker</cp:lastModifiedBy>
  <cp:revision>61</cp:revision>
  <cp:lastPrinted>2023-07-27T15:05:44Z</cp:lastPrinted>
  <dcterms:created xsi:type="dcterms:W3CDTF">2021-11-12T19:41:21Z</dcterms:created>
  <dcterms:modified xsi:type="dcterms:W3CDTF">2023-07-27T18:13:35Z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0x010100B8B90CC84C13534CABA8E62057ACEC45</vt:lpwstr>
  </property>
  <property fmtid="{D5CDD505-2E9C-101B-9397-08002B2CF9AE}" pid="3" name="MediaServiceImageTags">
    <vt:lpwstr/>
  </property>
</Properties>
</file>