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4"/>
  </p:notesMasterIdLst>
  <p:sldIdLst>
    <p:sldId id="282" r:id="rId6"/>
    <p:sldId id="618" r:id="rId7"/>
    <p:sldId id="620" r:id="rId8"/>
    <p:sldId id="391" r:id="rId9"/>
    <p:sldId id="693" r:id="rId10"/>
    <p:sldId id="728" r:id="rId11"/>
    <p:sldId id="729" r:id="rId12"/>
    <p:sldId id="732" r:id="rId13"/>
    <p:sldId id="730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290" r:id="rId23"/>
    <p:sldId id="731" r:id="rId24"/>
    <p:sldId id="624" r:id="rId25"/>
    <p:sldId id="625" r:id="rId26"/>
    <p:sldId id="537" r:id="rId27"/>
    <p:sldId id="627" r:id="rId28"/>
    <p:sldId id="628" r:id="rId29"/>
    <p:sldId id="629" r:id="rId30"/>
    <p:sldId id="538" r:id="rId31"/>
    <p:sldId id="630" r:id="rId32"/>
    <p:sldId id="635" r:id="rId33"/>
    <p:sldId id="634" r:id="rId34"/>
    <p:sldId id="633" r:id="rId35"/>
    <p:sldId id="632" r:id="rId36"/>
    <p:sldId id="637" r:id="rId37"/>
    <p:sldId id="539" r:id="rId38"/>
    <p:sldId id="771" r:id="rId39"/>
    <p:sldId id="772" r:id="rId40"/>
    <p:sldId id="773" r:id="rId41"/>
    <p:sldId id="774" r:id="rId42"/>
    <p:sldId id="775" r:id="rId43"/>
    <p:sldId id="776" r:id="rId44"/>
    <p:sldId id="777" r:id="rId45"/>
    <p:sldId id="778" r:id="rId46"/>
    <p:sldId id="779" r:id="rId47"/>
    <p:sldId id="780" r:id="rId48"/>
    <p:sldId id="781" r:id="rId49"/>
    <p:sldId id="782" r:id="rId50"/>
    <p:sldId id="783" r:id="rId51"/>
    <p:sldId id="784" r:id="rId52"/>
    <p:sldId id="785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BEA"/>
    <a:srgbClr val="FF2D5D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4097782776697E-2"/>
          <c:y val="2.191249089264824E-2"/>
          <c:w val="0.92127078891568648"/>
          <c:h val="0.8219681270215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15885</c:v>
                </c:pt>
                <c:pt idx="1">
                  <c:v>22763</c:v>
                </c:pt>
                <c:pt idx="2">
                  <c:v>17904</c:v>
                </c:pt>
                <c:pt idx="3">
                  <c:v>32275</c:v>
                </c:pt>
                <c:pt idx="4">
                  <c:v>41666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4550</c:v>
                </c:pt>
                <c:pt idx="1">
                  <c:v>6843</c:v>
                </c:pt>
                <c:pt idx="2">
                  <c:v>4039</c:v>
                </c:pt>
                <c:pt idx="3">
                  <c:v>12586</c:v>
                </c:pt>
                <c:pt idx="4">
                  <c:v>13301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106489</c:v>
                </c:pt>
                <c:pt idx="1">
                  <c:v>99552</c:v>
                </c:pt>
                <c:pt idx="2">
                  <c:v>112947</c:v>
                </c:pt>
                <c:pt idx="3">
                  <c:v>81969</c:v>
                </c:pt>
                <c:pt idx="4">
                  <c:v>80724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6286</c:v>
                </c:pt>
                <c:pt idx="1">
                  <c:v>4545</c:v>
                </c:pt>
                <c:pt idx="2">
                  <c:v>3556</c:v>
                </c:pt>
                <c:pt idx="3">
                  <c:v>3880</c:v>
                </c:pt>
                <c:pt idx="4">
                  <c:v>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10450</c:v>
                </c:pt>
                <c:pt idx="1">
                  <c:v>14483</c:v>
                </c:pt>
                <c:pt idx="2">
                  <c:v>12780</c:v>
                </c:pt>
                <c:pt idx="3">
                  <c:v>20856</c:v>
                </c:pt>
                <c:pt idx="4">
                  <c:v>27795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3585</c:v>
                </c:pt>
                <c:pt idx="1">
                  <c:v>5195</c:v>
                </c:pt>
                <c:pt idx="2">
                  <c:v>3267</c:v>
                </c:pt>
                <c:pt idx="3">
                  <c:v>9525</c:v>
                </c:pt>
                <c:pt idx="4">
                  <c:v>10342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83412</c:v>
                </c:pt>
                <c:pt idx="1">
                  <c:v>77505</c:v>
                </c:pt>
                <c:pt idx="2">
                  <c:v>95009</c:v>
                </c:pt>
                <c:pt idx="3">
                  <c:v>63660</c:v>
                </c:pt>
                <c:pt idx="4">
                  <c:v>68655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4882</c:v>
                </c:pt>
                <c:pt idx="1">
                  <c:v>3696</c:v>
                </c:pt>
                <c:pt idx="2">
                  <c:v>3030</c:v>
                </c:pt>
                <c:pt idx="3">
                  <c:v>3245</c:v>
                </c:pt>
                <c:pt idx="4">
                  <c:v>2970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</a:t>
            </a:r>
            <a:r>
              <a:rPr lang="en-US" b="1" baseline="0" dirty="0"/>
              <a:t> SFR PERMITS: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9A-4D87-9548-8ED3E240B5CE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A-4D87-9548-8ED3E240B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A-4D87-9548-8ED3E240B5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A-4D87-9548-8ED3E240B5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9A-4D87-9548-8ED3E240B5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pct2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2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A-4D87-9548-8ED3E240B5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pct1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1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A-4D87-9548-8ED3E240B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193920"/>
        <c:axId val="742194280"/>
      </c:barChart>
      <c:catAx>
        <c:axId val="7421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4280"/>
        <c:crosses val="autoZero"/>
        <c:auto val="1"/>
        <c:lblAlgn val="ctr"/>
        <c:lblOffset val="100"/>
        <c:noMultiLvlLbl val="0"/>
      </c:catAx>
      <c:valAx>
        <c:axId val="7421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4097782776697E-2"/>
          <c:y val="2.191249089264824E-2"/>
          <c:w val="0.92127078891568648"/>
          <c:h val="0.8219681270215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15365</c:v>
                </c:pt>
                <c:pt idx="1">
                  <c:v>24689</c:v>
                </c:pt>
                <c:pt idx="2">
                  <c:v>20849</c:v>
                </c:pt>
                <c:pt idx="3">
                  <c:v>44257</c:v>
                </c:pt>
                <c:pt idx="4">
                  <c:v>25333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4229</c:v>
                </c:pt>
                <c:pt idx="1">
                  <c:v>7822</c:v>
                </c:pt>
                <c:pt idx="2">
                  <c:v>6343</c:v>
                </c:pt>
                <c:pt idx="3">
                  <c:v>15768</c:v>
                </c:pt>
                <c:pt idx="4">
                  <c:v>7157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108854</c:v>
                </c:pt>
                <c:pt idx="1">
                  <c:v>93287</c:v>
                </c:pt>
                <c:pt idx="2">
                  <c:v>108350</c:v>
                </c:pt>
                <c:pt idx="3">
                  <c:v>71547</c:v>
                </c:pt>
                <c:pt idx="4">
                  <c:v>99643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6216</c:v>
                </c:pt>
                <c:pt idx="1">
                  <c:v>4699</c:v>
                </c:pt>
                <c:pt idx="2">
                  <c:v>3913</c:v>
                </c:pt>
                <c:pt idx="3">
                  <c:v>3969</c:v>
                </c:pt>
                <c:pt idx="4">
                  <c:v>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10099</c:v>
                </c:pt>
                <c:pt idx="1">
                  <c:v>15324</c:v>
                </c:pt>
                <c:pt idx="2">
                  <c:v>14504</c:v>
                </c:pt>
                <c:pt idx="3">
                  <c:v>28708</c:v>
                </c:pt>
                <c:pt idx="4">
                  <c:v>17729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3303</c:v>
                </c:pt>
                <c:pt idx="1">
                  <c:v>5785</c:v>
                </c:pt>
                <c:pt idx="2">
                  <c:v>5030</c:v>
                </c:pt>
                <c:pt idx="3">
                  <c:v>12006</c:v>
                </c:pt>
                <c:pt idx="4">
                  <c:v>5790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85156</c:v>
                </c:pt>
                <c:pt idx="1">
                  <c:v>70569</c:v>
                </c:pt>
                <c:pt idx="2">
                  <c:v>89569</c:v>
                </c:pt>
                <c:pt idx="3">
                  <c:v>57314</c:v>
                </c:pt>
                <c:pt idx="4">
                  <c:v>85633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4810</c:v>
                </c:pt>
                <c:pt idx="1">
                  <c:v>3805</c:v>
                </c:pt>
                <c:pt idx="2">
                  <c:v>3270</c:v>
                </c:pt>
                <c:pt idx="3">
                  <c:v>3366</c:v>
                </c:pt>
                <c:pt idx="4">
                  <c:v>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</a:t>
            </a:r>
            <a:r>
              <a:rPr lang="en-US" b="1" baseline="0" dirty="0"/>
              <a:t> SFR PERMITS: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9A-4D87-9548-8ED3E240B5CE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A-4D87-9548-8ED3E240B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A-4D87-9548-8ED3E240B5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A-4D87-9548-8ED3E240B5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9A-4D87-9548-8ED3E240B5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pct2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2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A-4D87-9548-8ED3E240B5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pct1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pattFill prst="pct1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A-4D87-9548-8ED3E240B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193920"/>
        <c:axId val="742194280"/>
      </c:barChart>
      <c:catAx>
        <c:axId val="7421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4280"/>
        <c:crosses val="autoZero"/>
        <c:auto val="1"/>
        <c:lblAlgn val="ctr"/>
        <c:lblOffset val="100"/>
        <c:noMultiLvlLbl val="0"/>
      </c:catAx>
      <c:valAx>
        <c:axId val="7421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095" tIns="46549" rIns="93095" bIns="465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0"/>
            <a:ext cx="3037840" cy="466434"/>
          </a:xfrm>
          <a:prstGeom prst="rect">
            <a:avLst/>
          </a:prstGeom>
        </p:spPr>
        <p:txBody>
          <a:bodyPr vert="horz" lIns="93095" tIns="46549" rIns="93095" bIns="4654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5" tIns="46549" rIns="93095" bIns="465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9"/>
            <a:ext cx="5608320" cy="3660458"/>
          </a:xfrm>
          <a:prstGeom prst="rect">
            <a:avLst/>
          </a:prstGeom>
        </p:spPr>
        <p:txBody>
          <a:bodyPr vert="horz" lIns="93095" tIns="46549" rIns="93095" bIns="465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4"/>
            <a:ext cx="3037840" cy="466433"/>
          </a:xfrm>
          <a:prstGeom prst="rect">
            <a:avLst/>
          </a:prstGeom>
        </p:spPr>
        <p:txBody>
          <a:bodyPr vert="horz" lIns="93095" tIns="46549" rIns="93095" bIns="465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74"/>
            <a:ext cx="3037840" cy="466433"/>
          </a:xfrm>
          <a:prstGeom prst="rect">
            <a:avLst/>
          </a:prstGeom>
        </p:spPr>
        <p:txBody>
          <a:bodyPr vert="horz" lIns="93095" tIns="46549" rIns="93095" bIns="4654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0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7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8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0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2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6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6340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July 10, 2023 @ 5:30pm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Cheyenne Mountain High School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1200 Cresta Rd.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80906</a:t>
            </a:r>
            <a:endParaRPr lang="en-US" sz="24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83826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63371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+5.86%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+9.33%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09324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+5.62%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+9.11%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8181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+5.60%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06361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31125"/>
              </p:ext>
            </p:extLst>
          </p:nvPr>
        </p:nvGraphicFramePr>
        <p:xfrm>
          <a:off x="6859943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+5.61%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+9.46%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273377" y="4760591"/>
            <a:ext cx="11642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(8)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Commissioners Bremer &amp; Geitner Summary:</a:t>
            </a:r>
          </a:p>
        </p:txBody>
      </p:sp>
    </p:spTree>
    <p:extLst>
      <p:ext uri="{BB962C8B-B14F-4D97-AF65-F5344CB8AC3E}">
        <p14:creationId xmlns:p14="http://schemas.microsoft.com/office/powerpoint/2010/main" val="337802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8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4.75%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80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191,490 (26.13%)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109,012 (22.54%)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9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2225234"/>
            <a:ext cx="104943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  <a:highlight>
                  <a:srgbClr val="FFFF00"/>
                </a:highlight>
              </a:rPr>
              <a:t>Total Population </a:t>
            </a:r>
            <a:r>
              <a:rPr lang="en-US" sz="3200" b="1" dirty="0">
                <a:solidFill>
                  <a:srgbClr val="002D5D"/>
                </a:solidFill>
              </a:rPr>
              <a:t>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(-3.34%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(+4.73% Hispanic or Latino / -5.16%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(-4.84% Hispanic or Latino / +7.7% White)</a:t>
            </a: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CB5CA-EA5B-2A4C-6D57-4BB37941FB90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169483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  <a:highlight>
                  <a:srgbClr val="FFFF00"/>
                </a:highlight>
              </a:rPr>
              <a:t>Total Voting Age </a:t>
            </a:r>
            <a:r>
              <a:rPr lang="en-US" sz="3200" b="1" dirty="0">
                <a:solidFill>
                  <a:srgbClr val="002D5D"/>
                </a:solidFill>
              </a:rPr>
              <a:t>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(-4.83%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(+3.25% Hispanic or Latino)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(-3.01% Hispanic or Latino / -7.32% White)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92F5-2CA0-7E3B-CF54-2862CF08E699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297376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Map proposed by Commissioner’s Bremer and Geitner at the July 6</a:t>
            </a:r>
            <a:r>
              <a:rPr lang="en-US" sz="2300" b="1" baseline="30000" dirty="0">
                <a:solidFill>
                  <a:srgbClr val="002D5D"/>
                </a:solidFill>
              </a:rPr>
              <a:t>th</a:t>
            </a:r>
            <a:r>
              <a:rPr lang="en-US" sz="2300" b="1" dirty="0">
                <a:solidFill>
                  <a:srgbClr val="002D5D"/>
                </a:solidFill>
              </a:rPr>
              <a:t> meeting, adjustment to Precincts were made for Precinct splits.  Precincts 163, 134, 180, and 181 stayed in their original districts due to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Districts 1, and 2 are under population target deviation to allow for future growth.  District 5 is underpopulated.</a:t>
            </a:r>
          </a:p>
          <a:p>
            <a:endParaRPr lang="en-US" sz="32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67556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329121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86423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+7.59%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+11.59%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60155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+11.71%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07379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+7.61%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+10.78%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80650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+7.83%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+10.88%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21941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+7.97%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55040"/>
              </p:ext>
            </p:extLst>
          </p:nvPr>
        </p:nvGraphicFramePr>
        <p:xfrm>
          <a:off x="6859943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+7.92%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+11.38%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68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(7)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191019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(July 10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04121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4,105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–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Stan VanderWerf: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006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7,277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4.97%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–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Stan VanderWerf: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7 Precinct Moves = 50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39925"/>
              </p:ext>
            </p:extLst>
          </p:nvPr>
        </p:nvGraphicFramePr>
        <p:xfrm>
          <a:off x="730166" y="2013776"/>
          <a:ext cx="9655405" cy="345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(097)(120)(138)(140)(144)(164)(445)</a:t>
                      </a:r>
                    </a:p>
                    <a:p>
                      <a:r>
                        <a:rPr lang="en-US" sz="1400" dirty="0"/>
                        <a:t>(219)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(310)(303)(313)(319)(315)(210)(318)(253)</a:t>
                      </a:r>
                    </a:p>
                    <a:p>
                      <a:r>
                        <a:rPr lang="en-US" sz="1400" dirty="0"/>
                        <a:t>(440)(457)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(253)(440)(457)(149)(150)(151)(152)</a:t>
                      </a:r>
                    </a:p>
                    <a:p>
                      <a:r>
                        <a:rPr lang="en-US" sz="1400" dirty="0"/>
                        <a:t>(153)(154)(155)(156)(165)(166)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(445)(219)(190)(193)(194)(620)(627)(191)</a:t>
                      </a:r>
                    </a:p>
                    <a:p>
                      <a:r>
                        <a:rPr lang="en-US" sz="1400" dirty="0"/>
                        <a:t>(192)(195)(139)(418)(414)(415)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(310)(303)(313)(319)(315)(210)(318)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(126)(096)(171)(172)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(191)(192)(195)(139)(418)(414)(415)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(623)(621)(622)(624)(625)(615)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(126)(096)(171)(172)(190)(193)(194)</a:t>
                      </a:r>
                    </a:p>
                    <a:p>
                      <a:r>
                        <a:rPr lang="en-US" sz="1400" dirty="0"/>
                        <a:t>(620)(627)(623)(621)(622)(624)(625)</a:t>
                      </a:r>
                    </a:p>
                    <a:p>
                      <a:r>
                        <a:rPr lang="en-US" sz="1400" dirty="0"/>
                        <a:t>(615)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(097)(120)(138)(140)(144)(164)(149)(150)</a:t>
                      </a:r>
                    </a:p>
                    <a:p>
                      <a:r>
                        <a:rPr lang="en-US" sz="1400" dirty="0"/>
                        <a:t>(151)(152)(153)(154)(155)(165)(166)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AFFECTED POPULATION = 123,542 (16.86%)</a:t>
                      </a:r>
                    </a:p>
                    <a:p>
                      <a:pPr algn="ctr"/>
                      <a:r>
                        <a:rPr lang="en-US" sz="1400" b="1" dirty="0"/>
                        <a:t>TOTAL AFFECTED ACTIVE VOTERS = 79,254 (16.39%)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0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(7) Total Population Racial Ethnicity – </a:t>
            </a:r>
          </a:p>
          <a:p>
            <a:pPr lvl="1" algn="ctr"/>
            <a:r>
              <a:rPr lang="en-US" sz="4000" dirty="0">
                <a:solidFill>
                  <a:schemeClr val="bg1"/>
                </a:solidFill>
              </a:rPr>
              <a:t>Commissioner Stan VanderWerf: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80216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38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113927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Total Population Racial Ethnicity - Commissioner Stan VanderWerf: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91462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88733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68.27%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3.54%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3.47%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27.66%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53.58%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5.47%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-6.97%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8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(7) Voting Age Racial Ethnicity – Commissioner Stan VanderWerf: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029149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64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Voting Age Racial Ethnicity – Commissioner Stan VanderWerf: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66358"/>
              </p:ext>
            </p:extLst>
          </p:nvPr>
        </p:nvGraphicFramePr>
        <p:xfrm>
          <a:off x="2073779" y="1666570"/>
          <a:ext cx="9019434" cy="412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58.17%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53.15%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419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64.05%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-5.76%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95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CF6E51C-4688-E717-8229-1D31FECB2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42668"/>
              </p:ext>
            </p:extLst>
          </p:nvPr>
        </p:nvGraphicFramePr>
        <p:xfrm>
          <a:off x="838985" y="1639512"/>
          <a:ext cx="474508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20395818"/>
                    </a:ext>
                  </a:extLst>
                </a:gridCol>
                <a:gridCol w="1727289">
                  <a:extLst>
                    <a:ext uri="{9D8B030D-6E8A-4147-A177-3AD203B41FA5}">
                      <a16:colId xmlns:a16="http://schemas.microsoft.com/office/drawing/2014/main" val="2177344151"/>
                    </a:ext>
                  </a:extLst>
                </a:gridCol>
                <a:gridCol w="2040529">
                  <a:extLst>
                    <a:ext uri="{9D8B030D-6E8A-4147-A177-3AD203B41FA5}">
                      <a16:colId xmlns:a16="http://schemas.microsoft.com/office/drawing/2014/main" val="3504202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5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5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5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1627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A9B0F2D-5733-11C7-3624-1DEBD3D6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19912"/>
              </p:ext>
            </p:extLst>
          </p:nvPr>
        </p:nvGraphicFramePr>
        <p:xfrm>
          <a:off x="6061627" y="1653731"/>
          <a:ext cx="5349188" cy="341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408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A921E-5019-47DD-8337-3CD2CC28AFAF}"/>
              </a:ext>
            </a:extLst>
          </p:cNvPr>
          <p:cNvSpPr txBox="1"/>
          <p:nvPr/>
        </p:nvSpPr>
        <p:spPr>
          <a:xfrm>
            <a:off x="695227" y="1923068"/>
            <a:ext cx="9843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 310, 147, 185, and 615 are all Precincts that were split from original.  Staff corrected.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427171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77270"/>
              </p:ext>
            </p:extLst>
          </p:nvPr>
        </p:nvGraphicFramePr>
        <p:xfrm>
          <a:off x="1323778" y="2025023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31,865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51,672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86,373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+22.93%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+1.82%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29,057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49,442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81,531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44,272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91,065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+0.37%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+4.93%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+13.52%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34,244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27,066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64,115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+11.20%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4742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25,448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41,514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69,169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+23.23%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23,058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37,072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62,573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+22.40%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72,092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+0.34%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24,418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17,584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43,890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+15.57%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+9.33%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9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July 6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Meeting: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237536"/>
            <a:ext cx="1049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El Paso County Redistricting Commission 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Commissioner Stan VanderWerf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Commissioner’s Geitner &amp; Bremer Joint Map</a:t>
            </a: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0104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39,867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69,374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+16.95%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35,916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62,741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+17.30%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+1.75%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37,600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33,209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72,277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+6.08%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36,645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+2.99%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25,540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+19.06%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+9.11%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8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6828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25,345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41,614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68,770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+23.66%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37,192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62,175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+23.07%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34,488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71,556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+0.88%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15,679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36,364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+9.71%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43,570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+12.45%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22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13550"/>
              </p:ext>
            </p:extLst>
          </p:nvPr>
        </p:nvGraphicFramePr>
        <p:xfrm>
          <a:off x="1069012" y="1902597"/>
          <a:ext cx="10182422" cy="261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55751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66,353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+34.23%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20,238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40,322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60,560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+33.16%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+2.42%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38,831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+12.03%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+19.06%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22,040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20,098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42,138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+4.61%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+10.16%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52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(7)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2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22,387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44,397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66,784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32.96%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2.08%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20,289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40,476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60,765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33.22%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1.95%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31,136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38,308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69,444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10.33%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5.61%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20.62%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3.56%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20,494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42,373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3.27%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9.46%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8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(8)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2267829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2915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-3,426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–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Commissioners Bremer &amp; Geitner: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4008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4.75%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777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–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Commissioners Bremer &amp; Geitner: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8 Precinct Moves = 80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04518"/>
              </p:ext>
            </p:extLst>
          </p:nvPr>
        </p:nvGraphicFramePr>
        <p:xfrm>
          <a:off x="730166" y="2013776"/>
          <a:ext cx="9655405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(219)(441)(120)(138)(140)(164)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(303)(313)(315)(319)(134)(135)(145)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(134)(090)(196)(520)(521)(522)(527)</a:t>
                      </a:r>
                    </a:p>
                    <a:p>
                      <a:r>
                        <a:rPr lang="en-US" sz="1400" dirty="0"/>
                        <a:t>(554)(560)(648)(650)(651)(653)(655)</a:t>
                      </a:r>
                    </a:p>
                    <a:p>
                      <a:r>
                        <a:rPr lang="en-US" sz="1400" dirty="0"/>
                        <a:t>(809)(828)(829)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(219)(441)(192)(193)(194)(620)(627)(157)</a:t>
                      </a:r>
                    </a:p>
                    <a:p>
                      <a:r>
                        <a:rPr lang="en-US" sz="1400" dirty="0"/>
                        <a:t>(158)(159)(160)(161)(162)(167)(190)(191)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(303)(313)(315)(319)(603)(604)(606)</a:t>
                      </a:r>
                    </a:p>
                    <a:p>
                      <a:r>
                        <a:rPr lang="en-US" sz="1400" dirty="0"/>
                        <a:t>(613)(800)(801)(810)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(087)(088)(096)(112)(119)(122)(126)(168)</a:t>
                      </a:r>
                    </a:p>
                    <a:p>
                      <a:r>
                        <a:rPr lang="en-US" sz="1400" dirty="0"/>
                        <a:t>(169)(170)(171)(172)(176)(177)(189)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(192)(193)(194)(620)(627)(137)(182) (184)(185)(187)(199)(609)(610)(611) (612)(614)(616)(619)(626)(901)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(090)(196)(520)(521)(522)(527)(554)(560)</a:t>
                      </a:r>
                    </a:p>
                    <a:p>
                      <a:r>
                        <a:rPr lang="en-US" sz="1400" dirty="0"/>
                        <a:t>(648)(650)(651)(653)(655)(809)(828)(829)</a:t>
                      </a:r>
                    </a:p>
                    <a:p>
                      <a:r>
                        <a:rPr lang="en-US" sz="1400" dirty="0"/>
                        <a:t>(603)(604)(606)(613)(800)(801)(810)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(135)(145)(157)(158)(159)(160)(161)</a:t>
                      </a:r>
                    </a:p>
                    <a:p>
                      <a:r>
                        <a:rPr lang="en-US" sz="1400" dirty="0"/>
                        <a:t>(162)(167)(190)(191)(087)(088)(096) (112)(119)(122)(126)(168)(169)(170) (171)(172)(176)(177)(189)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(120)(138)(140)(164)(137)(182)(184)(185)</a:t>
                      </a:r>
                    </a:p>
                    <a:p>
                      <a:r>
                        <a:rPr lang="en-US" sz="1400" dirty="0"/>
                        <a:t>(187)(199)(609)(610)(611)(612)(614)(616)</a:t>
                      </a:r>
                    </a:p>
                    <a:p>
                      <a:r>
                        <a:rPr lang="en-US" sz="1400" dirty="0"/>
                        <a:t>(619)(626)(901)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AFFECTED POPULATION = 191,490 (26.13%)</a:t>
                      </a:r>
                    </a:p>
                    <a:p>
                      <a:pPr algn="ctr"/>
                      <a:r>
                        <a:rPr lang="en-US" sz="1400" b="1" dirty="0"/>
                        <a:t>TOTAL AFFECTED ACTIVE VOTERS = 109,012 (22.54%)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5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(8) Total Population Racial Ethnicity – </a:t>
            </a:r>
          </a:p>
          <a:p>
            <a:pPr lvl="1" algn="ctr"/>
            <a:r>
              <a:rPr lang="en-US" sz="4000" dirty="0">
                <a:solidFill>
                  <a:schemeClr val="bg1"/>
                </a:solidFill>
              </a:rPr>
              <a:t>Commissioners Bremer &amp;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350996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0978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113927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Total Population Racial Ethnicity – Commissioners Bremer &amp;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3826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88733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75.22%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65.18%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72.19%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-3.34%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48.07%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4.73%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-5.16%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68.25%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-4.84%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7.75%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0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(8) Voting Age Racial Ethnicity – Commissioners Bremer &amp;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002809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587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7" y="4760591"/>
            <a:ext cx="9068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(7)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VanderWerf Summary:</a:t>
            </a:r>
          </a:p>
        </p:txBody>
      </p:sp>
    </p:spTree>
    <p:extLst>
      <p:ext uri="{BB962C8B-B14F-4D97-AF65-F5344CB8AC3E}">
        <p14:creationId xmlns:p14="http://schemas.microsoft.com/office/powerpoint/2010/main" val="14644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Voting Age Racial Ethnicity – Commissioners Bremer &amp;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74969"/>
              </p:ext>
            </p:extLst>
          </p:nvPr>
        </p:nvGraphicFramePr>
        <p:xfrm>
          <a:off x="2073779" y="1666570"/>
          <a:ext cx="9019434" cy="412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58.84%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419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59.68%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-4.83%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38.51%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58.65%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-3.01%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7.32%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090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CF6E51C-4688-E717-8229-1D31FECB2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52747"/>
              </p:ext>
            </p:extLst>
          </p:nvPr>
        </p:nvGraphicFramePr>
        <p:xfrm>
          <a:off x="838985" y="1639512"/>
          <a:ext cx="474508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20395818"/>
                    </a:ext>
                  </a:extLst>
                </a:gridCol>
                <a:gridCol w="1727289">
                  <a:extLst>
                    <a:ext uri="{9D8B030D-6E8A-4147-A177-3AD203B41FA5}">
                      <a16:colId xmlns:a16="http://schemas.microsoft.com/office/drawing/2014/main" val="2177344151"/>
                    </a:ext>
                  </a:extLst>
                </a:gridCol>
                <a:gridCol w="2040529">
                  <a:extLst>
                    <a:ext uri="{9D8B030D-6E8A-4147-A177-3AD203B41FA5}">
                      <a16:colId xmlns:a16="http://schemas.microsoft.com/office/drawing/2014/main" val="3504202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5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5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5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1627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A9B0F2D-5733-11C7-3624-1DEBD3D6F46E}"/>
              </a:ext>
            </a:extLst>
          </p:cNvPr>
          <p:cNvGraphicFramePr/>
          <p:nvPr/>
        </p:nvGraphicFramePr>
        <p:xfrm>
          <a:off x="6061627" y="1653731"/>
          <a:ext cx="5349188" cy="341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777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A921E-5019-47DD-8337-3CD2CC28AFAF}"/>
              </a:ext>
            </a:extLst>
          </p:cNvPr>
          <p:cNvSpPr txBox="1"/>
          <p:nvPr/>
        </p:nvSpPr>
        <p:spPr>
          <a:xfrm>
            <a:off x="695227" y="1923068"/>
            <a:ext cx="984394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Map proposed by Commissioner’s Bremer and Geitner at the July 6</a:t>
            </a:r>
            <a:r>
              <a:rPr lang="en-US" sz="2300" b="1" baseline="30000" dirty="0">
                <a:solidFill>
                  <a:srgbClr val="002D5D"/>
                </a:solidFill>
              </a:rPr>
              <a:t>th</a:t>
            </a:r>
            <a:r>
              <a:rPr lang="en-US" sz="2300" b="1" dirty="0">
                <a:solidFill>
                  <a:srgbClr val="002D5D"/>
                </a:solidFill>
              </a:rPr>
              <a:t> meeting, adjustments to Precincts were made for Precinct splits.  Precincts 163, 134, 180, and 181 stayed in their original districts due to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Districts 1, and 2 are under population target deviation to allow for future growth.  District 5 is underpopulated.</a:t>
            </a:r>
          </a:p>
        </p:txBody>
      </p:sp>
    </p:spTree>
    <p:extLst>
      <p:ext uri="{BB962C8B-B14F-4D97-AF65-F5344CB8AC3E}">
        <p14:creationId xmlns:p14="http://schemas.microsoft.com/office/powerpoint/2010/main" val="4017750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74136"/>
              </p:ext>
            </p:extLst>
          </p:nvPr>
        </p:nvGraphicFramePr>
        <p:xfrm>
          <a:off x="1323778" y="2025023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31,546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53,635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88,003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+25.10%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+0.35%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25,472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44,671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72,973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+26.31%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+3.23%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38,143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40,605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81,369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+3.03%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+7.59%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28,192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57,918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+11.59%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38,588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78,588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+2.08%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+0.03%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43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3057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25,663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44,272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72,187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+25.78%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32,719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54,915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+23.26%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+2.68%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29,976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31,193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63,080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19,005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16,305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36,993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+7.30%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+11.71%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29,434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25,506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57,144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+6.87%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+0.63%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638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71740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28,478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42,459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72,352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+19.32%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+0.26%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21,685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31,625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55,403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+18.06%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+2.52%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32,265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29,676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63,268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+4.09%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+7.61%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292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15,785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37,064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+11.32%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+10.78%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31,037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24,839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57,300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+10.82%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+0.87%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921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98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25,623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44,259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71,731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+25.98%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19,816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32,790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54,587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+23.77%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+2.53%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29,472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31,426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62,643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+3.12%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+7.83%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18,435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16,709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36,750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+4.70%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+10.88%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28,645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26,161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56,724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+4.38%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005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37918"/>
              </p:ext>
            </p:extLst>
          </p:nvPr>
        </p:nvGraphicFramePr>
        <p:xfrm>
          <a:off x="1069012" y="1902597"/>
          <a:ext cx="10182422" cy="261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55751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47,373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+36.82%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+0.27%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17,797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53,297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+33.22%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+2.47%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25,975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34,719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+14.41%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+7.97%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17,411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18,442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+2.88%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+12.31%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25,927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54,856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+5.47%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49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(8)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96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22,556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47,139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69,695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+35.27%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+0.23%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17,720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35,788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53,508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+33.77%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+2.49%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26,551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34,236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60,787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+12.64%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+7.92%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+5.69%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+11.38%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55,010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+5.34%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+0.85%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1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7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4.97%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123,542 (16.86%)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79,254 (16.39%)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2225234"/>
            <a:ext cx="104943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  <a:highlight>
                  <a:srgbClr val="FFFF00"/>
                </a:highlight>
              </a:rPr>
              <a:t>Total Population </a:t>
            </a:r>
            <a:r>
              <a:rPr lang="en-US" sz="3200" b="1" dirty="0">
                <a:solidFill>
                  <a:srgbClr val="002D5D"/>
                </a:solidFill>
              </a:rPr>
              <a:t>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(+3.54%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(+3.47%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(+5.47% Hispanic or Latino / -6.97% White)</a:t>
            </a: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CB5CA-EA5B-2A4C-6D57-4BB37941FB90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190020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  <a:highlight>
                  <a:srgbClr val="FFFF00"/>
                </a:highlight>
              </a:rPr>
              <a:t>Total Voting Age </a:t>
            </a:r>
            <a:r>
              <a:rPr lang="en-US" sz="3200" b="1" dirty="0">
                <a:solidFill>
                  <a:srgbClr val="002D5D"/>
                </a:solidFill>
              </a:rPr>
              <a:t>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(+3.3% Hispanic or Latino / -5.76% White)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92F5-2CA0-7E3B-CF54-2862CF08E699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45022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Map proposed by Commissioner VanderWerf at the July 6</a:t>
            </a:r>
            <a:r>
              <a:rPr lang="en-US" sz="2400" b="1" baseline="30000" dirty="0">
                <a:solidFill>
                  <a:srgbClr val="002D5D"/>
                </a:solidFill>
              </a:rPr>
              <a:t>th</a:t>
            </a:r>
            <a:r>
              <a:rPr lang="en-US" sz="2400" b="1" dirty="0">
                <a:solidFill>
                  <a:srgbClr val="002D5D"/>
                </a:solidFill>
              </a:rPr>
              <a:t> meeting, adjusted to include all of Precincts 147, 185, 310, and 615.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  <a:p>
            <a:endParaRPr lang="en-US" sz="32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39776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15979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http://purl.org/dc/terms/"/>
    <ds:schemaRef ds:uri="http://purl.org/dc/dcmitype/"/>
    <ds:schemaRef ds:uri="5665252f-2c69-48e5-b0d6-d600eead158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80156bfa-366b-4c3c-b565-b9add800627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4271</Words>
  <Application>Microsoft Office PowerPoint</Application>
  <PresentationFormat>Widescreen</PresentationFormat>
  <Paragraphs>1413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Steve Schleiker</cp:lastModifiedBy>
  <cp:revision>48</cp:revision>
  <cp:lastPrinted>2023-07-10T20:21:29Z</cp:lastPrinted>
  <dcterms:created xsi:type="dcterms:W3CDTF">2021-11-12T19:41:21Z</dcterms:created>
  <dcterms:modified xsi:type="dcterms:W3CDTF">2023-07-10T21:38:00Z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