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82" r:id="rId6"/>
    <p:sldId id="279" r:id="rId7"/>
    <p:sldId id="413" r:id="rId8"/>
    <p:sldId id="430" r:id="rId9"/>
    <p:sldId id="431" r:id="rId10"/>
    <p:sldId id="432" r:id="rId11"/>
    <p:sldId id="427" r:id="rId12"/>
    <p:sldId id="406" r:id="rId13"/>
    <p:sldId id="417" r:id="rId14"/>
    <p:sldId id="433" r:id="rId15"/>
    <p:sldId id="434" r:id="rId16"/>
    <p:sldId id="290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lie Sosa" initials="NS" lastIdx="1" clrIdx="0">
    <p:extLst>
      <p:ext uri="{19B8F6BF-5375-455C-9EA6-DF929625EA0E}">
        <p15:presenceInfo xmlns:p15="http://schemas.microsoft.com/office/powerpoint/2012/main" userId="S::NatalieSosa@elpasoco.com::147b9525-78ea-40a6-81ce-2aa6234e96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5D"/>
    <a:srgbClr val="FF2D5D"/>
    <a:srgbClr val="002D5E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Parsell" userId="221580c2-febd-415d-a994-c3626a743030" providerId="ADAL" clId="{2FD9E2DC-93D9-4FF0-8BE2-5CB897A23034}"/>
    <pc:docChg chg="custSel modSld">
      <pc:chgData name="Ryan Parsell" userId="221580c2-febd-415d-a994-c3626a743030" providerId="ADAL" clId="{2FD9E2DC-93D9-4FF0-8BE2-5CB897A23034}" dt="2023-07-10T21:50:25.948" v="166" actId="20577"/>
      <pc:docMkLst>
        <pc:docMk/>
      </pc:docMkLst>
      <pc:sldChg chg="modSp mod">
        <pc:chgData name="Ryan Parsell" userId="221580c2-febd-415d-a994-c3626a743030" providerId="ADAL" clId="{2FD9E2DC-93D9-4FF0-8BE2-5CB897A23034}" dt="2023-07-07T18:22:13.999" v="2" actId="20577"/>
        <pc:sldMkLst>
          <pc:docMk/>
          <pc:sldMk cId="0" sldId="282"/>
        </pc:sldMkLst>
        <pc:spChg chg="mod">
          <ac:chgData name="Ryan Parsell" userId="221580c2-febd-415d-a994-c3626a743030" providerId="ADAL" clId="{2FD9E2DC-93D9-4FF0-8BE2-5CB897A23034}" dt="2023-07-07T18:22:13.999" v="2" actId="20577"/>
          <ac:spMkLst>
            <pc:docMk/>
            <pc:sldMk cId="0" sldId="282"/>
            <ac:spMk id="5" creationId="{00000000-0000-0000-0000-000000000000}"/>
          </ac:spMkLst>
        </pc:spChg>
      </pc:sldChg>
      <pc:sldChg chg="modSp mod">
        <pc:chgData name="Ryan Parsell" userId="221580c2-febd-415d-a994-c3626a743030" providerId="ADAL" clId="{2FD9E2DC-93D9-4FF0-8BE2-5CB897A23034}" dt="2023-07-07T18:22:22.932" v="4" actId="6549"/>
        <pc:sldMkLst>
          <pc:docMk/>
          <pc:sldMk cId="2858457194" sldId="430"/>
        </pc:sldMkLst>
        <pc:spChg chg="mod">
          <ac:chgData name="Ryan Parsell" userId="221580c2-febd-415d-a994-c3626a743030" providerId="ADAL" clId="{2FD9E2DC-93D9-4FF0-8BE2-5CB897A23034}" dt="2023-07-07T18:22:22.932" v="4" actId="6549"/>
          <ac:spMkLst>
            <pc:docMk/>
            <pc:sldMk cId="2858457194" sldId="430"/>
            <ac:spMk id="9" creationId="{CA9E871F-7D2B-EF49-B729-D339BE14FAFF}"/>
          </ac:spMkLst>
        </pc:spChg>
      </pc:sldChg>
      <pc:sldChg chg="delSp modSp mod">
        <pc:chgData name="Ryan Parsell" userId="221580c2-febd-415d-a994-c3626a743030" providerId="ADAL" clId="{2FD9E2DC-93D9-4FF0-8BE2-5CB897A23034}" dt="2023-07-10T21:42:02.874" v="146" actId="20577"/>
        <pc:sldMkLst>
          <pc:docMk/>
          <pc:sldMk cId="3750064097" sldId="431"/>
        </pc:sldMkLst>
        <pc:spChg chg="del mod">
          <ac:chgData name="Ryan Parsell" userId="221580c2-febd-415d-a994-c3626a743030" providerId="ADAL" clId="{2FD9E2DC-93D9-4FF0-8BE2-5CB897A23034}" dt="2023-07-10T15:47:14.698" v="64" actId="21"/>
          <ac:spMkLst>
            <pc:docMk/>
            <pc:sldMk cId="3750064097" sldId="431"/>
            <ac:spMk id="3" creationId="{4C8763A2-CD29-8D36-CCB7-33149E7B0714}"/>
          </ac:spMkLst>
        </pc:spChg>
        <pc:spChg chg="mod">
          <ac:chgData name="Ryan Parsell" userId="221580c2-febd-415d-a994-c3626a743030" providerId="ADAL" clId="{2FD9E2DC-93D9-4FF0-8BE2-5CB897A23034}" dt="2023-07-10T21:42:02.874" v="146" actId="20577"/>
          <ac:spMkLst>
            <pc:docMk/>
            <pc:sldMk cId="3750064097" sldId="431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2FD9E2DC-93D9-4FF0-8BE2-5CB897A23034}" dt="2023-07-10T21:50:25.948" v="166" actId="20577"/>
        <pc:sldMkLst>
          <pc:docMk/>
          <pc:sldMk cId="1504379229" sldId="432"/>
        </pc:sldMkLst>
        <pc:spChg chg="mod">
          <ac:chgData name="Ryan Parsell" userId="221580c2-febd-415d-a994-c3626a743030" providerId="ADAL" clId="{2FD9E2DC-93D9-4FF0-8BE2-5CB897A23034}" dt="2023-07-10T21:50:25.948" v="166" actId="20577"/>
          <ac:spMkLst>
            <pc:docMk/>
            <pc:sldMk cId="1504379229" sldId="432"/>
            <ac:spMk id="9" creationId="{CA9E871F-7D2B-EF49-B729-D339BE14FAFF}"/>
          </ac:spMkLst>
        </pc:spChg>
      </pc:sldChg>
      <pc:sldChg chg="modSp mod">
        <pc:chgData name="Ryan Parsell" userId="221580c2-febd-415d-a994-c3626a743030" providerId="ADAL" clId="{2FD9E2DC-93D9-4FF0-8BE2-5CB897A23034}" dt="2023-07-07T18:27:19.777" v="55" actId="15"/>
        <pc:sldMkLst>
          <pc:docMk/>
          <pc:sldMk cId="165932980" sldId="434"/>
        </pc:sldMkLst>
        <pc:spChg chg="mod">
          <ac:chgData name="Ryan Parsell" userId="221580c2-febd-415d-a994-c3626a743030" providerId="ADAL" clId="{2FD9E2DC-93D9-4FF0-8BE2-5CB897A23034}" dt="2023-07-07T18:27:19.777" v="55" actId="15"/>
          <ac:spMkLst>
            <pc:docMk/>
            <pc:sldMk cId="165932980" sldId="434"/>
            <ac:spMk id="9" creationId="{CA9E871F-7D2B-EF49-B729-D339BE14FAF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A2AAAD-5841-4EB8-A8BC-685D1A68EC17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FE736F-412A-4A5D-A0BB-246DADEBB3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66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0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32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E736F-412A-4A5D-A0BB-246DADEBB3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86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B227-D64D-4C69-80BC-3578482765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3CA01-D87A-4FFF-BA6A-69196B43F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E70E-FE5E-4D41-BACD-F7EE36A1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DD731-4DD2-4643-A05F-215471B1D941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4155A-719F-49C2-9C9B-64B62FA5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751FF-B104-4399-AEE9-54586DA3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1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6A81-245A-4349-88D1-F83E1C2E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E99B0-C68F-4D9A-B424-E6AD01EB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B4BE8-A82F-48F6-8E55-4AF3141DB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D15ED-BBB0-4197-B889-38A2395C104C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0216E-F4AC-487F-9C86-CB0A2635C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AF7A8-DB50-49C1-B42C-EEC7139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9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851021-05A3-438E-B20C-DBCF5D732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D512B3-66A9-4B20-8B8F-6FDBA9E2F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A932C-D42A-403A-8EFC-E2F0768D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6CA1-D2F3-4877-A2C1-C9F07A8FE7F4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BF4D0-E32A-44CF-90E0-A804CEF6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C68C-C9A6-4B00-A920-5619F7C2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51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692D8-8397-42CA-A030-494606916E22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6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B575A-7130-4861-89AD-CAC2A7A1A4F8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4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4450E-35D9-4B4A-AF3B-08C68382E36A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B9CA8-78A6-4AA0-82AD-4D11A7190C87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9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C991-25B3-438C-81FA-9F8CD7E1B076}" type="datetime1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42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B42A-8A8D-4C0E-ABD9-4B74DA580D7C}" type="datetime1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61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3C7A-425E-4635-9527-376338F77695}" type="datetime1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F8F1-E118-40DF-B519-369E98944273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3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7CE74-E20C-4A2A-A4EA-EB93A522C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D2AA8-7D0C-4123-A179-0798313A8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7628F-CCF0-451B-B137-669CDBD5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B89E0-455C-4B68-8695-6FEF688440EC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30888-8E7A-4967-A993-25108105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E0169-9BD3-4749-81C2-5FAB2B8AE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8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96F6D-A523-46E4-A32B-0B7D4A034755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0A72-855F-42C8-B4D2-9F5E438B4C24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89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CED0-E1CF-400E-BC6E-BDEA9BEA7205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8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C76A-67F1-4232-9E55-58F012C85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C2FC3-8A15-4A3B-9CAE-20DC74A0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7D0AF-1B4E-4A1E-8101-0EDF36B6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5658C-7651-4820-A666-D78B89D4F731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147F-D1BE-4FEC-8E30-0EC44067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505D0-77B8-4DEB-A7F9-A51B67D6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6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B4D5-993F-47A2-BE24-75D7A61C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B89D-FFBA-4FA6-95BF-72F9666EC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92275-8CB4-42D3-87F5-E0F263BC6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B55C1C-AA9D-473C-94B6-AE2B77368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233EA-A5D7-413A-B3B5-5417BA7B44C7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45491-ABBE-4DD2-A694-C3EBDCBC4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476E1-C350-4B2B-9D14-D858F01C4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72695-2C9A-47AF-8FC7-4E8726A8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D18DD-40DF-471A-B267-0AB5BF67D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1DCDC-7E43-46E6-955A-D86DD9599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88C1CC-EB58-4D04-A050-2C5C3A563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5B263-CFC9-4C77-B2B2-2889E40D1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B683-8BA9-42ED-85CC-3D827186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119D-B18E-492C-9762-8230DB911983}" type="datetime1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07BF75-9388-498D-885E-236AB9231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E9968B-B4A5-4CCD-9434-A9BFF5B8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5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0877-D559-492A-B46B-0EAE3596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84465-9902-4513-B71F-53BCD5B19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E7F8-A2AA-484B-89F5-237021E37C30}" type="datetime1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D0BBA-947B-4153-AE6D-DB981CC07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502D9-6B53-4D9E-B40F-F37D890B2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7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DF7807-8620-4656-BC65-B3DF4966F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27547-AA13-4872-AC1F-05A46849A690}" type="datetime1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7C2AA-8AA8-48F8-AC09-2DD45ABF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FC2F5-FC24-46B1-9835-69FB17A2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6C4D0-7EF4-444F-94DD-C8D684692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8C518-5C1F-4796-BD9E-A0BB2BA8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B46B9-9B1C-4048-BF98-61EDD1A48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3E30A-3D39-4BD2-856F-17B47111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2471-0101-4873-B316-D4B17A81E7A0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86129-7511-4C81-8FED-485F3DC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61C9E-0BCD-46AC-AE2C-EB624678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B7637-6B5C-4F05-BCE1-1B64FD0FC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84AC16-391B-45C6-B8EA-648DED25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EF4BD-E8F8-4D86-8EAD-9CDBF8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C5B99-B74F-4C5C-BA1E-BF6E29B9A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5037-5E96-41C2-BDE8-BD747E5071C5}" type="datetime1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A433C-F90D-4BFD-8E1A-5C9EB96E8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7CC26-B72D-44F5-A393-E5C9220A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200BE-C094-49CE-B6A1-042ADF7D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24AFF-C93F-473C-945D-A32B21CFA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43B-CCCC-4EF5-89A8-16217CCAD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1138-5579-45F5-B8F6-DE5D77CCB3BB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6606F-748E-4D3C-BAEA-3E7562C7B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0799E-777E-497A-A061-D3B4E0582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1FD79-E645-4C8D-9298-9B326C99D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8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F317B-D469-4151-A8D6-55C59B24143A}" type="datetime1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tgis-portal.geo.census.gov/arcgis/apps/MapSeries/index.html?appid=2566121a73de463995ed2b2fd7ff6eb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316025" y="-1"/>
            <a:ext cx="7875975" cy="6858001"/>
            <a:chOff x="0" y="0"/>
            <a:chExt cx="1829686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9686" cy="1913890"/>
            </a:xfrm>
            <a:custGeom>
              <a:avLst/>
              <a:gdLst/>
              <a:ahLst/>
              <a:cxnLst/>
              <a:rect l="l" t="t" r="r" b="b"/>
              <a:pathLst>
                <a:path w="1829686" h="1913890">
                  <a:moveTo>
                    <a:pt x="0" y="0"/>
                  </a:moveTo>
                  <a:lnTo>
                    <a:pt x="1829686" y="0"/>
                  </a:lnTo>
                  <a:lnTo>
                    <a:pt x="182968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5842000" y="6079614"/>
            <a:ext cx="566420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lnSpc>
                <a:spcPts val="2146"/>
              </a:lnSpc>
            </a:pPr>
            <a:r>
              <a:rPr lang="en-US" sz="1867" spc="131">
                <a:solidFill>
                  <a:srgbClr val="FFFFFF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16023" y="-1"/>
            <a:ext cx="7875976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r" defTabSz="609630"/>
            <a:r>
              <a:rPr lang="en-US" sz="7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General Updates</a:t>
            </a:r>
          </a:p>
          <a:p>
            <a:pPr algn="r" defTabSz="609630"/>
            <a:endParaRPr lang="en-US" sz="5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72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</a:rPr>
              <a:t>July 10, 2023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7599" y="5643999"/>
            <a:ext cx="1056402" cy="105640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524000" y="5913582"/>
            <a:ext cx="9982200" cy="25400"/>
          </a:xfrm>
          <a:prstGeom prst="rect">
            <a:avLst/>
          </a:prstGeom>
          <a:solidFill>
            <a:srgbClr val="FFFFFF"/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Follow-Up</a:t>
            </a:r>
          </a:p>
        </p:txBody>
      </p:sp>
    </p:spTree>
    <p:extLst>
      <p:ext uri="{BB962C8B-B14F-4D97-AF65-F5344CB8AC3E}">
        <p14:creationId xmlns:p14="http://schemas.microsoft.com/office/powerpoint/2010/main" val="372235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Follow-Up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Information posted per direction received: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hlinkClick r:id="rId3"/>
              </a:rPr>
              <a:t>2020 Census Demographic Data Map Viewer</a:t>
            </a:r>
            <a:endParaRPr lang="en-US" sz="2800" dirty="0">
              <a:solidFill>
                <a:srgbClr val="002D5D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32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 t="7825" b="7825"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7259811" cy="6832600"/>
            <a:chOff x="0" y="0"/>
            <a:chExt cx="1846157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6157" cy="1913890"/>
            </a:xfrm>
            <a:custGeom>
              <a:avLst/>
              <a:gdLst/>
              <a:ahLst/>
              <a:cxnLst/>
              <a:rect l="l" t="t" r="r" b="b"/>
              <a:pathLst>
                <a:path w="1846157" h="1913890">
                  <a:moveTo>
                    <a:pt x="0" y="0"/>
                  </a:moveTo>
                  <a:lnTo>
                    <a:pt x="1846157" y="0"/>
                  </a:lnTo>
                  <a:lnTo>
                    <a:pt x="1846157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002D5D">
                <a:alpha val="69803"/>
              </a:srgbClr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685800" y="5927437"/>
            <a:ext cx="9982200" cy="254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7999" y="5643076"/>
            <a:ext cx="1056402" cy="1056402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5800" y="5925820"/>
            <a:ext cx="9982200" cy="254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E7D40899-3800-49BA-87C5-C66C7218F560}"/>
              </a:ext>
            </a:extLst>
          </p:cNvPr>
          <p:cNvSpPr txBox="1"/>
          <p:nvPr/>
        </p:nvSpPr>
        <p:spPr>
          <a:xfrm>
            <a:off x="0" y="-228720"/>
            <a:ext cx="7259811" cy="5274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743"/>
              </a:lnSpc>
            </a:pPr>
            <a:endParaRPr sz="1200">
              <a:solidFill>
                <a:prstClr val="black"/>
              </a:solidFill>
              <a:latin typeface="Calibri"/>
            </a:endParaRP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 defTabSz="609630"/>
            <a:r>
              <a:rPr lang="en-US" sz="5867">
                <a:solidFill>
                  <a:prstClr val="white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Questions? </a:t>
            </a:r>
          </a:p>
          <a:p>
            <a:pPr defTabSz="609630"/>
            <a:endParaRPr lang="en-US" sz="5867">
              <a:solidFill>
                <a:prstClr val="white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defTabSz="609630">
              <a:lnSpc>
                <a:spcPts val="6743"/>
              </a:lnSpc>
            </a:pPr>
            <a:endParaRPr lang="en-US" sz="4716" spc="47">
              <a:solidFill>
                <a:srgbClr val="FFFFFF"/>
              </a:solidFill>
              <a:latin typeface="League Spartan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6715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>
                <a:solidFill>
                  <a:srgbClr val="ECEFEB"/>
                </a:solidFill>
                <a:latin typeface="Open Sans Extrabold"/>
                <a:ea typeface="Open Sans Extrabold"/>
                <a:cs typeface="Open Sans Extrabold"/>
              </a:rPr>
              <a:t>Agenda</a:t>
            </a:r>
            <a:endParaRPr lang="en-US" sz="4400">
              <a:solidFill>
                <a:srgbClr val="ECEFEB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3"/>
            <a:ext cx="987222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Next County Commissioner Redistricting Commission dates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Deadline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2D5D"/>
                </a:solidFill>
              </a:rPr>
              <a:t>Follow-up </a:t>
            </a:r>
            <a:endParaRPr lang="en-US" sz="4400" dirty="0">
              <a:solidFill>
                <a:srgbClr val="002D5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7403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1483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Commission Meeting Dates</a:t>
            </a:r>
          </a:p>
        </p:txBody>
      </p:sp>
    </p:spTree>
    <p:extLst>
      <p:ext uri="{BB962C8B-B14F-4D97-AF65-F5344CB8AC3E}">
        <p14:creationId xmlns:p14="http://schemas.microsoft.com/office/powerpoint/2010/main" val="39938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685800" y="2498107"/>
            <a:ext cx="9872221" cy="169277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Monday, July 17, 2023; 9:00 am; </a:t>
            </a:r>
            <a:r>
              <a:rPr lang="en-US" sz="2800" dirty="0">
                <a:solidFill>
                  <a:srgbClr val="002D5D"/>
                </a:solidFill>
              </a:rPr>
              <a:t>District 5;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Location: Regional Development Center, 2880 International Cir., Colorado Springs, CO 80910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8457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Possible Subsequent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3108960" y="2934209"/>
            <a:ext cx="5826879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Thursday, July 27, 2023; 5:30 pm*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Wednesday, Aug. 2, 2023; 1:00 pm*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  <a:cs typeface="Calibri"/>
              </a:rPr>
              <a:t>Friday, Aug. 4, 2023; 9:00 am</a:t>
            </a:r>
            <a:endParaRPr lang="en-US" sz="2000" dirty="0">
              <a:solidFill>
                <a:srgbClr val="002D5D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006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9937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11" name="TextBox 11"/>
          <p:cNvSpPr txBox="1"/>
          <p:nvPr/>
        </p:nvSpPr>
        <p:spPr>
          <a:xfrm>
            <a:off x="8860068" y="5088067"/>
            <a:ext cx="2762889" cy="288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27"/>
              </a:lnSpc>
            </a:pPr>
            <a:endParaRPr lang="en-US" sz="1733">
              <a:solidFill>
                <a:srgbClr val="002D5D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632791" y="6300839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92100" y="687157"/>
            <a:ext cx="11607800" cy="1469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Next Redistricting </a:t>
            </a:r>
          </a:p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Commission Meeting 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9E871F-7D2B-EF49-B729-D339BE14FAFF}"/>
              </a:ext>
            </a:extLst>
          </p:cNvPr>
          <p:cNvSpPr txBox="1"/>
          <p:nvPr/>
        </p:nvSpPr>
        <p:spPr>
          <a:xfrm>
            <a:off x="1073373" y="2294990"/>
            <a:ext cx="9872221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8, 2023; 5:30 pm</a:t>
            </a:r>
            <a:endParaRPr lang="en-US" sz="2800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designate finalist map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D5D"/>
                </a:solidFill>
              </a:rPr>
              <a:t>Tuesday, August 15, 2023</a:t>
            </a:r>
            <a:r>
              <a:rPr lang="en-US" sz="2800" b="1">
                <a:solidFill>
                  <a:srgbClr val="002D5D"/>
                </a:solidFill>
              </a:rPr>
              <a:t>; 1:00 pm </a:t>
            </a:r>
            <a:endParaRPr lang="en-US" sz="2800" b="1" dirty="0">
              <a:solidFill>
                <a:srgbClr val="002D5D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5D"/>
                </a:solidFill>
              </a:rPr>
              <a:t>Purpose: adopt final map from among the finalists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2D5D"/>
              </a:solidFill>
            </a:endParaRPr>
          </a:p>
          <a:p>
            <a:pPr lvl="1" algn="ctr"/>
            <a:r>
              <a:rPr lang="en-US" sz="2800" b="1" dirty="0">
                <a:solidFill>
                  <a:srgbClr val="002D5D"/>
                </a:solidFill>
              </a:rPr>
              <a:t>*All subsequent meetings will be held at: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Centennial Hall, 200 S. Cascade Ave., </a:t>
            </a:r>
          </a:p>
          <a:p>
            <a:pPr lvl="1" algn="ctr"/>
            <a:r>
              <a:rPr lang="en-US" sz="2800" dirty="0">
                <a:solidFill>
                  <a:srgbClr val="002D5D"/>
                </a:solidFill>
              </a:rPr>
              <a:t>Colorado Springs, CO 80903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002D5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37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t="7825" b="78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86000"/>
          </a:blip>
          <a:srcRect/>
          <a:stretch>
            <a:fillRect/>
          </a:stretch>
        </p:blipFill>
        <p:spPr>
          <a:xfrm>
            <a:off x="4201748" y="972087"/>
            <a:ext cx="3788504" cy="378850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2073897" y="4953000"/>
            <a:ext cx="7852528" cy="932914"/>
          </a:xfrm>
          <a:prstGeom prst="rect">
            <a:avLst/>
          </a:prstGeom>
          <a:solidFill>
            <a:srgbClr val="002D5D"/>
          </a:solidFill>
        </p:spPr>
      </p:sp>
      <p:sp>
        <p:nvSpPr>
          <p:cNvPr id="5" name="TextBox 5"/>
          <p:cNvSpPr txBox="1"/>
          <p:nvPr/>
        </p:nvSpPr>
        <p:spPr>
          <a:xfrm>
            <a:off x="834887" y="5024935"/>
            <a:ext cx="10204173" cy="726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867"/>
              </a:lnSpc>
            </a:pPr>
            <a:r>
              <a:rPr lang="en-US" sz="48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</p:spTree>
    <p:extLst>
      <p:ext uri="{BB962C8B-B14F-4D97-AF65-F5344CB8AC3E}">
        <p14:creationId xmlns:p14="http://schemas.microsoft.com/office/powerpoint/2010/main" val="1499538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1311256"/>
            <a:chOff x="-1369057" y="344479"/>
            <a:chExt cx="6894836" cy="2622512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 4,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All five public hearings held (one in each Commissioner district)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367144" y="4559980"/>
            <a:ext cx="3152929" cy="977832"/>
            <a:chOff x="-2283284" y="315058"/>
            <a:chExt cx="7829801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283284" y="315058"/>
              <a:ext cx="7428838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 dirty="0">
                  <a:solidFill>
                    <a:srgbClr val="002D5E"/>
                  </a:solidFill>
                </a:rPr>
                <a:t>July 21, 2023</a:t>
              </a:r>
            </a:p>
            <a:p>
              <a:pPr algn="ctr">
                <a:lnSpc>
                  <a:spcPts val="2600"/>
                </a:lnSpc>
              </a:pPr>
              <a:r>
                <a:rPr lang="en-US" dirty="0">
                  <a:solidFill>
                    <a:srgbClr val="002D5E"/>
                  </a:solidFill>
                </a:rPr>
                <a:t>Last day for public to submit plans via website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1311256"/>
            <a:chOff x="0" y="403333"/>
            <a:chExt cx="9307997" cy="2622512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26225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May 12,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Create website for residents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to submit testimony &amp; proposed maps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28" name="Graphic 27" descr="Wrench with solid fill">
            <a:extLst>
              <a:ext uri="{FF2B5EF4-FFF2-40B4-BE49-F238E27FC236}">
                <a16:creationId xmlns:a16="http://schemas.microsoft.com/office/drawing/2014/main" id="{CE58EF5C-16F9-9C69-06D9-FB80C12A3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21636" y="2971799"/>
            <a:ext cx="1331163" cy="1331163"/>
          </a:xfrm>
          <a:prstGeom prst="rect">
            <a:avLst/>
          </a:prstGeom>
        </p:spPr>
      </p:pic>
      <p:pic>
        <p:nvPicPr>
          <p:cNvPr id="30" name="Graphic 29" descr="Internet with solid fill">
            <a:extLst>
              <a:ext uri="{FF2B5EF4-FFF2-40B4-BE49-F238E27FC236}">
                <a16:creationId xmlns:a16="http://schemas.microsoft.com/office/drawing/2014/main" id="{EA84BD0B-DE41-17F8-36F3-B8B15942B6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22037" y="2971800"/>
            <a:ext cx="1455853" cy="1331162"/>
          </a:xfrm>
          <a:prstGeom prst="rect">
            <a:avLst/>
          </a:prstGeom>
        </p:spPr>
      </p:pic>
      <p:pic>
        <p:nvPicPr>
          <p:cNvPr id="32" name="Graphic 31" descr="Boardroom with solid fill">
            <a:extLst>
              <a:ext uri="{FF2B5EF4-FFF2-40B4-BE49-F238E27FC236}">
                <a16:creationId xmlns:a16="http://schemas.microsoft.com/office/drawing/2014/main" id="{298D1EF8-E35B-130A-6D03-8652339826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20646" y="2986362"/>
            <a:ext cx="1417683" cy="1417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46554F2-EC2F-7249-93A1-5B43753526DB}"/>
              </a:ext>
            </a:extLst>
          </p:cNvPr>
          <p:cNvSpPr txBox="1"/>
          <p:nvPr/>
        </p:nvSpPr>
        <p:spPr>
          <a:xfrm>
            <a:off x="1007430" y="5831946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Completed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5824F8-ADDB-D653-2C29-4BA2BD2ECD35}"/>
              </a:ext>
            </a:extLst>
          </p:cNvPr>
          <p:cNvSpPr txBox="1"/>
          <p:nvPr/>
        </p:nvSpPr>
        <p:spPr>
          <a:xfrm>
            <a:off x="4207832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Open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0411-BE0F-74A0-5643-19918E6466C0}"/>
              </a:ext>
            </a:extLst>
          </p:cNvPr>
          <p:cNvSpPr txBox="1"/>
          <p:nvPr/>
        </p:nvSpPr>
        <p:spPr>
          <a:xfrm>
            <a:off x="7441366" y="5838574"/>
            <a:ext cx="3346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In-progress</a:t>
            </a:r>
          </a:p>
        </p:txBody>
      </p:sp>
    </p:spTree>
    <p:extLst>
      <p:ext uri="{BB962C8B-B14F-4D97-AF65-F5344CB8AC3E}">
        <p14:creationId xmlns:p14="http://schemas.microsoft.com/office/powerpoint/2010/main" val="1777851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11084"/>
            <a:ext cx="12192000" cy="2147333"/>
          </a:xfrm>
          <a:prstGeom prst="rect">
            <a:avLst/>
          </a:prstGeom>
          <a:solidFill>
            <a:srgbClr val="002D5D"/>
          </a:solidFill>
        </p:spPr>
      </p:sp>
      <p:grpSp>
        <p:nvGrpSpPr>
          <p:cNvPr id="3" name="Group 3"/>
          <p:cNvGrpSpPr/>
          <p:nvPr/>
        </p:nvGrpSpPr>
        <p:grpSpPr>
          <a:xfrm>
            <a:off x="1788532" y="2756936"/>
            <a:ext cx="1855009" cy="1765068"/>
            <a:chOff x="0" y="0"/>
            <a:chExt cx="3470294" cy="330203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315354" y="2778126"/>
            <a:ext cx="1855009" cy="1765068"/>
            <a:chOff x="0" y="0"/>
            <a:chExt cx="3470294" cy="33020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005556" y="2760643"/>
            <a:ext cx="1855009" cy="1765068"/>
            <a:chOff x="0" y="0"/>
            <a:chExt cx="3470294" cy="3302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470294" cy="3302034"/>
            </a:xfrm>
            <a:custGeom>
              <a:avLst/>
              <a:gdLst/>
              <a:ahLst/>
              <a:cxnLst/>
              <a:rect l="l" t="t" r="r" b="b"/>
              <a:pathLst>
                <a:path w="3470294" h="3302034">
                  <a:moveTo>
                    <a:pt x="0" y="0"/>
                  </a:moveTo>
                  <a:lnTo>
                    <a:pt x="0" y="3302034"/>
                  </a:lnTo>
                  <a:lnTo>
                    <a:pt x="3470294" y="3302034"/>
                  </a:lnTo>
                  <a:lnTo>
                    <a:pt x="3470294" y="0"/>
                  </a:lnTo>
                  <a:lnTo>
                    <a:pt x="0" y="0"/>
                  </a:lnTo>
                  <a:close/>
                  <a:moveTo>
                    <a:pt x="3409333" y="3241074"/>
                  </a:moveTo>
                  <a:lnTo>
                    <a:pt x="59690" y="3241074"/>
                  </a:lnTo>
                  <a:lnTo>
                    <a:pt x="59690" y="59690"/>
                  </a:lnTo>
                  <a:lnTo>
                    <a:pt x="3409333" y="59690"/>
                  </a:lnTo>
                  <a:lnTo>
                    <a:pt x="3409333" y="3241074"/>
                  </a:lnTo>
                  <a:close/>
                </a:path>
              </a:pathLst>
            </a:custGeom>
            <a:solidFill>
              <a:srgbClr val="002D5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7721600" y="4572084"/>
            <a:ext cx="3447417" cy="977832"/>
            <a:chOff x="-1369057" y="344479"/>
            <a:chExt cx="6894836" cy="195566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1369057" y="344479"/>
              <a:ext cx="5892802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15,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Proposed date of 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final adoption of plan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85800" y="5925820"/>
            <a:ext cx="9982200" cy="489414"/>
            <a:chOff x="0" y="0"/>
            <a:chExt cx="19964400" cy="978828"/>
          </a:xfrm>
        </p:grpSpPr>
        <p:sp>
          <p:nvSpPr>
            <p:cNvPr id="15" name="TextBox 15"/>
            <p:cNvSpPr txBox="1"/>
            <p:nvPr/>
          </p:nvSpPr>
          <p:spPr>
            <a:xfrm>
              <a:off x="0" y="449580"/>
              <a:ext cx="12725362" cy="529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239"/>
                </a:lnSpc>
              </a:pPr>
              <a:endParaRPr lang="en-US" sz="1600" spc="128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19964400" cy="50800"/>
            </a:xfrm>
            <a:prstGeom prst="rect">
              <a:avLst/>
            </a:prstGeom>
            <a:solidFill>
              <a:srgbClr val="002D5D"/>
            </a:solid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945594" y="5609862"/>
            <a:ext cx="1121212" cy="112121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4293002" y="4559980"/>
            <a:ext cx="3227071" cy="977832"/>
            <a:chOff x="-2467406" y="315058"/>
            <a:chExt cx="8013923" cy="1955664"/>
          </a:xfrm>
        </p:grpSpPr>
        <p:sp>
          <p:nvSpPr>
            <p:cNvPr id="20" name="TextBox 20"/>
            <p:cNvSpPr txBox="1"/>
            <p:nvPr/>
          </p:nvSpPr>
          <p:spPr>
            <a:xfrm>
              <a:off x="20737" y="1327854"/>
              <a:ext cx="5525780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-2467406" y="315058"/>
              <a:ext cx="7428840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11,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Last date for written public comment on proposals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20683" y="4574748"/>
            <a:ext cx="3073869" cy="977832"/>
            <a:chOff x="0" y="403333"/>
            <a:chExt cx="9307997" cy="1955664"/>
          </a:xfrm>
        </p:grpSpPr>
        <p:sp>
          <p:nvSpPr>
            <p:cNvPr id="24" name="TextBox 24"/>
            <p:cNvSpPr txBox="1"/>
            <p:nvPr/>
          </p:nvSpPr>
          <p:spPr>
            <a:xfrm>
              <a:off x="0" y="1327857"/>
              <a:ext cx="5525779" cy="57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endParaRPr lang="en-US" sz="1733">
                <a:solidFill>
                  <a:srgbClr val="002D5D"/>
                </a:solidFill>
                <a:latin typeface="Open San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45192" y="403333"/>
              <a:ext cx="8762805" cy="1955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b="1">
                  <a:solidFill>
                    <a:srgbClr val="002D5E"/>
                  </a:solidFill>
                </a:rPr>
                <a:t>August 8, 2023</a:t>
              </a:r>
            </a:p>
            <a:p>
              <a:pPr algn="ctr">
                <a:lnSpc>
                  <a:spcPts val="2600"/>
                </a:lnSpc>
              </a:pPr>
              <a:r>
                <a:rPr lang="en-US">
                  <a:solidFill>
                    <a:srgbClr val="002D5E"/>
                  </a:solidFill>
                </a:rPr>
                <a:t>Deadline for additional plans by redistricting commission</a:t>
              </a:r>
            </a:p>
          </p:txBody>
        </p:sp>
      </p:grpSp>
      <p:sp>
        <p:nvSpPr>
          <p:cNvPr id="27" name="TextBox 18">
            <a:extLst>
              <a:ext uri="{FF2B5EF4-FFF2-40B4-BE49-F238E27FC236}">
                <a16:creationId xmlns:a16="http://schemas.microsoft.com/office/drawing/2014/main" id="{9F89D545-8BEB-4B7F-B200-C79EAF896867}"/>
              </a:ext>
            </a:extLst>
          </p:cNvPr>
          <p:cNvSpPr txBox="1"/>
          <p:nvPr/>
        </p:nvSpPr>
        <p:spPr>
          <a:xfrm>
            <a:off x="208959" y="706010"/>
            <a:ext cx="11774079" cy="713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67"/>
              </a:lnSpc>
            </a:pPr>
            <a:r>
              <a:rPr lang="en-US" sz="4400" dirty="0">
                <a:solidFill>
                  <a:srgbClr val="ECEFEB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Deadline Status</a:t>
            </a:r>
          </a:p>
        </p:txBody>
      </p:sp>
      <p:pic>
        <p:nvPicPr>
          <p:cNvPr id="13" name="Graphic 12" descr="Good Idea with solid fill">
            <a:extLst>
              <a:ext uri="{FF2B5EF4-FFF2-40B4-BE49-F238E27FC236}">
                <a16:creationId xmlns:a16="http://schemas.microsoft.com/office/drawing/2014/main" id="{E6E940AF-768E-B66C-ACEB-A66E08B2AE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3145" y="3011272"/>
            <a:ext cx="1273218" cy="1273218"/>
          </a:xfrm>
          <a:prstGeom prst="rect">
            <a:avLst/>
          </a:prstGeom>
        </p:spPr>
      </p:pic>
      <p:pic>
        <p:nvPicPr>
          <p:cNvPr id="22" name="Graphic 21" descr="Comment Important with solid fill">
            <a:extLst>
              <a:ext uri="{FF2B5EF4-FFF2-40B4-BE49-F238E27FC236}">
                <a16:creationId xmlns:a16="http://schemas.microsoft.com/office/drawing/2014/main" id="{76A0402F-3390-08A7-11DE-984155B99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16802" y="2990271"/>
            <a:ext cx="1625744" cy="1377483"/>
          </a:xfrm>
          <a:prstGeom prst="rect">
            <a:avLst/>
          </a:prstGeom>
        </p:spPr>
      </p:pic>
      <p:pic>
        <p:nvPicPr>
          <p:cNvPr id="29" name="Graphic 28" descr="Checkmark with solid fill">
            <a:extLst>
              <a:ext uri="{FF2B5EF4-FFF2-40B4-BE49-F238E27FC236}">
                <a16:creationId xmlns:a16="http://schemas.microsoft.com/office/drawing/2014/main" id="{167E7886-8A90-0013-EF2E-C8A18E2DD3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49854" y="3083792"/>
            <a:ext cx="1205345" cy="1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04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Received xmlns="80156bfa-366b-4c3c-b565-b9add8006275" xsi:nil="true"/>
    <_ip_UnifiedCompliancePolicyUIAction xmlns="http://schemas.microsoft.com/sharepoint/v3" xsi:nil="true"/>
    <CORAType xmlns="80156bfa-366b-4c3c-b565-b9add8006275" xsi:nil="true"/>
    <Requestor xmlns="80156bfa-366b-4c3c-b565-b9add8006275" xsi:nil="true"/>
    <ReqOrganizationname xmlns="80156bfa-366b-4c3c-b565-b9add8006275" xsi:nil="true"/>
    <_ip_UnifiedCompliancePolicyProperties xmlns="http://schemas.microsoft.com/sharepoint/v3" xsi:nil="true"/>
    <Invoicenumber xmlns="80156bfa-366b-4c3c-b565-b9add8006275" xsi:nil="true"/>
    <PaidinFull_x003f_ xmlns="80156bfa-366b-4c3c-b565-b9add8006275" xsi:nil="true"/>
    <PointofContact xmlns="80156bfa-366b-4c3c-b565-b9add8006275">
      <UserInfo>
        <DisplayName/>
        <AccountId xsi:nil="true"/>
        <AccountType/>
      </UserInfo>
    </PointofContact>
    <Department xmlns="80156bfa-366b-4c3c-b565-b9add8006275" xsi:nil="true"/>
    <SharedWithUsers xmlns="5665252f-2c69-48e5-b0d6-d600eead1583">
      <UserInfo>
        <DisplayName>Cami Bremer</DisplayName>
        <AccountId>67</AccountId>
        <AccountType/>
      </UserInfo>
      <UserInfo>
        <DisplayName>Rebecca Rudder2</DisplayName>
        <AccountId>811</AccountId>
        <AccountType/>
      </UserInfo>
      <UserInfo>
        <DisplayName>Chuck Broerman</DisplayName>
        <AccountId>323</AccountId>
        <AccountType/>
      </UserInfo>
      <UserInfo>
        <DisplayName>Janet Huffor</DisplayName>
        <AccountId>797</AccountId>
        <AccountType/>
      </UserInfo>
      <UserInfo>
        <DisplayName>Chris Strider</DisplayName>
        <AccountId>53</AccountId>
        <AccountType/>
      </UserInfo>
      <UserInfo>
        <DisplayName>Jackie Allred</DisplayName>
        <AccountId>149</AccountId>
        <AccountType/>
      </UserInfo>
      <UserInfo>
        <DisplayName>Howard Black</DisplayName>
        <AccountId>325</AccountId>
        <AccountType/>
      </UserInfo>
      <UserInfo>
        <DisplayName>Stephanie Redfield</DisplayName>
        <AccountId>835</AccountId>
        <AccountType/>
      </UserInfo>
      <UserInfo>
        <DisplayName>Michael Allen</DisplayName>
        <AccountId>328</AccountId>
        <AccountType/>
      </UserInfo>
      <UserInfo>
        <DisplayName>Brent Nelson</DisplayName>
        <AccountId>840</AccountId>
        <AccountType/>
      </UserInfo>
      <UserInfo>
        <DisplayName>Shane Mitchell</DisplayName>
        <AccountId>843</AccountId>
        <AccountType/>
      </UserInfo>
      <UserInfo>
        <DisplayName>Ryan Parsell</DisplayName>
        <AccountId>6</AccountId>
        <AccountType/>
      </UserInfo>
      <UserInfo>
        <DisplayName>Kenny Hodges</DisplayName>
        <AccountId>66</AccountId>
        <AccountType/>
      </UserInfo>
      <UserInfo>
        <DisplayName>Brandon Wilson</DisplayName>
        <AccountId>32</AccountId>
        <AccountType/>
      </UserInfo>
      <UserInfo>
        <DisplayName>Steven Klaffky</DisplayName>
        <AccountId>52</AccountId>
        <AccountType/>
      </UserInfo>
      <UserInfo>
        <DisplayName>Vernon Stewart</DisplayName>
        <AccountId>657</AccountId>
        <AccountType/>
      </UserInfo>
    </SharedWithUsers>
    <TaxCatchAll xmlns="5665252f-2c69-48e5-b0d6-d600eead1583" xsi:nil="true"/>
    <lcf76f155ced4ddcb4097134ff3c332f xmlns="80156bfa-366b-4c3c-b565-b9add8006275">
      <Terms xmlns="http://schemas.microsoft.com/office/infopath/2007/PartnerControls"/>
    </lcf76f155ced4ddcb4097134ff3c332f>
    <Monday_x002e_comProject xmlns="80156bfa-366b-4c3c-b565-b9add8006275">
      <Url xsi:nil="true"/>
      <Description xsi:nil="true"/>
    </Monday_x002e_comProject>
    <Approval xmlns="80156bfa-366b-4c3c-b565-b9add800627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30" ma:contentTypeDescription="Create a new document." ma:contentTypeScope="" ma:versionID="509d310542a9ede7014efbce552547fb">
  <xsd:schema xmlns:xsd="http://www.w3.org/2001/XMLSchema" xmlns:xs="http://www.w3.org/2001/XMLSchema" xmlns:p="http://schemas.microsoft.com/office/2006/metadata/properties" xmlns:ns1="http://schemas.microsoft.com/sharepoint/v3" xmlns:ns2="80156bfa-366b-4c3c-b565-b9add8006275" xmlns:ns3="5665252f-2c69-48e5-b0d6-d600eead1583" targetNamespace="http://schemas.microsoft.com/office/2006/metadata/properties" ma:root="true" ma:fieldsID="d1389daf843a7ef77f4edd275d9f6ec2" ns1:_="" ns2:_="" ns3:_="">
    <xsd:import namespace="http://schemas.microsoft.com/sharepoint/v3"/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MediaServiceLocation" minOccurs="0"/>
                <xsd:element ref="ns2:DateReceived" minOccurs="0"/>
                <xsd:element ref="ns2:CORAType" minOccurs="0"/>
                <xsd:element ref="ns2:Department" minOccurs="0"/>
                <xsd:element ref="ns2:Requestor" minOccurs="0"/>
                <xsd:element ref="ns2:PointofContact" minOccurs="0"/>
                <xsd:element ref="ns2:ReqOrganizationname" minOccurs="0"/>
                <xsd:element ref="ns2:MediaLengthInSeconds" minOccurs="0"/>
                <xsd:element ref="ns2:Invoicenumber" minOccurs="0"/>
                <xsd:element ref="ns2:PaidinFull_x003f_" minOccurs="0"/>
                <xsd:element ref="ns2:lcf76f155ced4ddcb4097134ff3c332f" minOccurs="0"/>
                <xsd:element ref="ns3:TaxCatchAll" minOccurs="0"/>
                <xsd:element ref="ns2:Monday_x002e_comProject" minOccurs="0"/>
                <xsd:element ref="ns2:Approv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DateReceived" ma:index="20" nillable="true" ma:displayName="Date Received" ma:description="This is the date the CORA was received" ma:format="DateOnly" ma:internalName="DateReceived">
      <xsd:simpleType>
        <xsd:restriction base="dms:DateTime"/>
      </xsd:simpleType>
    </xsd:element>
    <xsd:element name="CORAType" ma:index="21" nillable="true" ma:displayName="Request Entity" ma:description="This is to classify the CORA by sender type" ma:format="Dropdown" ma:internalName="CORA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Media"/>
                    <xsd:enumeration value="Law firm"/>
                    <xsd:enumeration value="Citizen"/>
                    <xsd:enumeration value="Unknown"/>
                    <xsd:enumeration value="Government"/>
                    <xsd:enumeration value="Nonprofit"/>
                    <xsd:enumeration value="Business"/>
                    <xsd:enumeration value="University/ed"/>
                    <xsd:enumeration value="Healthcare"/>
                  </xsd:restriction>
                </xsd:simpleType>
              </xsd:element>
            </xsd:sequence>
          </xsd:extension>
        </xsd:complexContent>
      </xsd:complexType>
    </xsd:element>
    <xsd:element name="Department" ma:index="22" nillable="true" ma:displayName="Department" ma:description="The County Department or Office managing the documents" ma:format="Dropdown" ma:internalName="Depart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ublic Health"/>
                    <xsd:enumeration value="Procurement"/>
                    <xsd:enumeration value="PIO"/>
                    <xsd:enumeration value="EPSO"/>
                    <xsd:enumeration value="C&amp;R"/>
                    <xsd:enumeration value="Treasurer"/>
                    <xsd:enumeration value="Finance"/>
                    <xsd:enumeration value="Planning"/>
                    <xsd:enumeration value="Comm. Services"/>
                    <xsd:enumeration value="HR"/>
                    <xsd:enumeration value="Other"/>
                    <xsd:enumeration value="Assessor"/>
                    <xsd:enumeration value="Public Works"/>
                    <xsd:enumeration value="Facilities"/>
                    <xsd:enumeration value="Legal"/>
                    <xsd:enumeration value="IT"/>
                    <xsd:enumeration value="Admin"/>
                    <xsd:enumeration value="DHS"/>
                    <xsd:enumeration value="Coroner"/>
                    <xsd:enumeration value="DA"/>
                    <xsd:enumeration value="PPROEM"/>
                    <xsd:enumeration value="Justice Services"/>
                    <xsd:enumeration value="Economic Dev."/>
                    <xsd:enumeration value="Gov Affairs"/>
                    <xsd:enumeration value="Surveyor"/>
                  </xsd:restriction>
                </xsd:simpleType>
              </xsd:element>
            </xsd:sequence>
          </xsd:extension>
        </xsd:complexContent>
      </xsd:complexType>
    </xsd:element>
    <xsd:element name="Requestor" ma:index="23" nillable="true" ma:displayName="Requestor" ma:description="The name of the Requestor" ma:format="Dropdown" ma:internalName="Requestor">
      <xsd:simpleType>
        <xsd:restriction base="dms:Text">
          <xsd:maxLength value="255"/>
        </xsd:restriction>
      </xsd:simpleType>
    </xsd:element>
    <xsd:element name="PointofContact" ma:index="24" nillable="true" ma:displayName="Point of Contact" ma:description="This is the person (or persons), from the &#10; County department managing the records, that act as point of contact to the ORS." ma:format="Dropdown" ma:list="UserInfo" ma:SharePointGroup="0" ma:internalName="Pointof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qOrganizationname" ma:index="25" nillable="true" ma:displayName="Organization" ma:description="This is the name of the organization that is requestor affiliated" ma:format="Dropdown" ma:internalName="ReqOrganizationname">
      <xsd:simpleType>
        <xsd:restriction base="dms:Text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Invoicenumber" ma:index="27" nillable="true" ma:displayName="Invoice number" ma:decimals="0" ma:description="This is the invoice number assigned to any CORA requiring financial reimbursement from the requestor. Year-number order" ma:format="Dropdown" ma:internalName="Invoicenumber" ma:percentage="FALSE">
      <xsd:simpleType>
        <xsd:restriction base="dms:Number"/>
      </xsd:simpleType>
    </xsd:element>
    <xsd:element name="PaidinFull_x003f_" ma:index="28" nillable="true" ma:displayName="Paid in Full?" ma:description="The status on the payment required by the requestor, if applicable.&#10;&#10;(If blank, no charge for request)" ma:format="Dropdown" ma:internalName="PaidinFull_x003f_">
      <xsd:simpleType>
        <xsd:restriction base="dms:Choice">
          <xsd:enumeration value="Yes"/>
          <xsd:enumeration value="No"/>
          <xsd:enumeration value="No Response"/>
        </xsd:restriction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38cfe51f-b26a-4d8e-9a63-6375ff3b21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onday_x002e_comProject" ma:index="32" nillable="true" ma:displayName="Monday.com Project" ma:description="What AV project is this file linked to." ma:format="Hyperlink" ma:internalName="Monday_x002e_comProject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pproval" ma:index="33" nillable="true" ma:displayName="Approval" ma:description="Is this item approved or does it need work." ma:format="Dropdown" ma:internalName="Approval">
      <xsd:simpleType>
        <xsd:restriction base="dms:Choice">
          <xsd:enumeration value="Approved"/>
          <xsd:enumeration value="Needs Work"/>
          <xsd:enumeration value="Rejec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1" nillable="true" ma:displayName="Taxonomy Catch All Column" ma:hidden="true" ma:list="{58322566-8442-4af9-8b12-5ca876f41557}" ma:internalName="TaxCatchAll" ma:showField="CatchAllData" ma:web="5665252f-2c69-48e5-b0d6-d600eead15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DE9D8B-8705-472B-86D2-AAED8EA68BB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04770-C1CC-408E-B788-A8CF9CED959E}">
  <ds:schemaRefs>
    <ds:schemaRef ds:uri="5665252f-2c69-48e5-b0d6-d600eead1583"/>
    <ds:schemaRef ds:uri="80156bfa-366b-4c3c-b565-b9add80062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D637A05-6A57-4A17-96F5-231EFEB46F74}">
  <ds:schemaRefs>
    <ds:schemaRef ds:uri="5665252f-2c69-48e5-b0d6-d600eead1583"/>
    <ds:schemaRef ds:uri="80156bfa-366b-4c3c-b565-b9add80062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23748</TotalTime>
  <Words>258</Words>
  <Application>Microsoft Office PowerPoint</Application>
  <PresentationFormat>Widescreen</PresentationFormat>
  <Paragraphs>64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Bahnschrift Condensed</vt:lpstr>
      <vt:lpstr>Calibri</vt:lpstr>
      <vt:lpstr>Calibri Light</vt:lpstr>
      <vt:lpstr>Courier New</vt:lpstr>
      <vt:lpstr>League Spartan Bold Italics</vt:lpstr>
      <vt:lpstr>Open Sans</vt:lpstr>
      <vt:lpstr>Open Sans Extrabold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Parsell</dc:creator>
  <cp:lastModifiedBy>Ryan Parsell</cp:lastModifiedBy>
  <cp:revision>7</cp:revision>
  <cp:lastPrinted>2023-05-03T19:40:40Z</cp:lastPrinted>
  <dcterms:created xsi:type="dcterms:W3CDTF">2021-11-12T19:41:21Z</dcterms:created>
  <dcterms:modified xsi:type="dcterms:W3CDTF">2023-07-10T21:50:33Z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  <property fmtid="{D5CDD505-2E9C-101B-9397-08002B2CF9AE}" pid="3" name="MediaServiceImageTags">
    <vt:lpwstr/>
  </property>
</Properties>
</file>