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7"/>
  </p:notesMasterIdLst>
  <p:sldIdLst>
    <p:sldId id="282" r:id="rId6"/>
    <p:sldId id="618" r:id="rId7"/>
    <p:sldId id="620" r:id="rId8"/>
    <p:sldId id="391" r:id="rId9"/>
    <p:sldId id="693" r:id="rId10"/>
    <p:sldId id="766" r:id="rId11"/>
    <p:sldId id="769" r:id="rId12"/>
    <p:sldId id="771" r:id="rId13"/>
    <p:sldId id="773" r:id="rId14"/>
    <p:sldId id="775" r:id="rId15"/>
    <p:sldId id="777" r:id="rId16"/>
    <p:sldId id="779" r:id="rId17"/>
    <p:sldId id="781" r:id="rId18"/>
    <p:sldId id="783" r:id="rId19"/>
    <p:sldId id="785" r:id="rId20"/>
    <p:sldId id="786" r:id="rId21"/>
    <p:sldId id="787" r:id="rId22"/>
    <p:sldId id="788" r:id="rId23"/>
    <p:sldId id="789" r:id="rId24"/>
    <p:sldId id="790" r:id="rId25"/>
    <p:sldId id="728" r:id="rId26"/>
    <p:sldId id="729" r:id="rId27"/>
    <p:sldId id="732" r:id="rId28"/>
    <p:sldId id="730" r:id="rId29"/>
    <p:sldId id="763" r:id="rId30"/>
    <p:sldId id="793" r:id="rId31"/>
    <p:sldId id="794" r:id="rId32"/>
    <p:sldId id="791" r:id="rId33"/>
    <p:sldId id="792" r:id="rId34"/>
    <p:sldId id="290" r:id="rId35"/>
    <p:sldId id="731" r:id="rId36"/>
    <p:sldId id="624" r:id="rId37"/>
    <p:sldId id="625" r:id="rId38"/>
    <p:sldId id="627" r:id="rId39"/>
    <p:sldId id="629" r:id="rId40"/>
    <p:sldId id="635" r:id="rId41"/>
    <p:sldId id="634" r:id="rId42"/>
    <p:sldId id="633" r:id="rId43"/>
    <p:sldId id="632" r:id="rId44"/>
    <p:sldId id="637" r:id="rId45"/>
    <p:sldId id="539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BEA"/>
    <a:srgbClr val="FF2D5D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2620" autoAdjust="0"/>
  </p:normalViewPr>
  <p:slideViewPr>
    <p:cSldViewPr snapToGrid="0">
      <p:cViewPr varScale="1">
        <p:scale>
          <a:sx n="88" d="100"/>
          <a:sy n="88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095" tIns="46549" rIns="93095" bIns="465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0"/>
            <a:ext cx="3037840" cy="466434"/>
          </a:xfrm>
          <a:prstGeom prst="rect">
            <a:avLst/>
          </a:prstGeom>
        </p:spPr>
        <p:txBody>
          <a:bodyPr vert="horz" lIns="93095" tIns="46549" rIns="93095" bIns="4654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5" tIns="46549" rIns="93095" bIns="465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9"/>
            <a:ext cx="5608320" cy="3660458"/>
          </a:xfrm>
          <a:prstGeom prst="rect">
            <a:avLst/>
          </a:prstGeom>
        </p:spPr>
        <p:txBody>
          <a:bodyPr vert="horz" lIns="93095" tIns="46549" rIns="93095" bIns="465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4"/>
            <a:ext cx="3037840" cy="466433"/>
          </a:xfrm>
          <a:prstGeom prst="rect">
            <a:avLst/>
          </a:prstGeom>
        </p:spPr>
        <p:txBody>
          <a:bodyPr vert="horz" lIns="93095" tIns="46549" rIns="93095" bIns="465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74"/>
            <a:ext cx="3037840" cy="466433"/>
          </a:xfrm>
          <a:prstGeom prst="rect">
            <a:avLst/>
          </a:prstGeom>
        </p:spPr>
        <p:txBody>
          <a:bodyPr vert="horz" lIns="93095" tIns="46549" rIns="93095" bIns="4654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FOCUS ON COMMUNITIES OF INTEREST:  TOWN OF PALMER LAKE, AND TOWN OF MONUMENT FROM COMMISSIONER DISTRICT 3 TO DISTRICT 1; WESTERN COLORADO SPRINGS (PATTY JEWETT AREA) COMMISSIONER DISTRICT 5 TO DISTRICT 3; SOUTHEAST COLORADO SPRINGS COMMISSIONER DISTRICT 5 TO PICKUP, AND FOCUS ON PRECINCTS 621-625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4.62%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26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67,624 (9.23%)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37,121 (7.68%)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(+3.14% Hispanic or Latino / -4.81%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(-4.66%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MAP B AS A BASE:  PRECINCT 801 STAYS IN COMMISSIONER DISTRICT 4, TOWN OF MONUMENT AND TOWN OF PALMER LAKE MOVE FROM COMMSSIONER DISTRICT 3 TO DISTRICT 1, UNITED STATES AIR FORCE ACADEMY FROM COMMISSIONER DISTRICT 1 TO DISTRICT 3.  MINIMAL PRECINCT MOVES AND VOTER IMPACT, AND ALSO HAVE COMMISSIONER DISTRICTS 3 AND 5 HEAVIER IN POPULATION.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4.67%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12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33,121 (4.52%)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16,931 (3.50%)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SCHOOL DISTRICT FOCUS:  SCHOOL DISTRICT 49 WHOLE IN COMMISSIONER DISTRICT 49; TOWN OF MONUMENT AND TOWN OF PALMER LAKE IN COMMISSIONER DISTRICT 1; SOUTHEAST COLORADO SPRINGS IN COMMISSIONER DISTRICT 5, AND PATTY JEWETT NEIGHBORHOOD IN COMMISSIONER DISTRICT 3.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4.88%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38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92,604 (12.64%)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53,827 (11.13%)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(+3.99% Hispanic or Latino / -5.72%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(-5.37%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2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COMMISSIONER WILLIAMS MAP:  CHANGES MADE TO MAP 1, INCLUDES REQUEST TO ADD PRECINCT 301 TO COMMISSIONER DISTRICT 1.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2.49%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46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101,846 (14%)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64,314 (13%)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(+3.25%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(+3.26%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(+5.56% Hispanic or Latino / -7.88%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(+3.27% Hispanic or Latino / -7.34%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2020 US President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+3.14% Republican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Clerk and Recorder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+3.26%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+3.65% Democrat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COMMISSIONER GONZALEZ MAP:  UNITED STATES AIR FORCE ACADEMY MOVED TO COMMISSIONER DISTRICT 1, AND MODIFY PRECINCTS AROUND COMMISSIONER DISTRICT 5 TO ADD MORE TO SOUTHERN BOUNDARY.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4.63%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45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101,527 (14%)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61,896 (13%)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(+3.14%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(+3.26%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(+5.57% Hispanic or Latino / -7.9%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(+3.23% Hispanic or Latino / -7.43%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Clerk and Recorder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 +3.17%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 +3.74% Democrat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COMMISSIONER GEITNER MAP:  MODIFY MAP 1 TO HAVE THE TOWN OF PALMER LAKE AND TOWN OF MONUMENT IN COMMISSIONER DISTRICT 3; UNITED STATES AIR FORCE ACADEMY IN COMMISSIONER DISTRICT 1; BLACK FOREST PRECINCTS 219 AND 441 TO COMMISSIONER DISTRICT 1; SLIGHT MODIFCATION TO COMMISSIONER DISTRICT 5 BOUNDARY TO ADJUST FOR POPULATION.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4.41%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34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81,070 (11.06%)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53,625 (11.09%)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(+3.24% Hispanic or Latino / -4.85%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(-4.36%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COMMISSIONER VANDERWERF MAP:  MAP WAS ADJUSTED TO INCLUJDE ALL OF PRECINCTS 147, 185, 310, AND 615.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4.97%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50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123,542 (16.86%)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79,254 (16.39%)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(+3.54%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(+3.47%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(+5.47% Hispanic or Latino / -6.97%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(+3.3% Hispanic or Latino / -5.76%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1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Sherriff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+5.61%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+3.56%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+9.46%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Secretary of State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+5.60%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+3.53%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+9.08%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Governor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+5.62%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+3.53%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+9.11%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US Senate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+5.86%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+3.71%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+9.33%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2020 US President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+4.93%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+4.04%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+9.08%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Clerk and Recorder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 +5.59%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+3.88%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+10.16%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628571" lvl="1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628571" lvl="1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628571" lvl="1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COMMISSIONERS BREMER AND GEITNER MAP:  ADJUSTMENTS TO PRECINCTS WERE MADE FOR PRECINCT SPLITS.  PRECINCTS 163, 134, 180, AND 181 STAYED IN THEIR ORGINAL COMMISSIONER DISTRICTS DUE TO POPULATION.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4.75%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80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191,490 (26,13%)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109,012 (22.54%)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(-3.34%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(+4.73% Hispanic or Latino / -5.16%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(+4.84% Hispanic or Latino / +7.7%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(-4.83%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(+3.25% Hispanic or Latino)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(-3.01% Hispanic or Latino / +7.32%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 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3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63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CITIZEN MAP:  CZUKAS MAP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4.42%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61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144,804 (19.76%)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88,699 (18.34%)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(-3.75% Hispanic or Latino / +5.19%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(+3.66%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(+7.27% Hispanic or Latino / -9.81% White -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(+4.04% White -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(+4.39% Hispanic or Latino / -8.65% White - Caucasian)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Sheriff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+4.00%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+5.64%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+4.94% Republican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Secretary of State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+4.28%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+5.76%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+4.94%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Governor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+4.29%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+5.78%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+5.05% Republican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US Senate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+4.54%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+5.97%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+5.22%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US President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+3.74%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+5.53%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+3.25%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+4.51% Democrat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Clerk and Recorder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D1: +4.36% Democrat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D2: +6.31%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D3: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+3.13% Republican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D5: +6.65% Democrat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0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8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7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2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6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6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3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5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5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0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3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0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7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1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7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3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14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MINIMIZE CHANGES TO ELECTION CYCLE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3.58%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21,591 (2.9%)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9,349 (1.9%)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9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MINIMIZE PRECINCT MOVES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1.32%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13,965 (1.9%)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7,728 (1.6%)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(+3.69% Hispanic or Latino / +16.60%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(+6.33% Hispanic or Latino / +14.95%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(+3.80% Hispanic or Latino / +10.56%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(+9.04% Hispanic or Latino / +11.81%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(+7.25% Hispanic or Latino / +8.97% White –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KEEP SECURITY, WIDEFIELD, HANOVER, AND CITY OF FOUNTAIN TOGETHER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4.98%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11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35,680 (4.8%)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15,459 (3.2%)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(+3.51% Hispanic or Latino / +16.93%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(+5.86% Hispanic or Latino / +15.46%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(+3.75% Hispanic or Latino / +9.76%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(+10.11% Hispanic or Latino / +11.29%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(+7.09% Hispanic or Latino / +9.08% White –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not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1 Commissioner District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3, a change from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No change in Political Competitiveness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I-25 BOUNDARY, KEEP MONUMENT AND BLACK FOREST TOGETHER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3.8%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15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37,570 (5.1%)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19,241 (4.0%)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(+3.36% Hispanic or Latino / +17.48%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(+5.96% Hispanic or Latino / +15.26%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(+4.04% Hispanic or Latino / +9.68%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(+9.27% Hispanic or Latino / +11.96%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(+7.70% Hispanic or Latino / +8.13% White –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2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2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Race for 2022 Governor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Commissioner District 4 changes from Democrat to Republican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MOVE USAFE TO COMMISSIONER DISTRICT 3, OVERPOPULATE COMMISSIONER DISTRICTS 3 AND 5 TO ACCOUNT FOR GROWTH</a:t>
            </a:r>
          </a:p>
          <a:p>
            <a:endParaRPr lang="en-US" dirty="0"/>
          </a:p>
          <a:p>
            <a:r>
              <a:rPr lang="en-US" dirty="0"/>
              <a:t>Overall Range in Deviation: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4.88%</a:t>
            </a:r>
          </a:p>
          <a:p>
            <a:endParaRPr lang="en-US" dirty="0"/>
          </a:p>
          <a:p>
            <a:r>
              <a:rPr lang="en-US" dirty="0"/>
              <a:t>Total Precinct Moves: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22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Population = 86,639 (11.82%)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Affected Active Voters =  30,966 (6.5%)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1 – Racial Ethnicity &amp; Voter Rights 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Total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1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(+3.25% Hispanic or Latino / +17.75%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2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(+5.62% Hispanic or Latino / +15.61%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3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(+4.57% Hispanic or Latino / +8.65%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4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(+9.77% Hispanic or Latino / +11.22% White – Caucasian)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Commissioner District 5 </a:t>
            </a:r>
          </a:p>
          <a:p>
            <a:pPr marL="1085714" lvl="2" indent="-171428">
              <a:buFont typeface="Arial" panose="020B0604020202020204" pitchFamily="34" charset="0"/>
              <a:buChar char="•"/>
            </a:pPr>
            <a:r>
              <a:rPr lang="en-US" dirty="0"/>
              <a:t>(+6.96% Hispanic or Latino / +9.53% White – Caucasian)</a:t>
            </a:r>
          </a:p>
          <a:p>
            <a:pPr marL="914285" lvl="2"/>
            <a:endParaRPr lang="en-US" dirty="0"/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Voting Age Population 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(No Variance +/- 3% in Commissioner Districts 1 thru 5)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2 – Communities of Interest &amp; Compactness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Districts are compact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Town of Palmer Lake, Town of Monument, Black Forest are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Falcon is in 2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Air Force Academy is in Commissioner District 3, a change from Commissioner District 1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Fort Carson is in Commissioner District 4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Southeast Colorado Springs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El Paso County Eastern Plains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Wildland Urban Interface (WUI) is in 3 different Commissioner Districts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Criteria 3 – Political Competitiveness</a:t>
            </a:r>
          </a:p>
          <a:p>
            <a:pPr marL="171428" indent="-171428">
              <a:buFont typeface="Arial" panose="020B0604020202020204" pitchFamily="34" charset="0"/>
              <a:buChar char="•"/>
            </a:pPr>
            <a:r>
              <a:rPr lang="en-US" dirty="0"/>
              <a:t>Race for 2022 Governor</a:t>
            </a:r>
          </a:p>
          <a:p>
            <a:pPr marL="628571" lvl="1" indent="-171428">
              <a:buFont typeface="Arial" panose="020B0604020202020204" pitchFamily="34" charset="0"/>
              <a:buChar char="•"/>
            </a:pPr>
            <a:r>
              <a:rPr lang="en-US" dirty="0"/>
              <a:t>D4: – Changes from Democrat to Republican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6340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July 17, 2023 @ 9:00am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Regional Development Center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2880 International Circle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80906</a:t>
            </a: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(1)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Municipal / Town Communities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8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(2)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Minimal Precinct Moves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4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(3)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School District Focus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Commissioner Williams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4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Commissioner Gonzalez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Commissioner Geitner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(7)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Commissioner VanderWerf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6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(8)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Commissioners Bremer &amp; Geitner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</a:t>
            </a:r>
            <a:r>
              <a:rPr lang="en-US" sz="4000" dirty="0" err="1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Czukas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1490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</a:t>
            </a:r>
            <a:r>
              <a:rPr lang="en-US" sz="3600" b="1" dirty="0" err="1">
                <a:solidFill>
                  <a:srgbClr val="002D5D"/>
                </a:solidFill>
              </a:rPr>
              <a:t>Czukas</a:t>
            </a:r>
            <a:r>
              <a:rPr lang="en-US" sz="3600" b="1" dirty="0">
                <a:solidFill>
                  <a:srgbClr val="002D5D"/>
                </a:solidFill>
              </a:rPr>
              <a:t> Map</a:t>
            </a:r>
          </a:p>
          <a:p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2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8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July 10</a:t>
            </a:r>
            <a:r>
              <a:rPr lang="en-US" sz="4400" b="1" baseline="30000" dirty="0">
                <a:solidFill>
                  <a:schemeClr val="bg1"/>
                </a:solidFill>
              </a:rPr>
              <a:t>th</a:t>
            </a:r>
            <a:r>
              <a:rPr lang="en-US" sz="4400" b="1" dirty="0">
                <a:solidFill>
                  <a:schemeClr val="bg1"/>
                </a:solidFill>
              </a:rPr>
              <a:t> Assignment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(Landgraf Map):</a:t>
            </a:r>
          </a:p>
        </p:txBody>
      </p:sp>
    </p:spTree>
    <p:extLst>
      <p:ext uri="{BB962C8B-B14F-4D97-AF65-F5344CB8AC3E}">
        <p14:creationId xmlns:p14="http://schemas.microsoft.com/office/powerpoint/2010/main" val="1475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(July 17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Presentation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Landgraf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4.53%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109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170,195 (23.23%)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108,260 (22.39%)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292100" y="2225234"/>
            <a:ext cx="1160779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2D5D"/>
                </a:solidFill>
              </a:rPr>
              <a:t>Total Population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District 3 (+4.2% Hispanic or Latino / -7.06% White - Caucasian)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District 5 (-6.47% Hispanic or Latino / -3.17% Black / +10.3% White - Caucasian)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CB5CA-EA5B-2A4C-6D57-4BB37941FB90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190020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Voting Age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(-6.88% White - Caucasian)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(-4.35% Hispanic or Latino / +8.61% White - Caucasian)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92F5-2CA0-7E3B-CF54-2862CF08E699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450227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</a:t>
            </a:r>
            <a:r>
              <a:rPr lang="en-US" sz="4000" dirty="0" err="1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Landraf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Districts 1,2, and 4 are under population target deviation to allow for future growth. </a:t>
            </a:r>
          </a:p>
        </p:txBody>
      </p:sp>
    </p:spTree>
    <p:extLst>
      <p:ext uri="{BB962C8B-B14F-4D97-AF65-F5344CB8AC3E}">
        <p14:creationId xmlns:p14="http://schemas.microsoft.com/office/powerpoint/2010/main" val="402187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176823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144,388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-2,167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144,979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-1,576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150,298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3,743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143,653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-2,902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149,455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15979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728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+4.61%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+4.01%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+3.75%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+5.65%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+5.70%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19974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+4.89%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+3.85%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+4.56%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+5.37%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+5.97%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34408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+5.20%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+3.99%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+4.76%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+5.34%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+5.51%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07083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+4.79%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+3.69%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+4.67%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+5.14%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+5.24%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74746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+4.63%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+3.54%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+2.70%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+5.27%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+7.51%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33353"/>
              </p:ext>
            </p:extLst>
          </p:nvPr>
        </p:nvGraphicFramePr>
        <p:xfrm>
          <a:off x="6859943" y="4178674"/>
          <a:ext cx="298639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+4.83%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+3.63%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+4.20%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+5.20%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+5.90%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54643" y="4760591"/>
            <a:ext cx="11829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(Perez Map):</a:t>
            </a:r>
          </a:p>
        </p:txBody>
      </p:sp>
    </p:spTree>
    <p:extLst>
      <p:ext uri="{BB962C8B-B14F-4D97-AF65-F5344CB8AC3E}">
        <p14:creationId xmlns:p14="http://schemas.microsoft.com/office/powerpoint/2010/main" val="383149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(Perez) Summary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Warning: This map has not yet been approved by the Redistricting Committee for further analysis and may not meet all criteria.</a:t>
            </a:r>
          </a:p>
          <a:p>
            <a:endParaRPr lang="en-US" sz="3200" b="1" dirty="0">
              <a:solidFill>
                <a:srgbClr val="002D5D"/>
              </a:solidFill>
            </a:endParaRP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2CC1C0-E296-F00D-B1CA-626E985C8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71992"/>
              </p:ext>
            </p:extLst>
          </p:nvPr>
        </p:nvGraphicFramePr>
        <p:xfrm>
          <a:off x="1349092" y="3451435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42253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33026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25649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Precinct Moves = 156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1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9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-2,347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0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144,528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-2,027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1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3,581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6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144,209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-2,346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3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149,692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3,137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8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36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54643" y="4760591"/>
            <a:ext cx="1182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July 10</a:t>
            </a:r>
            <a:r>
              <a:rPr lang="en-US" sz="4400" b="1" baseline="30000" dirty="0">
                <a:solidFill>
                  <a:schemeClr val="bg1"/>
                </a:solidFill>
              </a:rPr>
              <a:t>th</a:t>
            </a:r>
            <a:r>
              <a:rPr lang="en-US" sz="4400" b="1" dirty="0">
                <a:solidFill>
                  <a:schemeClr val="bg1"/>
                </a:solidFill>
              </a:rPr>
              <a:t> Assignment: Changes to Map (8)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Map (9):</a:t>
            </a:r>
          </a:p>
        </p:txBody>
      </p:sp>
    </p:spTree>
    <p:extLst>
      <p:ext uri="{BB962C8B-B14F-4D97-AF65-F5344CB8AC3E}">
        <p14:creationId xmlns:p14="http://schemas.microsoft.com/office/powerpoint/2010/main" val="184182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(9) Summary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Warning: This map does not meet minimum required criteria and is a working map that still needs precinct moves in order to be within the 5% population deviation.</a:t>
            </a:r>
          </a:p>
          <a:p>
            <a:endParaRPr lang="en-US" sz="3200" b="1" dirty="0">
              <a:solidFill>
                <a:srgbClr val="002D5D"/>
              </a:solidFill>
            </a:endParaRP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2CC1C0-E296-F00D-B1CA-626E985C8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60685"/>
              </p:ext>
            </p:extLst>
          </p:nvPr>
        </p:nvGraphicFramePr>
        <p:xfrm>
          <a:off x="1349092" y="3451435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422534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33026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25649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Precinct Moves = 75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1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9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144,722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0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141,179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-5,376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1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138,800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-7,755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6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164,990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18,435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3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143,082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-3,473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8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8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July 10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237536"/>
            <a:ext cx="10494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Display copies of all presented Commission and Public maps prior to July 17</a:t>
            </a:r>
            <a:r>
              <a:rPr lang="en-US" sz="2400" b="1" baseline="30000" dirty="0">
                <a:solidFill>
                  <a:srgbClr val="002D5D"/>
                </a:solidFill>
              </a:rPr>
              <a:t>th</a:t>
            </a:r>
            <a:r>
              <a:rPr lang="en-US" sz="2400" b="1" dirty="0">
                <a:solidFill>
                  <a:srgbClr val="002D5D"/>
                </a:solidFill>
              </a:rPr>
              <a:t> Public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Provide summary of all presented Commissioner and Public maps prior to July 17</a:t>
            </a:r>
            <a:r>
              <a:rPr lang="en-US" sz="2400" b="1" baseline="30000" dirty="0">
                <a:solidFill>
                  <a:srgbClr val="002D5D"/>
                </a:solidFill>
              </a:rPr>
              <a:t>th</a:t>
            </a:r>
            <a:r>
              <a:rPr lang="en-US" sz="2400" b="1" dirty="0">
                <a:solidFill>
                  <a:srgbClr val="002D5D"/>
                </a:solidFill>
              </a:rPr>
              <a:t> Public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Review and analyze submitted public map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D5D"/>
                </a:solidFill>
              </a:rPr>
              <a:t>Czukas</a:t>
            </a:r>
            <a:r>
              <a:rPr lang="en-US" sz="2400" b="1" dirty="0">
                <a:solidFill>
                  <a:srgbClr val="002D5D"/>
                </a:solidFill>
              </a:rPr>
              <a:t> Map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Landgraf Map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Perez 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Review and analyze changes from July 10</a:t>
            </a:r>
            <a:r>
              <a:rPr lang="en-US" sz="2400" b="1" baseline="30000" dirty="0">
                <a:solidFill>
                  <a:srgbClr val="002D5D"/>
                </a:solidFill>
              </a:rPr>
              <a:t>th</a:t>
            </a:r>
            <a:r>
              <a:rPr lang="en-US" sz="2400" b="1" dirty="0">
                <a:solidFill>
                  <a:srgbClr val="002D5D"/>
                </a:solidFill>
              </a:rPr>
              <a:t> Redistricting Commission Meeting to Map 8</a:t>
            </a: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(Landgraf)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1910195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13231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34682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3,743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-2,902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(Landgraf):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Landgraf Precinct Moves = 109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9893"/>
              </p:ext>
            </p:extLst>
          </p:nvPr>
        </p:nvGraphicFramePr>
        <p:xfrm>
          <a:off x="730166" y="2013776"/>
          <a:ext cx="965540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219, 445, 401, 402, 403, 407, 408, 423, 201, 202, 203, 204, 205, 206, 207, 208, 226, 248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253, 310, 303, 311, 312, 313, 314, 315, 316, 317, 318, 319, 320, 321, 322, 323, 440, 457, 135, 141, 145, 146, 163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322, 440, 457, 253, 184, 901, 090, 196, 520, 521, 522, 527, 554, 560, 651, 653, 650, 655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219, 445, 401, 402, 403, 407, 408, 423, 627, 157, 158, 159, 160, 161, 167, 168, 170, 171, 172, 190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sz="1300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310, 303, 311, 312, 313, 314, 315, 316, 317, 318, 319, 320, 321, 323, 092, 093, 137, 178, 179, 180, 181, 182, 183, 185, 186, 187, 188, 199, 609, 610, 611, 614, 619, 626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201, 202, 203, 204, 205, 206, 207, 208, 226, 248, 730, 839, 003, 088, 089, 096, 101, 102, 103, 104, 105, 106, 107, 108, 109, 116, 117, 122, 126, 133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+4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627, 730, 839, 612, 616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090, 196, 520, 421, 522, 527, 554, 560, 651, 653, 650, 655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003, 088, 089, 096, 101, 102, 103, 104, 105, 106, 107, 108, 109, 116, 117, 122, 126, 133, 157, 158, 159, 160, 161, 167, 168, 170, 171, 172, 190, 135, 141, 145, 146, 163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184, 901, 092, 093, 137, 178, 179, 180, 181, 182, 183, 185, 186, 187, 188, 199, 609, 611, 614, 619, 626, 612, 616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+11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AFFECTED POPULATION =   170,195 (23.23%)</a:t>
                      </a:r>
                    </a:p>
                    <a:p>
                      <a:pPr algn="ctr"/>
                      <a:r>
                        <a:rPr lang="en-US" sz="1300" b="1" dirty="0"/>
                        <a:t>TOTAL AFFECTED ACTIVE VOTERS = 108,260 (22.39%)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08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</a:t>
            </a:r>
          </a:p>
          <a:p>
            <a:pPr lvl="1" algn="ctr"/>
            <a:r>
              <a:rPr lang="en-US" sz="4400" dirty="0">
                <a:solidFill>
                  <a:schemeClr val="bg1"/>
                </a:solidFill>
              </a:rPr>
              <a:t>Total Population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40998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88733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-7.06%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-6.47%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-3.17%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10.3%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8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</a:t>
            </a:r>
          </a:p>
          <a:p>
            <a:pPr lvl="1" algn="ctr"/>
            <a:r>
              <a:rPr lang="en-US" sz="4400" dirty="0">
                <a:solidFill>
                  <a:schemeClr val="bg1"/>
                </a:solidFill>
              </a:rPr>
              <a:t> Voting Age 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9864"/>
              </p:ext>
            </p:extLst>
          </p:nvPr>
        </p:nvGraphicFramePr>
        <p:xfrm>
          <a:off x="2073779" y="1666570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49.09%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57.63%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-6.88%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59.94%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-4.35%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8.61%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95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73620" y="113927"/>
            <a:ext cx="12018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8066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32,289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49,289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84,405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+20.14%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24,902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44,433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72,095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+27.09%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41,547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40,856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85,249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24,029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52,559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39,174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84,543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2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27322" y="113927"/>
            <a:ext cx="11939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6094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26,014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40,171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68,360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+20.71%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19,544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54,672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31,509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64,019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16,176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15,854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30,781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30,609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97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50472" y="113927"/>
            <a:ext cx="1191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2898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28,796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38,298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68,527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+13.87%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33,619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29,162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64,196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15,222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32,636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29,801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63,931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80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85195" y="113927"/>
            <a:ext cx="11783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459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25,904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40,202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67,933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19,418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32,967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54,370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30,830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30,803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15,800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16,148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33,327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30,039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31,225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63,274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2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8" y="4760591"/>
            <a:ext cx="858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Summaries:</a:t>
            </a:r>
          </a:p>
        </p:txBody>
      </p:sp>
    </p:spTree>
    <p:extLst>
      <p:ext uri="{BB962C8B-B14F-4D97-AF65-F5344CB8AC3E}">
        <p14:creationId xmlns:p14="http://schemas.microsoft.com/office/powerpoint/2010/main" val="14644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208344" y="113927"/>
            <a:ext cx="11858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2945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22,331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43,263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65,594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+31.91%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17,439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35,637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53,076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+34.29%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27,893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61,399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+9.14%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14,683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17,917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+9.92%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34,640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61,280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+13.05%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52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38896" y="113927"/>
            <a:ext cx="11783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(Landgraf)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0941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42,960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65,988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+30.21%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17,333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63,257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+34.91%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33,632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61,752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+8.93%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32,547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26,976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34,396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61,372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+12.09%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(A)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Minimize Changes to Election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(B)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Minimize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(C)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Keep Security, Widefield, Hanover, and City of Fountain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2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(D)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I-25 Boundary, Keep Town of Monument and Black Forest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631" y="-80174"/>
            <a:ext cx="12192000" cy="112121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(E) Summary:</a:t>
            </a:r>
          </a:p>
          <a:p>
            <a:pPr algn="ctr">
              <a:lnSpc>
                <a:spcPts val="5867"/>
              </a:lnSpc>
            </a:pP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1296376"/>
            <a:ext cx="104943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D5D"/>
                </a:solidFill>
              </a:rPr>
              <a:t>Assignment:  Move USAFA to Commissioner District 3, overpopulate Commissioner Districts 3 and 5 to account for growth</a:t>
            </a:r>
          </a:p>
          <a:p>
            <a:r>
              <a:rPr lang="en-US" sz="1900" b="1" dirty="0">
                <a:solidFill>
                  <a:srgbClr val="002D5D"/>
                </a:solidFill>
              </a:rPr>
              <a:t>Overall Range in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Total Precinct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Total Affected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Total Affected Active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Criteria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Racial Ethnicity &amp; Voter Rights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Criteria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Communities of Interest &amp; Compactness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Criteria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D5D"/>
                </a:solidFill>
              </a:rPr>
              <a:t>Political Competitiveness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5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F04770-C1CC-408E-B788-A8CF9CED959E}">
  <ds:schemaRefs>
    <ds:schemaRef ds:uri="http://schemas.microsoft.com/office/2006/metadata/properties"/>
    <ds:schemaRef ds:uri="5665252f-2c69-48e5-b0d6-d600eead1583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80156bfa-366b-4c3c-b565-b9add80062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6989</Words>
  <Application>Microsoft Office PowerPoint</Application>
  <PresentationFormat>Widescreen</PresentationFormat>
  <Paragraphs>1661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Steve Schleiker</cp:lastModifiedBy>
  <cp:revision>50</cp:revision>
  <cp:lastPrinted>2023-07-15T22:58:37Z</cp:lastPrinted>
  <dcterms:created xsi:type="dcterms:W3CDTF">2021-11-12T19:41:21Z</dcterms:created>
  <dcterms:modified xsi:type="dcterms:W3CDTF">2023-07-15T23:05:22Z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