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9"/>
  </p:notesMasterIdLst>
  <p:sldIdLst>
    <p:sldId id="282" r:id="rId6"/>
    <p:sldId id="618" r:id="rId7"/>
    <p:sldId id="620" r:id="rId8"/>
    <p:sldId id="391" r:id="rId9"/>
    <p:sldId id="693" r:id="rId10"/>
    <p:sldId id="728" r:id="rId11"/>
    <p:sldId id="729" r:id="rId12"/>
    <p:sldId id="732" r:id="rId13"/>
    <p:sldId id="730" r:id="rId14"/>
    <p:sldId id="763" r:id="rId15"/>
    <p:sldId id="751" r:id="rId16"/>
    <p:sldId id="752" r:id="rId17"/>
    <p:sldId id="753" r:id="rId18"/>
    <p:sldId id="754" r:id="rId19"/>
    <p:sldId id="755" r:id="rId20"/>
    <p:sldId id="756" r:id="rId21"/>
    <p:sldId id="764" r:id="rId22"/>
    <p:sldId id="757" r:id="rId23"/>
    <p:sldId id="758" r:id="rId24"/>
    <p:sldId id="759" r:id="rId25"/>
    <p:sldId id="760" r:id="rId26"/>
    <p:sldId id="761" r:id="rId27"/>
    <p:sldId id="762" r:id="rId28"/>
    <p:sldId id="765" r:id="rId29"/>
    <p:sldId id="749" r:id="rId30"/>
    <p:sldId id="768" r:id="rId31"/>
    <p:sldId id="750" r:id="rId32"/>
    <p:sldId id="766" r:id="rId33"/>
    <p:sldId id="767" r:id="rId34"/>
    <p:sldId id="290" r:id="rId35"/>
    <p:sldId id="731" r:id="rId36"/>
    <p:sldId id="624" r:id="rId37"/>
    <p:sldId id="625" r:id="rId38"/>
    <p:sldId id="537" r:id="rId39"/>
    <p:sldId id="627" r:id="rId40"/>
    <p:sldId id="628" r:id="rId41"/>
    <p:sldId id="629" r:id="rId42"/>
    <p:sldId id="538" r:id="rId43"/>
    <p:sldId id="630" r:id="rId44"/>
    <p:sldId id="635" r:id="rId45"/>
    <p:sldId id="634" r:id="rId46"/>
    <p:sldId id="633" r:id="rId47"/>
    <p:sldId id="632" r:id="rId48"/>
    <p:sldId id="637" r:id="rId49"/>
    <p:sldId id="539" r:id="rId50"/>
    <p:sldId id="740" r:id="rId51"/>
    <p:sldId id="696" r:id="rId52"/>
    <p:sldId id="697" r:id="rId53"/>
    <p:sldId id="698" r:id="rId54"/>
    <p:sldId id="699" r:id="rId55"/>
    <p:sldId id="700" r:id="rId56"/>
    <p:sldId id="701" r:id="rId57"/>
    <p:sldId id="702" r:id="rId58"/>
    <p:sldId id="704" r:id="rId59"/>
    <p:sldId id="705" r:id="rId60"/>
    <p:sldId id="706" r:id="rId61"/>
    <p:sldId id="707" r:id="rId62"/>
    <p:sldId id="708" r:id="rId63"/>
    <p:sldId id="709" r:id="rId64"/>
    <p:sldId id="741" r:id="rId65"/>
    <p:sldId id="713" r:id="rId66"/>
    <p:sldId id="714" r:id="rId67"/>
    <p:sldId id="715" r:id="rId68"/>
    <p:sldId id="716" r:id="rId69"/>
    <p:sldId id="717" r:id="rId70"/>
    <p:sldId id="718" r:id="rId71"/>
    <p:sldId id="719" r:id="rId72"/>
    <p:sldId id="721" r:id="rId73"/>
    <p:sldId id="722" r:id="rId74"/>
    <p:sldId id="723" r:id="rId75"/>
    <p:sldId id="724" r:id="rId76"/>
    <p:sldId id="725" r:id="rId77"/>
    <p:sldId id="726" r:id="rId7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BEA"/>
    <a:srgbClr val="FF2D5D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15117</c:v>
                </c:pt>
                <c:pt idx="1">
                  <c:v>22897</c:v>
                </c:pt>
                <c:pt idx="2">
                  <c:v>18428</c:v>
                </c:pt>
                <c:pt idx="3">
                  <c:v>32840</c:v>
                </c:pt>
                <c:pt idx="4">
                  <c:v>41211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4052</c:v>
                </c:pt>
                <c:pt idx="1">
                  <c:v>6855</c:v>
                </c:pt>
                <c:pt idx="2">
                  <c:v>4101</c:v>
                </c:pt>
                <c:pt idx="3">
                  <c:v>12895</c:v>
                </c:pt>
                <c:pt idx="4">
                  <c:v>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110101</c:v>
                </c:pt>
                <c:pt idx="1">
                  <c:v>98468</c:v>
                </c:pt>
                <c:pt idx="2">
                  <c:v>112672</c:v>
                </c:pt>
                <c:pt idx="3">
                  <c:v>82218</c:v>
                </c:pt>
                <c:pt idx="4">
                  <c:v>78222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6189</c:v>
                </c:pt>
                <c:pt idx="1">
                  <c:v>4549</c:v>
                </c:pt>
                <c:pt idx="2">
                  <c:v>3450</c:v>
                </c:pt>
                <c:pt idx="3">
                  <c:v>3890</c:v>
                </c:pt>
                <c:pt idx="4">
                  <c:v>3591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9933</c:v>
                </c:pt>
                <c:pt idx="1">
                  <c:v>14435</c:v>
                </c:pt>
                <c:pt idx="2">
                  <c:v>13338</c:v>
                </c:pt>
                <c:pt idx="3">
                  <c:v>21308</c:v>
                </c:pt>
                <c:pt idx="4">
                  <c:v>27350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3144</c:v>
                </c:pt>
                <c:pt idx="1">
                  <c:v>5206</c:v>
                </c:pt>
                <c:pt idx="2">
                  <c:v>3407</c:v>
                </c:pt>
                <c:pt idx="3">
                  <c:v>9829</c:v>
                </c:pt>
                <c:pt idx="4">
                  <c:v>10328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85647</c:v>
                </c:pt>
                <c:pt idx="1">
                  <c:v>76358</c:v>
                </c:pt>
                <c:pt idx="2">
                  <c:v>96829</c:v>
                </c:pt>
                <c:pt idx="3">
                  <c:v>64083</c:v>
                </c:pt>
                <c:pt idx="4">
                  <c:v>65324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4778</c:v>
                </c:pt>
                <c:pt idx="1">
                  <c:v>3699</c:v>
                </c:pt>
                <c:pt idx="2">
                  <c:v>2969</c:v>
                </c:pt>
                <c:pt idx="3">
                  <c:v>3251</c:v>
                </c:pt>
                <c:pt idx="4">
                  <c:v>3126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</a:t>
            </a:r>
            <a:r>
              <a:rPr lang="en-US" b="1" baseline="0" dirty="0"/>
              <a:t> SFR PERMITS: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9A-4D87-9548-8ED3E240B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A-4D87-9548-8ED3E240B5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A-4D87-9548-8ED3E240B5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A-4D87-9548-8ED3E240B5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9A-4D87-9548-8ED3E240B5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9A-4D87-9548-8ED3E240B5C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NEW SFR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9A-4D87-9548-8ED3E240B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2193920"/>
        <c:axId val="742194280"/>
      </c:barChart>
      <c:catAx>
        <c:axId val="7421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4280"/>
        <c:crosses val="autoZero"/>
        <c:auto val="1"/>
        <c:lblAlgn val="ctr"/>
        <c:lblOffset val="100"/>
        <c:noMultiLvlLbl val="0"/>
      </c:catAx>
      <c:valAx>
        <c:axId val="7421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1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15156</c:v>
                </c:pt>
                <c:pt idx="1">
                  <c:v>22519</c:v>
                </c:pt>
                <c:pt idx="2">
                  <c:v>18534</c:v>
                </c:pt>
                <c:pt idx="3">
                  <c:v>32629</c:v>
                </c:pt>
                <c:pt idx="4">
                  <c:v>41655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4079</c:v>
                </c:pt>
                <c:pt idx="1">
                  <c:v>6880</c:v>
                </c:pt>
                <c:pt idx="2">
                  <c:v>4108</c:v>
                </c:pt>
                <c:pt idx="3">
                  <c:v>12649</c:v>
                </c:pt>
                <c:pt idx="4">
                  <c:v>13603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110409</c:v>
                </c:pt>
                <c:pt idx="1">
                  <c:v>97236</c:v>
                </c:pt>
                <c:pt idx="2">
                  <c:v>113612</c:v>
                </c:pt>
                <c:pt idx="3">
                  <c:v>81408</c:v>
                </c:pt>
                <c:pt idx="4">
                  <c:v>79016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6186</c:v>
                </c:pt>
                <c:pt idx="1">
                  <c:v>4637</c:v>
                </c:pt>
                <c:pt idx="2">
                  <c:v>3459</c:v>
                </c:pt>
                <c:pt idx="3">
                  <c:v>3810</c:v>
                </c:pt>
                <c:pt idx="4">
                  <c:v>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9967</c:v>
                </c:pt>
                <c:pt idx="1">
                  <c:v>14188</c:v>
                </c:pt>
                <c:pt idx="2">
                  <c:v>13412</c:v>
                </c:pt>
                <c:pt idx="3">
                  <c:v>21216</c:v>
                </c:pt>
                <c:pt idx="4">
                  <c:v>27581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3166</c:v>
                </c:pt>
                <c:pt idx="1">
                  <c:v>5235</c:v>
                </c:pt>
                <c:pt idx="2">
                  <c:v>3411</c:v>
                </c:pt>
                <c:pt idx="3">
                  <c:v>9640</c:v>
                </c:pt>
                <c:pt idx="4">
                  <c:v>10462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85916</c:v>
                </c:pt>
                <c:pt idx="1">
                  <c:v>75210</c:v>
                </c:pt>
                <c:pt idx="2">
                  <c:v>97609</c:v>
                </c:pt>
                <c:pt idx="3">
                  <c:v>63625</c:v>
                </c:pt>
                <c:pt idx="4">
                  <c:v>65881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4779</c:v>
                </c:pt>
                <c:pt idx="1">
                  <c:v>3774</c:v>
                </c:pt>
                <c:pt idx="2">
                  <c:v>2978</c:v>
                </c:pt>
                <c:pt idx="3">
                  <c:v>3187</c:v>
                </c:pt>
                <c:pt idx="4">
                  <c:v>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15863</c:v>
                </c:pt>
                <c:pt idx="1">
                  <c:v>25223</c:v>
                </c:pt>
                <c:pt idx="2">
                  <c:v>17622</c:v>
                </c:pt>
                <c:pt idx="3">
                  <c:v>34139</c:v>
                </c:pt>
                <c:pt idx="4">
                  <c:v>37646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4314</c:v>
                </c:pt>
                <c:pt idx="1">
                  <c:v>7466</c:v>
                </c:pt>
                <c:pt idx="2">
                  <c:v>3851</c:v>
                </c:pt>
                <c:pt idx="3">
                  <c:v>13171</c:v>
                </c:pt>
                <c:pt idx="4">
                  <c:v>12517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109486</c:v>
                </c:pt>
                <c:pt idx="1">
                  <c:v>93961</c:v>
                </c:pt>
                <c:pt idx="2">
                  <c:v>115117</c:v>
                </c:pt>
                <c:pt idx="3">
                  <c:v>80674</c:v>
                </c:pt>
                <c:pt idx="4">
                  <c:v>82443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6199</c:v>
                </c:pt>
                <c:pt idx="1">
                  <c:v>4616</c:v>
                </c:pt>
                <c:pt idx="2">
                  <c:v>3364</c:v>
                </c:pt>
                <c:pt idx="3">
                  <c:v>3846</c:v>
                </c:pt>
                <c:pt idx="4">
                  <c:v>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10401</c:v>
                </c:pt>
                <c:pt idx="1">
                  <c:v>15881</c:v>
                </c:pt>
                <c:pt idx="2">
                  <c:v>12659</c:v>
                </c:pt>
                <c:pt idx="3">
                  <c:v>22270</c:v>
                </c:pt>
                <c:pt idx="4">
                  <c:v>25153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97-41A7-9719-608D837332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Black: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3397</c:v>
                </c:pt>
                <c:pt idx="1">
                  <c:v>5665</c:v>
                </c:pt>
                <c:pt idx="2">
                  <c:v>3151</c:v>
                </c:pt>
                <c:pt idx="3">
                  <c:v>10022</c:v>
                </c:pt>
                <c:pt idx="4">
                  <c:v>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97-41A7-9719-608D837332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85771</c:v>
                </c:pt>
                <c:pt idx="1">
                  <c:v>73673</c:v>
                </c:pt>
                <c:pt idx="2">
                  <c:v>97249</c:v>
                </c:pt>
                <c:pt idx="3">
                  <c:v>63023</c:v>
                </c:pt>
                <c:pt idx="4">
                  <c:v>69525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7-41A7-9719-608D837332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Asian: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Sheet1!$E$2:$E$6</c:f>
              <c:numCache>
                <c:formatCode>#,##0</c:formatCode>
                <c:ptCount val="5"/>
                <c:pt idx="0">
                  <c:v>4807</c:v>
                </c:pt>
                <c:pt idx="1">
                  <c:v>3768</c:v>
                </c:pt>
                <c:pt idx="2">
                  <c:v>2854</c:v>
                </c:pt>
                <c:pt idx="3">
                  <c:v>3222</c:v>
                </c:pt>
                <c:pt idx="4">
                  <c:v>3172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7-41A7-9719-608D83733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886320"/>
        <c:axId val="257884520"/>
      </c:barChart>
      <c:catAx>
        <c:axId val="2578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4520"/>
        <c:crosses val="autoZero"/>
        <c:auto val="1"/>
        <c:lblAlgn val="ctr"/>
        <c:lblOffset val="100"/>
        <c:noMultiLvlLbl val="0"/>
      </c:catAx>
      <c:valAx>
        <c:axId val="25788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8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06" tIns="46555" rIns="93106" bIns="465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4" y="0"/>
            <a:ext cx="3037840" cy="466434"/>
          </a:xfrm>
          <a:prstGeom prst="rect">
            <a:avLst/>
          </a:prstGeom>
        </p:spPr>
        <p:txBody>
          <a:bodyPr vert="horz" lIns="93106" tIns="46555" rIns="93106" bIns="46555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6" tIns="46555" rIns="93106" bIns="465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8"/>
            <a:ext cx="5608320" cy="3660458"/>
          </a:xfrm>
          <a:prstGeom prst="rect">
            <a:avLst/>
          </a:prstGeom>
        </p:spPr>
        <p:txBody>
          <a:bodyPr vert="horz" lIns="93106" tIns="46555" rIns="93106" bIns="465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06" tIns="46555" rIns="93106" bIns="465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4" y="8829973"/>
            <a:ext cx="3037840" cy="466433"/>
          </a:xfrm>
          <a:prstGeom prst="rect">
            <a:avLst/>
          </a:prstGeom>
        </p:spPr>
        <p:txBody>
          <a:bodyPr vert="horz" lIns="93106" tIns="46555" rIns="93106" bIns="46555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7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9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5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9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6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2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3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5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78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2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6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41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7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6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1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0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9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97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56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58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79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7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0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0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514" lvl="1" indent="-228542">
              <a:buAutoNum type="arabicPeriod"/>
            </a:pPr>
            <a:r>
              <a:rPr lang="en-US" dirty="0"/>
              <a:t>There is not a +/- 3% variance for total population in Commissioner District 1 thru 5.</a:t>
            </a:r>
          </a:p>
          <a:p>
            <a:pPr marL="456971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6340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July 6, 2023 @ 5:30pm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Mesa Ridge High School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6070 Mesa Ridge Parkway</a:t>
            </a:r>
          </a:p>
          <a:p>
            <a:pPr algn="ctr" defTabSz="609630"/>
            <a:r>
              <a:rPr lang="en-US" sz="28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80911</a:t>
            </a:r>
            <a:endParaRPr lang="en-US" sz="24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28767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+0.16%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+2.13%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+1.82%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+3.15%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+2.54%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0627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+0.33%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+1.91%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+1.32%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+2.96%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+2.51%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583120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+0.36%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+1.80%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+1.28%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+2.90%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+2.14%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67751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+0.31%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+1.80%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+1.31%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+2.93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+2.23%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19087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+0.26%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+2.25%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+1.18%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+3.26%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+3.65%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90685"/>
              </p:ext>
            </p:extLst>
          </p:nvPr>
        </p:nvGraphicFramePr>
        <p:xfrm>
          <a:off x="6859943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+0.15%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+1.78%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+1.51%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+2.93%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+2.15%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3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8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(5)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Gonzalez Summary:</a:t>
            </a:r>
          </a:p>
        </p:txBody>
      </p:sp>
    </p:spTree>
    <p:extLst>
      <p:ext uri="{BB962C8B-B14F-4D97-AF65-F5344CB8AC3E}">
        <p14:creationId xmlns:p14="http://schemas.microsoft.com/office/powerpoint/2010/main" val="389407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5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4.63%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45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101,527 (14%)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61,896 (13%)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2225234"/>
            <a:ext cx="10494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Population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(+3.15%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(+3.3%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(+5.57% Hispanic or Latino / -7.9%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0503F-2696-5940-4C94-825F1094ED74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311073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Voting Age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(+3.23% Hispanic or Latino / -7.43% White)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4D66A-F641-EDC2-058A-1CB9CCF683EB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478670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 605, and 601 District 5 questions.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 191, 192, 195, and 139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1206863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44303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2,947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3126488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90508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+0.20%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+2.04%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+4.56%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+2.99%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+2.67%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41167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+0.07%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+1.68%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+1.01%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+2.93%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+2.64%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63337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+0.12%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+1.60%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+0.96%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+2.88%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+2.30%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90133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+0.12%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+1.67%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+0.98%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+2.85%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+2.39%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56400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+0.05%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+2.04%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+0.87%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+3.17% REPUBLICAN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+3.74% DEMOCRAT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35444"/>
              </p:ext>
            </p:extLst>
          </p:nvPr>
        </p:nvGraphicFramePr>
        <p:xfrm>
          <a:off x="6859943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+0.02%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+1.64%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+1.17%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+2.86%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+2.21%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29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8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(6)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Geitner Summary:</a:t>
            </a:r>
          </a:p>
        </p:txBody>
      </p:sp>
    </p:spTree>
    <p:extLst>
      <p:ext uri="{BB962C8B-B14F-4D97-AF65-F5344CB8AC3E}">
        <p14:creationId xmlns:p14="http://schemas.microsoft.com/office/powerpoint/2010/main" val="215659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6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4.41%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34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81,070 (11.06%)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53,625 (11.09%)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(July 6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 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2225234"/>
            <a:ext cx="10494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Population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(+3.24% Hispanic or Latino / -4.85%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794B8-2EBB-E1AB-2C87-1BF18823DDE6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2893427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Voting Age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(-4.6% White)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3BC0D-59D4-4CB7-4C88-56F0D175B58A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1535905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 193, 194, 620, and 627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4110324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529810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143,409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-3,146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2098851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500582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25288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Political Competitiveness: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FE166B-9D41-2364-004E-65D972927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177445"/>
              </p:ext>
            </p:extLst>
          </p:nvPr>
        </p:nvGraphicFramePr>
        <p:xfrm>
          <a:off x="685800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PRESIDENT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+0.48%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+2.21%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+1.47%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+0.59%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209933-D099-FA25-EA89-3B6AA78E6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78461"/>
              </p:ext>
            </p:extLst>
          </p:nvPr>
        </p:nvGraphicFramePr>
        <p:xfrm>
          <a:off x="3772872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US SENATE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+0.66%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+0.06%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+2.04%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+1.17%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+0.16%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2C530596-7CEC-320C-5F4A-51CEE2D7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53548"/>
              </p:ext>
            </p:extLst>
          </p:nvPr>
        </p:nvGraphicFramePr>
        <p:xfrm>
          <a:off x="6859944" y="1541688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GOVERNOR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+0.55%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+0.17%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+2.02%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+1.33%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+0.12%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E744EE2E-E5E0-92F8-FD78-0327042F3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444625"/>
              </p:ext>
            </p:extLst>
          </p:nvPr>
        </p:nvGraphicFramePr>
        <p:xfrm>
          <a:off x="685800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SECRETARY OF 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+0.58%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+0.04%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+1.92%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+0.98%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+0.21%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BC3A3C8F-AAF6-FABD-9839-3A3BB1820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46777"/>
              </p:ext>
            </p:extLst>
          </p:nvPr>
        </p:nvGraphicFramePr>
        <p:xfrm>
          <a:off x="3772872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CLERK &amp; RECORDER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+0.57%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+0.04%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+1.97%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+1.34%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+0.41%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AA14F66-2F81-C2D3-365E-243DF24F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49102"/>
              </p:ext>
            </p:extLst>
          </p:nvPr>
        </p:nvGraphicFramePr>
        <p:xfrm>
          <a:off x="6859943" y="4178674"/>
          <a:ext cx="298639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799">
                  <a:extLst>
                    <a:ext uri="{9D8B030D-6E8A-4147-A177-3AD203B41FA5}">
                      <a16:colId xmlns:a16="http://schemas.microsoft.com/office/drawing/2014/main" val="1043273895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17656731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SHERIFF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69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+0.58% DEMOCRAT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4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+0.09%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+1.89%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5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+1.16%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3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+0.31% REPUBLICAN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6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40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1A7ED1-A47C-A3F6-29BE-D9BF5109C271}"/>
              </a:ext>
            </a:extLst>
          </p:cNvPr>
          <p:cNvSpPr txBox="1"/>
          <p:nvPr/>
        </p:nvSpPr>
        <p:spPr>
          <a:xfrm>
            <a:off x="584461" y="4760591"/>
            <a:ext cx="11057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Working Map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VanderWerf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Map Review:</a:t>
            </a:r>
          </a:p>
        </p:txBody>
      </p:sp>
    </p:spTree>
    <p:extLst>
      <p:ext uri="{BB962C8B-B14F-4D97-AF65-F5344CB8AC3E}">
        <p14:creationId xmlns:p14="http://schemas.microsoft.com/office/powerpoint/2010/main" val="2049968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VanderWerf Map Review: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This map does not meet minimum required criteria and is a working map that still requires precinct moves in order to be within 5% population deviation, per HB 21-1047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4C1481A-5F1F-499F-19C5-6F63E7505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10365"/>
              </p:ext>
            </p:extLst>
          </p:nvPr>
        </p:nvGraphicFramePr>
        <p:xfrm>
          <a:off x="1277855" y="305143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455068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96905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49336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4904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8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137,017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-9,538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-6.51%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4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8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8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151,761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7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584461" y="4760591"/>
            <a:ext cx="11057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Working Map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Bremer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Map (District 5 North &amp; South) Review:</a:t>
            </a:r>
          </a:p>
        </p:txBody>
      </p:sp>
    </p:spTree>
    <p:extLst>
      <p:ext uri="{BB962C8B-B14F-4D97-AF65-F5344CB8AC3E}">
        <p14:creationId xmlns:p14="http://schemas.microsoft.com/office/powerpoint/2010/main" val="2170912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Bremer (District 5 North) Map Review: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This map does not meet minimum required criteria and is a working map that still requires precinct moves in order to be within 5% population deviation, per HB 21-1047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4C1481A-5F1F-499F-19C5-6F63E7505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77256"/>
              </p:ext>
            </p:extLst>
          </p:nvPr>
        </p:nvGraphicFramePr>
        <p:xfrm>
          <a:off x="1277855" y="305143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455068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96905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49336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4904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8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146,580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4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8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118,262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-28,293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-19.31%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8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177,771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148,678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801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Bremer (District 5 South) Map Review: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This map does not meet minimum required criteria and is a working map that still requires precinct moves in order to be within 5% population deviation, per HB 21-1047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4C1481A-5F1F-499F-19C5-6F63E7505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57086"/>
              </p:ext>
            </p:extLst>
          </p:nvPr>
        </p:nvGraphicFramePr>
        <p:xfrm>
          <a:off x="1277855" y="305143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455068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969058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49336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34904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8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178,007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31,452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4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-11,395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-7.77%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8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124,925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-21,630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-14.76%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8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-2,456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6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150,581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46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38785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June 21</a:t>
            </a:r>
            <a:r>
              <a:rPr lang="en-US" sz="44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 Meeting: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237536"/>
            <a:ext cx="1049439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Per Commissioner Holly Williams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Based on June 21</a:t>
            </a:r>
            <a:r>
              <a:rPr lang="en-US" sz="1700" b="1" baseline="30000" dirty="0">
                <a:solidFill>
                  <a:srgbClr val="002D5D"/>
                </a:solidFill>
              </a:rPr>
              <a:t>st</a:t>
            </a:r>
            <a:r>
              <a:rPr lang="en-US" sz="1700" b="1" dirty="0">
                <a:solidFill>
                  <a:srgbClr val="002D5D"/>
                </a:solidFill>
              </a:rPr>
              <a:t> Map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Add Precinct 301 to Commissioner District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Per Commissioner Longinos Gonzalez 6/21 Redistricting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Based on June 21</a:t>
            </a:r>
            <a:r>
              <a:rPr lang="en-US" sz="1700" b="1" baseline="30000" dirty="0">
                <a:solidFill>
                  <a:srgbClr val="002D5D"/>
                </a:solidFill>
              </a:rPr>
              <a:t>st</a:t>
            </a:r>
            <a:r>
              <a:rPr lang="en-US" sz="1700" b="1" dirty="0">
                <a:solidFill>
                  <a:srgbClr val="002D5D"/>
                </a:solidFill>
              </a:rPr>
              <a:t> Map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Air Force Academy to Commissioner District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Modified Precincts around Commissioner District 5 to add more to Southern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Per Commissioner Carrie Geitner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Based on June 21</a:t>
            </a:r>
            <a:r>
              <a:rPr lang="en-US" sz="1700" b="1" baseline="30000" dirty="0">
                <a:solidFill>
                  <a:srgbClr val="002D5D"/>
                </a:solidFill>
              </a:rPr>
              <a:t>st</a:t>
            </a:r>
            <a:r>
              <a:rPr lang="en-US" sz="1700" b="1" dirty="0">
                <a:solidFill>
                  <a:srgbClr val="002D5D"/>
                </a:solidFill>
              </a:rPr>
              <a:t> Map 1 to have Palmer Lake and Monument Proper in Commissioner District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Air Force Academy to Commissioner District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Black Forest Precincts (219) and (441) to Commissioner District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Slight modifications to Commissioner District 5 boundary to adjust for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Per Commissioner Stan VanderWerf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D5D"/>
                </a:solidFill>
              </a:rPr>
              <a:t>Per Commissioner Cami Bremer</a:t>
            </a: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  <a:p>
            <a:pPr lvl="1"/>
            <a:endParaRPr lang="en-US" sz="24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8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(4)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1910195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50422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1,948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–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Holly Williams: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58250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2.49%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3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–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Holly Williams: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4 Precinct Moves = 46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75577"/>
              </p:ext>
            </p:extLst>
          </p:nvPr>
        </p:nvGraphicFramePr>
        <p:xfrm>
          <a:off x="730166" y="2013776"/>
          <a:ext cx="9655405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(304)(302)(301)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(440)(457)(253)(134)(145)(135)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(440)(457)(253)(134)(164)</a:t>
                      </a:r>
                    </a:p>
                    <a:p>
                      <a:r>
                        <a:rPr lang="en-US" dirty="0"/>
                        <a:t>(151)(153)(155)(156)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(192)(193)(194)(620)(627)(414)</a:t>
                      </a:r>
                    </a:p>
                    <a:p>
                      <a:r>
                        <a:rPr lang="en-US" dirty="0"/>
                        <a:t>(418)(415)(139)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(120)(97)(138)(121)(136)</a:t>
                      </a:r>
                    </a:p>
                    <a:p>
                      <a:r>
                        <a:rPr lang="en-US" dirty="0"/>
                        <a:t>(123)(124)(99)(127)(95)(173)</a:t>
                      </a:r>
                    </a:p>
                    <a:p>
                      <a:r>
                        <a:rPr lang="en-US" dirty="0"/>
                        <a:t>(93)(92)(179)(178)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(304)(302)(301)(602)(605)(601)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(414)(418)(415)(139)(602)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(623)(621)(622)(624)(625)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(145)(135)(192)(193)(194)</a:t>
                      </a:r>
                    </a:p>
                    <a:p>
                      <a:r>
                        <a:rPr lang="en-US" dirty="0"/>
                        <a:t>(620)(627)(623)(621)(622)</a:t>
                      </a:r>
                    </a:p>
                    <a:p>
                      <a:r>
                        <a:rPr lang="en-US" dirty="0"/>
                        <a:t>(624)(625)(605)(601)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(164)(151)(153)(155)(156)(120)</a:t>
                      </a:r>
                    </a:p>
                    <a:p>
                      <a:r>
                        <a:rPr lang="en-US" dirty="0"/>
                        <a:t>(97)(138)(121)(136)(123)(124)</a:t>
                      </a:r>
                    </a:p>
                    <a:p>
                      <a:r>
                        <a:rPr lang="en-US" dirty="0"/>
                        <a:t>(99)(127)(95)(173)(93)(92)(179)</a:t>
                      </a:r>
                    </a:p>
                    <a:p>
                      <a:r>
                        <a:rPr lang="en-US" dirty="0"/>
                        <a:t>(178)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101,846 (14%)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64,314 (13%)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808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(4) Total Population Racial Ethnicity – </a:t>
            </a:r>
          </a:p>
          <a:p>
            <a:pPr lvl="1" algn="ctr"/>
            <a:r>
              <a:rPr lang="en-US" sz="4000" dirty="0">
                <a:solidFill>
                  <a:schemeClr val="bg1"/>
                </a:solidFill>
              </a:rPr>
              <a:t>Commissioner Holly Williams: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4672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7380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113927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Total Population Racial Ethnicity - Commissioner Holly Williams: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59717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88733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-2.53%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-2.45%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5.56%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-7.88%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285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(4) Voting Age Racial Ethnicity – Commissioner Holly Williams: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728763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644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Voting Age Racial Ethnicity – Commissioner Holly Williams: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84395"/>
              </p:ext>
            </p:extLst>
          </p:nvPr>
        </p:nvGraphicFramePr>
        <p:xfrm>
          <a:off x="2073779" y="1666570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2.75%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-7.34%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995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CF6E51C-4688-E717-8229-1D31FECB2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79866"/>
              </p:ext>
            </p:extLst>
          </p:nvPr>
        </p:nvGraphicFramePr>
        <p:xfrm>
          <a:off x="838985" y="1639512"/>
          <a:ext cx="474508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20395818"/>
                    </a:ext>
                  </a:extLst>
                </a:gridCol>
                <a:gridCol w="1727289">
                  <a:extLst>
                    <a:ext uri="{9D8B030D-6E8A-4147-A177-3AD203B41FA5}">
                      <a16:colId xmlns:a16="http://schemas.microsoft.com/office/drawing/2014/main" val="2177344151"/>
                    </a:ext>
                  </a:extLst>
                </a:gridCol>
                <a:gridCol w="2040529">
                  <a:extLst>
                    <a:ext uri="{9D8B030D-6E8A-4147-A177-3AD203B41FA5}">
                      <a16:colId xmlns:a16="http://schemas.microsoft.com/office/drawing/2014/main" val="3504202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5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5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59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5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3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16277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A9B0F2D-5733-11C7-3624-1DEBD3D6F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19912"/>
              </p:ext>
            </p:extLst>
          </p:nvPr>
        </p:nvGraphicFramePr>
        <p:xfrm>
          <a:off x="6061627" y="1653731"/>
          <a:ext cx="5349188" cy="341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4080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A921E-5019-47DD-8337-3CD2CC28AFAF}"/>
              </a:ext>
            </a:extLst>
          </p:cNvPr>
          <p:cNvSpPr txBox="1"/>
          <p:nvPr/>
        </p:nvSpPr>
        <p:spPr>
          <a:xfrm>
            <a:off x="695227" y="1923068"/>
            <a:ext cx="9843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Precincts: 602, 603, 604, 606, and 613 District 4 questions.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Precincts: 414, 418, 415, 195, and 139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42717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94788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(4)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Commissioner Williams Summary:</a:t>
            </a:r>
          </a:p>
        </p:txBody>
      </p:sp>
    </p:spTree>
    <p:extLst>
      <p:ext uri="{BB962C8B-B14F-4D97-AF65-F5344CB8AC3E}">
        <p14:creationId xmlns:p14="http://schemas.microsoft.com/office/powerpoint/2010/main" val="14644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4839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32,751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55,040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90,617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28,489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48,695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80,169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45,715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40,053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88,655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55,642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+12.62%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31,950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63,768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52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8177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44,452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72,790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62,122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+22.49%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36,731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31,447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70,239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18,561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36,067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18,704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43,101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+8.75%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97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2044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42,600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72,978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24,850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35,647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62,279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+17.34%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29,925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70,413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17,014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17,866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36,144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23,568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18,346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43,213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9803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5601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44,468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72,325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22,674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61,726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31,800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69,720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15,573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18,841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21,742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42,790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22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27925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22,245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47,581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69,826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+36.28%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20,140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39,974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60,114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31,958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67,461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41,440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+3.65%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052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(4)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2846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47,374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70,242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+34.89%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20,198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40,140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60,338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+33.05%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32,713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67,594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14,031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21,046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35,077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+20.00%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21,675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41,665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88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7C4A2-4F05-D863-408C-4A3E6DC3E03F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(5)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4119679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84295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-633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-3,277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144,006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150,065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–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Longinos Gonzalez: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78647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2,583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-3,277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4.63%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036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–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Longinos Gonzalez: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5 Precinct Moves = 45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9052"/>
              </p:ext>
            </p:extLst>
          </p:nvPr>
        </p:nvGraphicFramePr>
        <p:xfrm>
          <a:off x="685800" y="2169229"/>
          <a:ext cx="9655405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(302)(304)(219)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(440)(457)(253)(143)(134)(145)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(440)(457)(253)(143)(134)</a:t>
                      </a:r>
                    </a:p>
                    <a:p>
                      <a:r>
                        <a:rPr lang="en-US" dirty="0"/>
                        <a:t>(151)(153)(156)(155)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(219)(190)(191)(192)(195)(139)</a:t>
                      </a:r>
                    </a:p>
                    <a:p>
                      <a:r>
                        <a:rPr lang="en-US" dirty="0"/>
                        <a:t>(193)(194)(620)(627)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(120)(138)(97)(121)(136)</a:t>
                      </a:r>
                    </a:p>
                    <a:p>
                      <a:r>
                        <a:rPr lang="en-US" dirty="0"/>
                        <a:t>(123)(124)(99)(127)(95)(173)(93)(179)(92)(178)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(302)(304)(605)(601)(602)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(191)(192)(195)(139)(602)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(623)(621)(622)(624)(625)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(190)(193)(194)(620)(627)</a:t>
                      </a:r>
                    </a:p>
                    <a:p>
                      <a:r>
                        <a:rPr lang="en-US" dirty="0"/>
                        <a:t>(623)(621)(622)(624)(625)</a:t>
                      </a:r>
                    </a:p>
                    <a:p>
                      <a:r>
                        <a:rPr lang="en-US" dirty="0"/>
                        <a:t>(605)(601)(145)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(151)(153)(156)(155)(120)(138)</a:t>
                      </a:r>
                    </a:p>
                    <a:p>
                      <a:r>
                        <a:rPr lang="en-US" dirty="0"/>
                        <a:t>(97)(121)(136)(123)(124)(99)</a:t>
                      </a:r>
                    </a:p>
                    <a:p>
                      <a:r>
                        <a:rPr lang="en-US" dirty="0"/>
                        <a:t>(127)(95)(173)(93)(179)(92)(178)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101,527 (14%)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61,896 (13%)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92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(5) Total Population Racial Ethnicity – </a:t>
            </a:r>
          </a:p>
          <a:p>
            <a:pPr lvl="1" algn="ctr"/>
            <a:r>
              <a:rPr lang="en-US" sz="4000" dirty="0">
                <a:solidFill>
                  <a:schemeClr val="bg1"/>
                </a:solidFill>
              </a:rPr>
              <a:t>Commissioner Longinos Gonzalez: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211115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720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rgbClr val="002D5D"/>
                </a:solidFill>
              </a:rPr>
              <a:t>Map Option 4 Summary: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Overall Range in Deviation = 2.49%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Precinct Moves = 46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Population = 101,846 (14%)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Total Affected Active Voters = 64,314 (13%)</a:t>
            </a:r>
          </a:p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8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113927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Total Population Racial Ethnicity - Commissioner Longinos Gonzalez: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788435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5.57%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-7.9%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26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(5) Voting Age Racial Ethnicity – Commissioner Longinos Gonzalez: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724490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5536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Voting Age Racial Ethnicity – Commissioner Longinos Gonzalez: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20651"/>
              </p:ext>
            </p:extLst>
          </p:nvPr>
        </p:nvGraphicFramePr>
        <p:xfrm>
          <a:off x="2073779" y="1666570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2.27%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-7.43%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984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(5)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Precincts 605, and 601 District 5 questions.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Precincts 191, 192, 195, and 139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  <a:p>
            <a:endParaRPr lang="en-US" sz="24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62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5189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32,065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54,321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59,194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28,241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48,184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79,386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29,762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55,138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+12.46%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32,026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63,884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126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021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44,665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72,977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36,292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61,359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37,038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31,917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71,043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15,822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18,453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18,668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43,100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+8.89%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230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9445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28,941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42,801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73,172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24,605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61,523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+17.14%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39,395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30,383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71,217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16,911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17,748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23,595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18,303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43,207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586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605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26,007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44,657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72,527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36,399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60,958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+22.91%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36,293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32,280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70,515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15,490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18,710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35,643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+9.03%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21,765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42,792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565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1605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22,232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47,784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+36.49%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39,432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59,393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+32.78%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32,217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36,019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68,236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14,235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20,636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20,341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21,092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41,433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706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(5)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618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47,553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70,437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+35.02%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19,990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39,604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59,594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+32.91%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32,972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35,401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68,373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13,950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20,894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20,004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21,664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41,668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7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2192000" cy="161157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848805" y="2225234"/>
            <a:ext cx="104943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Population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(+3.25%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+/- 2%)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(+3.26%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(+5.56% Hispanic or Latino / -7.88% White)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CB5CA-EA5B-2A4C-6D57-4BB37941FB90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1900202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043B2-5F2F-08EF-D94A-FB8000649A5D}"/>
              </a:ext>
            </a:extLst>
          </p:cNvPr>
          <p:cNvSpPr txBox="1"/>
          <p:nvPr/>
        </p:nvSpPr>
        <p:spPr>
          <a:xfrm>
            <a:off x="2790334" y="4760591"/>
            <a:ext cx="6985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Map Option (6)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Supporting Documentation:</a:t>
            </a:r>
          </a:p>
        </p:txBody>
      </p:sp>
    </p:spTree>
    <p:extLst>
      <p:ext uri="{BB962C8B-B14F-4D97-AF65-F5344CB8AC3E}">
        <p14:creationId xmlns:p14="http://schemas.microsoft.com/office/powerpoint/2010/main" val="873031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299DE3-6AFE-89F3-81A0-609F135C3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62888"/>
              </p:ext>
            </p:extLst>
          </p:nvPr>
        </p:nvGraphicFramePr>
        <p:xfrm>
          <a:off x="685800" y="1842639"/>
          <a:ext cx="4715991" cy="3170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2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239278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  <a:gridCol w="1242031">
                  <a:extLst>
                    <a:ext uri="{9D8B030D-6E8A-4147-A177-3AD203B41FA5}">
                      <a16:colId xmlns:a16="http://schemas.microsoft.com/office/drawing/2014/main" val="584732959"/>
                    </a:ext>
                  </a:extLst>
                </a:gridCol>
                <a:gridCol w="1252400">
                  <a:extLst>
                    <a:ext uri="{9D8B030D-6E8A-4147-A177-3AD203B41FA5}">
                      <a16:colId xmlns:a16="http://schemas.microsoft.com/office/drawing/2014/main" val="1875196719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 Deviation %: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146,079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332305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143,409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-3,146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-2.15%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447951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149,865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3,310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76672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145,405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-1,150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-0.78%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799956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148,015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1,460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92152"/>
                  </a:ext>
                </a:extLst>
              </a:tr>
            </a:tbl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13ED5586-01B8-612A-3185-C098492CD2FA}"/>
              </a:ext>
            </a:extLst>
          </p:cNvPr>
          <p:cNvSpPr/>
          <p:nvPr/>
        </p:nvSpPr>
        <p:spPr>
          <a:xfrm>
            <a:off x="0" y="1"/>
            <a:ext cx="12192000" cy="151214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E0AE638-BC1F-6327-0E0A-95958DB84D1E}"/>
              </a:ext>
            </a:extLst>
          </p:cNvPr>
          <p:cNvSpPr txBox="1"/>
          <p:nvPr/>
        </p:nvSpPr>
        <p:spPr>
          <a:xfrm>
            <a:off x="292100" y="4238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–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Carrie Geitner: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D50E21D-97E6-FC57-6984-E2FBCD577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227062"/>
              </p:ext>
            </p:extLst>
          </p:nvPr>
        </p:nvGraphicFramePr>
        <p:xfrm>
          <a:off x="6096000" y="1838546"/>
          <a:ext cx="4572000" cy="330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686">
                  <a:extLst>
                    <a:ext uri="{9D8B030D-6E8A-4147-A177-3AD203B41FA5}">
                      <a16:colId xmlns:a16="http://schemas.microsoft.com/office/drawing/2014/main" val="207745783"/>
                    </a:ext>
                  </a:extLst>
                </a:gridCol>
                <a:gridCol w="1435314">
                  <a:extLst>
                    <a:ext uri="{9D8B030D-6E8A-4147-A177-3AD203B41FA5}">
                      <a16:colId xmlns:a16="http://schemas.microsoft.com/office/drawing/2014/main" val="548755190"/>
                    </a:ext>
                  </a:extLst>
                </a:gridCol>
              </a:tblGrid>
              <a:tr h="6275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2428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TOTAL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732,773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28193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Target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146,555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21373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1,908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973481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Mean %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593357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(+)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3,310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674344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Largest (–)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-3,146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00933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6,456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396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Overall Range in Deviation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4.41%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391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126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256645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106559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–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Carrie Geitner: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30166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D5D"/>
                </a:solidFill>
              </a:rPr>
              <a:t>Map Option 6 Precinct Moves = 34</a:t>
            </a:r>
          </a:p>
          <a:p>
            <a:endParaRPr lang="en-US" sz="24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700BA2-599F-8C68-0E80-164383F31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73637"/>
              </p:ext>
            </p:extLst>
          </p:nvPr>
        </p:nvGraphicFramePr>
        <p:xfrm>
          <a:off x="685800" y="2169229"/>
          <a:ext cx="9655405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40">
                  <a:extLst>
                    <a:ext uri="{9D8B030D-6E8A-4147-A177-3AD203B41FA5}">
                      <a16:colId xmlns:a16="http://schemas.microsoft.com/office/drawing/2014/main" val="437886970"/>
                    </a:ext>
                  </a:extLst>
                </a:gridCol>
                <a:gridCol w="2927008">
                  <a:extLst>
                    <a:ext uri="{9D8B030D-6E8A-4147-A177-3AD203B41FA5}">
                      <a16:colId xmlns:a16="http://schemas.microsoft.com/office/drawing/2014/main" val="923095125"/>
                    </a:ext>
                  </a:extLst>
                </a:gridCol>
                <a:gridCol w="3360528">
                  <a:extLst>
                    <a:ext uri="{9D8B030D-6E8A-4147-A177-3AD203B41FA5}">
                      <a16:colId xmlns:a16="http://schemas.microsoft.com/office/drawing/2014/main" val="2034460248"/>
                    </a:ext>
                  </a:extLst>
                </a:gridCol>
                <a:gridCol w="1630929">
                  <a:extLst>
                    <a:ext uri="{9D8B030D-6E8A-4147-A177-3AD203B41FA5}">
                      <a16:colId xmlns:a16="http://schemas.microsoft.com/office/drawing/2014/main" val="97180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Precincts Removed: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Impact: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9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(441)(219)(201)(202)(204)</a:t>
                      </a:r>
                    </a:p>
                    <a:p>
                      <a:r>
                        <a:rPr lang="en-US" dirty="0"/>
                        <a:t>(144)(164)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(310)(313)(319)(315)(318)(210)</a:t>
                      </a:r>
                    </a:p>
                    <a:p>
                      <a:r>
                        <a:rPr lang="en-US" dirty="0"/>
                        <a:t>(303)(253)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78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(253)(901)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(441)(219)(193)(194)(620)(627)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100814"/>
                  </a:ext>
                </a:extLst>
              </a:tr>
              <a:tr h="427122">
                <a:tc>
                  <a:txBody>
                    <a:bodyPr/>
                    <a:lstStyle/>
                    <a:p>
                      <a:r>
                        <a:rPr lang="en-US" b="1" dirty="0"/>
                        <a:t>District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(310)(313)(319)(315)(318)</a:t>
                      </a:r>
                    </a:p>
                    <a:p>
                      <a:r>
                        <a:rPr lang="en-US" dirty="0"/>
                        <a:t>(210)(303)(95)(93)(92)(173)</a:t>
                      </a:r>
                    </a:p>
                    <a:p>
                      <a:r>
                        <a:rPr lang="en-US" dirty="0"/>
                        <a:t>(179)(178)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(201)(202)(204)(605)(601)(602)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8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(605)(601)(602)(193)(194)</a:t>
                      </a:r>
                    </a:p>
                    <a:p>
                      <a:r>
                        <a:rPr lang="en-US" dirty="0"/>
                        <a:t>(620)(627)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(621)(622)(623)(624)(625)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46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District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(621)(622)(623)(624)(625)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(144)(164)(95)(93)(92)(173)(179)</a:t>
                      </a:r>
                    </a:p>
                    <a:p>
                      <a:r>
                        <a:rPr lang="en-US" dirty="0"/>
                        <a:t>(178)(901)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5989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 AFFECTED POPULATION = 81,070 (11.06%)</a:t>
                      </a:r>
                    </a:p>
                    <a:p>
                      <a:pPr algn="ctr"/>
                      <a:r>
                        <a:rPr lang="en-US" b="1" dirty="0"/>
                        <a:t>TOTAL AFFECTED ACTIVE VOTERS = 53,625 (11.09%)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42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06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(6) Total Population Racial Ethnicity – </a:t>
            </a:r>
          </a:p>
          <a:p>
            <a:pPr lvl="1" algn="ctr"/>
            <a:r>
              <a:rPr lang="en-US" sz="4000" dirty="0">
                <a:solidFill>
                  <a:schemeClr val="bg1"/>
                </a:solidFill>
              </a:rPr>
              <a:t>Commissioner Carrie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17538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9524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511714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113927"/>
            <a:ext cx="12000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Total Population Racial Ethnicity - Commissioner Carrie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13049"/>
              </p:ext>
            </p:extLst>
          </p:nvPr>
        </p:nvGraphicFramePr>
        <p:xfrm>
          <a:off x="1926160" y="1769933"/>
          <a:ext cx="9019434" cy="4099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915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-4.85%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3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917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354851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000" dirty="0">
                <a:solidFill>
                  <a:schemeClr val="bg1"/>
                </a:solidFill>
              </a:rPr>
              <a:t>Map Option (6) Voting Age Racial Ethnicity – Commissioner Carrie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809072-708E-B422-4E84-8C50F278A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473886"/>
              </p:ext>
            </p:extLst>
          </p:nvPr>
        </p:nvGraphicFramePr>
        <p:xfrm>
          <a:off x="641023" y="1324914"/>
          <a:ext cx="10981934" cy="481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48945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8"/>
            <a:ext cx="12192000" cy="1462869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03518" y="113927"/>
            <a:ext cx="116685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Voting Age Racial Ethnicity – Commissioner Carrie Geitner: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52576"/>
              </p:ext>
            </p:extLst>
          </p:nvPr>
        </p:nvGraphicFramePr>
        <p:xfrm>
          <a:off x="2073779" y="1666570"/>
          <a:ext cx="9019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287547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19480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72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64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7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Variance from Original: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-4.36%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904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145793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95227" y="5926136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-41762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(6) Communities of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CD23A-E82F-4803-BA59-0C9F23E86FC2}"/>
              </a:ext>
            </a:extLst>
          </p:cNvPr>
          <p:cNvSpPr txBox="1"/>
          <p:nvPr/>
        </p:nvSpPr>
        <p:spPr>
          <a:xfrm>
            <a:off x="761215" y="1481777"/>
            <a:ext cx="104943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Precincts 193, 194, 620, and 627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</p:txBody>
      </p:sp>
    </p:spTree>
    <p:extLst>
      <p:ext uri="{BB962C8B-B14F-4D97-AF65-F5344CB8AC3E}">
        <p14:creationId xmlns:p14="http://schemas.microsoft.com/office/powerpoint/2010/main" val="3811836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2479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31,740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52,890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87,447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27,504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45,335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75,706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46,243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44,047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93,247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22,939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28,881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54,300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+10.94%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31,675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68,151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609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2830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25,942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72,142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+24.94%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21,747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33,581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57,652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+20.53%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36,991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33,948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73,094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15,971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17,953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35,465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23,373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20,576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45,966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75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214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194160"/>
            <a:ext cx="104943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5D"/>
                </a:solidFill>
              </a:rPr>
              <a:t>Total Voting Age Racial Ethnicity: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1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2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3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4 (No Variance +/- 3%)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D5D"/>
                </a:solidFill>
              </a:rPr>
              <a:t>District 5 (+3.27% Hispanic or Latino / -7.34% White)</a:t>
            </a: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id="{C6286248-7F83-6034-195C-C7DB7EF55FC4}"/>
              </a:ext>
            </a:extLst>
          </p:cNvPr>
          <p:cNvSpPr txBox="1"/>
          <p:nvPr/>
        </p:nvSpPr>
        <p:spPr>
          <a:xfrm>
            <a:off x="292100" y="3424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Population Equality &amp; VRA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92F5-2CA0-7E3B-CF54-2862CF08E699}"/>
              </a:ext>
            </a:extLst>
          </p:cNvPr>
          <p:cNvSpPr txBox="1"/>
          <p:nvPr/>
        </p:nvSpPr>
        <p:spPr>
          <a:xfrm>
            <a:off x="1008668" y="5609862"/>
            <a:ext cx="603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variance is the change from current.</a:t>
            </a:r>
          </a:p>
        </p:txBody>
      </p:sp>
    </p:spTree>
    <p:extLst>
      <p:ext uri="{BB962C8B-B14F-4D97-AF65-F5344CB8AC3E}">
        <p14:creationId xmlns:p14="http://schemas.microsoft.com/office/powerpoint/2010/main" val="450227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1878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28,758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42,153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72,336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23,615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32,499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57,805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+15.37%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39,443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32,349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73,280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17,008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17,286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24,623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20,097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46,075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830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2390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25,876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71,714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+25.25%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21,532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33,718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57,291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36,288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34,260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15,656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18,182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+7.16%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22,639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21,200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45,620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361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5811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22,163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47,069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69,232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+35.97%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32,142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38,045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70,187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+8.41%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14,417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20,127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34,544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+16.53%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20,940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23,209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44,149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503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936717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Map Option (6) Political Competitiveness: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9002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69,665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+34.46%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19,226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65.68%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56,027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32,842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37,491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70,333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14,103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34,491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+18.22%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20,756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23,644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44,400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+6.50%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39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39557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51788" y="1481777"/>
            <a:ext cx="1049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dirty="0">
              <a:solidFill>
                <a:srgbClr val="002D5D"/>
              </a:solidFill>
            </a:endParaRPr>
          </a:p>
          <a:p>
            <a:endParaRPr lang="en-US" sz="16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444E1-AB59-9074-FD67-3E1C459680EF}"/>
              </a:ext>
            </a:extLst>
          </p:cNvPr>
          <p:cNvSpPr txBox="1"/>
          <p:nvPr/>
        </p:nvSpPr>
        <p:spPr>
          <a:xfrm>
            <a:off x="751788" y="1481777"/>
            <a:ext cx="104943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D5D"/>
              </a:solidFill>
            </a:endParaRPr>
          </a:p>
          <a:p>
            <a:pPr lvl="2"/>
            <a:endParaRPr lang="en-US" b="1" dirty="0">
              <a:solidFill>
                <a:srgbClr val="002D5D"/>
              </a:solidFill>
            </a:endParaRPr>
          </a:p>
          <a:p>
            <a:pPr lvl="1"/>
            <a:endParaRPr lang="en-US" b="1" dirty="0">
              <a:solidFill>
                <a:srgbClr val="002D5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97DF3-97B6-D7D8-6F95-F25537BFDA52}"/>
              </a:ext>
            </a:extLst>
          </p:cNvPr>
          <p:cNvSpPr txBox="1"/>
          <p:nvPr/>
        </p:nvSpPr>
        <p:spPr>
          <a:xfrm>
            <a:off x="751788" y="2442608"/>
            <a:ext cx="10494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proposed map keeps most municipalities whole within one Commissioner District, except City of Colorado Springs.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Communities of Interest are the 5 Military Installations, Falcon, Southeast Colorado Springs, Monument, Palmer Lake, and the Wildland Urban Interface.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The Districts are sufficiently compact.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Precincts: 602, 603, 604, 606, and 613 District 4 questions.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Precincts: 414, 418, 415, 195, and 139 District 4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5D"/>
                </a:solidFill>
              </a:rPr>
              <a:t>Districts 1,2, and 4 are under population target deviation to allow for future growth.</a:t>
            </a:r>
          </a:p>
          <a:p>
            <a:endParaRPr lang="en-US" sz="3200" b="1" dirty="0">
              <a:solidFill>
                <a:srgbClr val="002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247366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19" y="2524464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18939"/>
              </p:ext>
            </p:extLst>
          </p:nvPr>
        </p:nvGraphicFramePr>
        <p:xfrm>
          <a:off x="849407" y="2642861"/>
          <a:ext cx="50569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65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762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-1,053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144,848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148,366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145,554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148,503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222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Map Option (4) Summary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40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Criteria:  Communities of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Interest &amp; Compactness:</a:t>
            </a:r>
          </a:p>
        </p:txBody>
      </p:sp>
    </p:spTree>
    <p:extLst>
      <p:ext uri="{BB962C8B-B14F-4D97-AF65-F5344CB8AC3E}">
        <p14:creationId xmlns:p14="http://schemas.microsoft.com/office/powerpoint/2010/main" val="15979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04770-C1CC-408E-B788-A8CF9CED959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5665252f-2c69-48e5-b0d6-d600eead1583"/>
    <ds:schemaRef ds:uri="http://schemas.openxmlformats.org/package/2006/metadata/core-properties"/>
    <ds:schemaRef ds:uri="80156bfa-366b-4c3c-b565-b9add800627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6383</Words>
  <Application>Microsoft Office PowerPoint</Application>
  <PresentationFormat>Widescreen</PresentationFormat>
  <Paragraphs>2162</Paragraphs>
  <Slides>73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Calibri</vt:lpstr>
      <vt:lpstr>Calibri Light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Steve Schleiker</cp:lastModifiedBy>
  <cp:revision>43</cp:revision>
  <cp:lastPrinted>2023-07-06T17:06:08Z</cp:lastPrinted>
  <dcterms:created xsi:type="dcterms:W3CDTF">2021-11-12T19:41:21Z</dcterms:created>
  <dcterms:modified xsi:type="dcterms:W3CDTF">2023-07-06T17:15:06Z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