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88"/>
  </p:notesMasterIdLst>
  <p:sldIdLst>
    <p:sldId id="282" r:id="rId6"/>
    <p:sldId id="618" r:id="rId7"/>
    <p:sldId id="620" r:id="rId8"/>
    <p:sldId id="391" r:id="rId9"/>
    <p:sldId id="623" r:id="rId10"/>
    <p:sldId id="624" r:id="rId11"/>
    <p:sldId id="625" r:id="rId12"/>
    <p:sldId id="537" r:id="rId13"/>
    <p:sldId id="627" r:id="rId14"/>
    <p:sldId id="628" r:id="rId15"/>
    <p:sldId id="629" r:id="rId16"/>
    <p:sldId id="538" r:id="rId17"/>
    <p:sldId id="630" r:id="rId18"/>
    <p:sldId id="635" r:id="rId19"/>
    <p:sldId id="634" r:id="rId20"/>
    <p:sldId id="633" r:id="rId21"/>
    <p:sldId id="632" r:id="rId22"/>
    <p:sldId id="637" r:id="rId23"/>
    <p:sldId id="539" r:id="rId24"/>
    <p:sldId id="693" r:id="rId25"/>
    <p:sldId id="694" r:id="rId26"/>
    <p:sldId id="695" r:id="rId27"/>
    <p:sldId id="696" r:id="rId28"/>
    <p:sldId id="697" r:id="rId29"/>
    <p:sldId id="698" r:id="rId30"/>
    <p:sldId id="546" r:id="rId31"/>
    <p:sldId id="638" r:id="rId32"/>
    <p:sldId id="639" r:id="rId33"/>
    <p:sldId id="640" r:id="rId34"/>
    <p:sldId id="641" r:id="rId35"/>
    <p:sldId id="642" r:id="rId36"/>
    <p:sldId id="643" r:id="rId37"/>
    <p:sldId id="644" r:id="rId38"/>
    <p:sldId id="645" r:id="rId39"/>
    <p:sldId id="646" r:id="rId40"/>
    <p:sldId id="648" r:id="rId41"/>
    <p:sldId id="649" r:id="rId42"/>
    <p:sldId id="650" r:id="rId43"/>
    <p:sldId id="651" r:id="rId44"/>
    <p:sldId id="652" r:id="rId45"/>
    <p:sldId id="653" r:id="rId46"/>
    <p:sldId id="699" r:id="rId47"/>
    <p:sldId id="700" r:id="rId48"/>
    <p:sldId id="701" r:id="rId49"/>
    <p:sldId id="702" r:id="rId50"/>
    <p:sldId id="703" r:id="rId51"/>
    <p:sldId id="704" r:id="rId52"/>
    <p:sldId id="705" r:id="rId53"/>
    <p:sldId id="657" r:id="rId54"/>
    <p:sldId id="658" r:id="rId55"/>
    <p:sldId id="659" r:id="rId56"/>
    <p:sldId id="660" r:id="rId57"/>
    <p:sldId id="661" r:id="rId58"/>
    <p:sldId id="662" r:id="rId59"/>
    <p:sldId id="663" r:id="rId60"/>
    <p:sldId id="664" r:id="rId61"/>
    <p:sldId id="665" r:id="rId62"/>
    <p:sldId id="667" r:id="rId63"/>
    <p:sldId id="668" r:id="rId64"/>
    <p:sldId id="669" r:id="rId65"/>
    <p:sldId id="670" r:id="rId66"/>
    <p:sldId id="671" r:id="rId67"/>
    <p:sldId id="672" r:id="rId68"/>
    <p:sldId id="706" r:id="rId69"/>
    <p:sldId id="707" r:id="rId70"/>
    <p:sldId id="708" r:id="rId71"/>
    <p:sldId id="709" r:id="rId72"/>
    <p:sldId id="710" r:id="rId73"/>
    <p:sldId id="711" r:id="rId74"/>
    <p:sldId id="675" r:id="rId75"/>
    <p:sldId id="677" r:id="rId76"/>
    <p:sldId id="679" r:id="rId77"/>
    <p:sldId id="680" r:id="rId78"/>
    <p:sldId id="681" r:id="rId79"/>
    <p:sldId id="682" r:id="rId80"/>
    <p:sldId id="686" r:id="rId81"/>
    <p:sldId id="687" r:id="rId82"/>
    <p:sldId id="688" r:id="rId83"/>
    <p:sldId id="689" r:id="rId84"/>
    <p:sldId id="690" r:id="rId85"/>
    <p:sldId id="691" r:id="rId86"/>
    <p:sldId id="290" r:id="rId8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e Sosa" initials="NS" lastIdx="1" clrIdx="0">
    <p:extLst>
      <p:ext uri="{19B8F6BF-5375-455C-9EA6-DF929625EA0E}">
        <p15:presenceInfo xmlns:p15="http://schemas.microsoft.com/office/powerpoint/2012/main" userId="S::NatalieSosa@elpasoco.com::147b9525-78ea-40a6-81ce-2aa6234e96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BEA"/>
    <a:srgbClr val="FF2D5D"/>
    <a:srgbClr val="002D5D"/>
    <a:srgbClr val="002D5E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6096" autoAdjust="0"/>
  </p:normalViewPr>
  <p:slideViewPr>
    <p:cSldViewPr snapToGrid="0">
      <p:cViewPr varScale="1">
        <p:scale>
          <a:sx n="82" d="100"/>
          <a:sy n="82" d="100"/>
        </p:scale>
        <p:origin x="69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slide" Target="slides/slide79.xml"/><Relationship Id="rId89" Type="http://schemas.openxmlformats.org/officeDocument/2006/relationships/commentAuthors" Target="commentAuthor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presProps" Target="pres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or Latino: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14896</c:v>
                </c:pt>
                <c:pt idx="1">
                  <c:v>24813</c:v>
                </c:pt>
                <c:pt idx="2">
                  <c:v>18473</c:v>
                </c:pt>
                <c:pt idx="3">
                  <c:v>34139</c:v>
                </c:pt>
                <c:pt idx="4">
                  <c:v>38172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97-41A7-9719-608D837332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Black: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3787</c:v>
                </c:pt>
                <c:pt idx="1">
                  <c:v>7302</c:v>
                </c:pt>
                <c:pt idx="2">
                  <c:v>4310</c:v>
                </c:pt>
                <c:pt idx="3">
                  <c:v>13171</c:v>
                </c:pt>
                <c:pt idx="4">
                  <c:v>12749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97-41A7-9719-608D837332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White: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Sheet1!$D$2:$D$6</c:f>
              <c:numCache>
                <c:formatCode>#,##0</c:formatCode>
                <c:ptCount val="5"/>
                <c:pt idx="0">
                  <c:v>109360</c:v>
                </c:pt>
                <c:pt idx="1">
                  <c:v>95571</c:v>
                </c:pt>
                <c:pt idx="2">
                  <c:v>112057</c:v>
                </c:pt>
                <c:pt idx="3">
                  <c:v>80674</c:v>
                </c:pt>
                <c:pt idx="4">
                  <c:v>84019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97-41A7-9719-608D8373320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Asian: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Sheet1!$E$2:$E$6</c:f>
              <c:numCache>
                <c:formatCode>#,##0</c:formatCode>
                <c:ptCount val="5"/>
                <c:pt idx="0">
                  <c:v>5930</c:v>
                </c:pt>
                <c:pt idx="1">
                  <c:v>4597</c:v>
                </c:pt>
                <c:pt idx="2">
                  <c:v>3596</c:v>
                </c:pt>
                <c:pt idx="3">
                  <c:v>3846</c:v>
                </c:pt>
                <c:pt idx="4">
                  <c:v>3700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97-41A7-9719-608D837332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886320"/>
        <c:axId val="257884520"/>
      </c:barChart>
      <c:catAx>
        <c:axId val="25788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884520"/>
        <c:crosses val="autoZero"/>
        <c:auto val="1"/>
        <c:lblAlgn val="ctr"/>
        <c:lblOffset val="100"/>
        <c:noMultiLvlLbl val="0"/>
      </c:catAx>
      <c:valAx>
        <c:axId val="257884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88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or Latino: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9650</c:v>
                </c:pt>
                <c:pt idx="1">
                  <c:v>15620</c:v>
                </c:pt>
                <c:pt idx="2">
                  <c:v>13426</c:v>
                </c:pt>
                <c:pt idx="3">
                  <c:v>22270</c:v>
                </c:pt>
                <c:pt idx="4">
                  <c:v>25398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97-41A7-9719-608D837332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Black: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2901</c:v>
                </c:pt>
                <c:pt idx="1">
                  <c:v>5532</c:v>
                </c:pt>
                <c:pt idx="2">
                  <c:v>3607</c:v>
                </c:pt>
                <c:pt idx="3">
                  <c:v>10022</c:v>
                </c:pt>
                <c:pt idx="4">
                  <c:v>9852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97-41A7-9719-608D837332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White: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Sheet1!$D$2:$D$6</c:f>
              <c:numCache>
                <c:formatCode>#,##0</c:formatCode>
                <c:ptCount val="5"/>
                <c:pt idx="0">
                  <c:v>84636</c:v>
                </c:pt>
                <c:pt idx="1">
                  <c:v>73937</c:v>
                </c:pt>
                <c:pt idx="2">
                  <c:v>96305</c:v>
                </c:pt>
                <c:pt idx="3">
                  <c:v>63023</c:v>
                </c:pt>
                <c:pt idx="4">
                  <c:v>70340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97-41A7-9719-608D8373320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Asian: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Sheet1!$E$2:$E$6</c:f>
              <c:numCache>
                <c:formatCode>#,##0</c:formatCode>
                <c:ptCount val="5"/>
                <c:pt idx="0">
                  <c:v>4519</c:v>
                </c:pt>
                <c:pt idx="1">
                  <c:v>3749</c:v>
                </c:pt>
                <c:pt idx="2">
                  <c:v>3115</c:v>
                </c:pt>
                <c:pt idx="3">
                  <c:v>3222</c:v>
                </c:pt>
                <c:pt idx="4">
                  <c:v>3218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97-41A7-9719-608D837332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886320"/>
        <c:axId val="257884520"/>
      </c:barChart>
      <c:catAx>
        <c:axId val="25788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884520"/>
        <c:crosses val="autoZero"/>
        <c:auto val="1"/>
        <c:lblAlgn val="ctr"/>
        <c:lblOffset val="100"/>
        <c:noMultiLvlLbl val="0"/>
      </c:catAx>
      <c:valAx>
        <c:axId val="257884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88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or Latino: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14896</c:v>
                </c:pt>
                <c:pt idx="1">
                  <c:v>25335</c:v>
                </c:pt>
                <c:pt idx="2">
                  <c:v>19898</c:v>
                </c:pt>
                <c:pt idx="3">
                  <c:v>36910</c:v>
                </c:pt>
                <c:pt idx="4">
                  <c:v>33454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97-41A7-9719-608D837332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Black: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3787</c:v>
                </c:pt>
                <c:pt idx="1">
                  <c:v>7497</c:v>
                </c:pt>
                <c:pt idx="2">
                  <c:v>5205</c:v>
                </c:pt>
                <c:pt idx="3">
                  <c:v>13912</c:v>
                </c:pt>
                <c:pt idx="4">
                  <c:v>10918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97-41A7-9719-608D837332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White: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Sheet1!$D$2:$D$6</c:f>
              <c:numCache>
                <c:formatCode>#,##0</c:formatCode>
                <c:ptCount val="5"/>
                <c:pt idx="0">
                  <c:v>109360</c:v>
                </c:pt>
                <c:pt idx="1">
                  <c:v>94134</c:v>
                </c:pt>
                <c:pt idx="2">
                  <c:v>109989</c:v>
                </c:pt>
                <c:pt idx="3">
                  <c:v>77115</c:v>
                </c:pt>
                <c:pt idx="4">
                  <c:v>91083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97-41A7-9719-608D8373320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Asian: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Sheet1!$E$2:$E$6</c:f>
              <c:numCache>
                <c:formatCode>#,##0</c:formatCode>
                <c:ptCount val="5"/>
                <c:pt idx="0">
                  <c:v>5930</c:v>
                </c:pt>
                <c:pt idx="1">
                  <c:v>4549</c:v>
                </c:pt>
                <c:pt idx="2">
                  <c:v>3970</c:v>
                </c:pt>
                <c:pt idx="3">
                  <c:v>3833</c:v>
                </c:pt>
                <c:pt idx="4">
                  <c:v>3387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97-41A7-9719-608D837332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886320"/>
        <c:axId val="257884520"/>
      </c:barChart>
      <c:catAx>
        <c:axId val="25788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884520"/>
        <c:crosses val="autoZero"/>
        <c:auto val="1"/>
        <c:lblAlgn val="ctr"/>
        <c:lblOffset val="100"/>
        <c:noMultiLvlLbl val="0"/>
      </c:catAx>
      <c:valAx>
        <c:axId val="257884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88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or Latino: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9650</c:v>
                </c:pt>
                <c:pt idx="1">
                  <c:v>15967</c:v>
                </c:pt>
                <c:pt idx="2">
                  <c:v>14410</c:v>
                </c:pt>
                <c:pt idx="3">
                  <c:v>23526</c:v>
                </c:pt>
                <c:pt idx="4">
                  <c:v>22811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97-41A7-9719-608D837332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Black: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2901</c:v>
                </c:pt>
                <c:pt idx="1">
                  <c:v>5655</c:v>
                </c:pt>
                <c:pt idx="2">
                  <c:v>4269</c:v>
                </c:pt>
                <c:pt idx="3">
                  <c:v>10490</c:v>
                </c:pt>
                <c:pt idx="4">
                  <c:v>8599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97-41A7-9719-608D837332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White: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Sheet1!$D$2:$D$6</c:f>
              <c:numCache>
                <c:formatCode>#,##0</c:formatCode>
                <c:ptCount val="5"/>
                <c:pt idx="0">
                  <c:v>84636</c:v>
                </c:pt>
                <c:pt idx="1">
                  <c:v>72810</c:v>
                </c:pt>
                <c:pt idx="2">
                  <c:v>94294</c:v>
                </c:pt>
                <c:pt idx="3">
                  <c:v>59513</c:v>
                </c:pt>
                <c:pt idx="4">
                  <c:v>76988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97-41A7-9719-608D8373320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Asian: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Sheet1!$E$2:$E$6</c:f>
              <c:numCache>
                <c:formatCode>#,##0</c:formatCode>
                <c:ptCount val="5"/>
                <c:pt idx="0">
                  <c:v>4519</c:v>
                </c:pt>
                <c:pt idx="1">
                  <c:v>3714</c:v>
                </c:pt>
                <c:pt idx="2">
                  <c:v>3445</c:v>
                </c:pt>
                <c:pt idx="3">
                  <c:v>3192</c:v>
                </c:pt>
                <c:pt idx="4">
                  <c:v>2953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97-41A7-9719-608D837332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886320"/>
        <c:axId val="257884520"/>
      </c:barChart>
      <c:catAx>
        <c:axId val="25788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884520"/>
        <c:crosses val="autoZero"/>
        <c:auto val="1"/>
        <c:lblAlgn val="ctr"/>
        <c:lblOffset val="100"/>
        <c:noMultiLvlLbl val="0"/>
      </c:catAx>
      <c:valAx>
        <c:axId val="257884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88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or Latino: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15100</c:v>
                </c:pt>
                <c:pt idx="1">
                  <c:v>23215</c:v>
                </c:pt>
                <c:pt idx="2">
                  <c:v>19006</c:v>
                </c:pt>
                <c:pt idx="3">
                  <c:v>33932</c:v>
                </c:pt>
                <c:pt idx="4">
                  <c:v>39240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97-41A7-9719-608D837332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Black: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3841</c:v>
                </c:pt>
                <c:pt idx="1">
                  <c:v>6943</c:v>
                </c:pt>
                <c:pt idx="2">
                  <c:v>4733</c:v>
                </c:pt>
                <c:pt idx="3">
                  <c:v>12962</c:v>
                </c:pt>
                <c:pt idx="4">
                  <c:v>12840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97-41A7-9719-608D837332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White: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Sheet1!$D$2:$D$6</c:f>
              <c:numCache>
                <c:formatCode>#,##0</c:formatCode>
                <c:ptCount val="5"/>
                <c:pt idx="0">
                  <c:v>110563</c:v>
                </c:pt>
                <c:pt idx="1">
                  <c:v>95880</c:v>
                </c:pt>
                <c:pt idx="2">
                  <c:v>112574</c:v>
                </c:pt>
                <c:pt idx="3">
                  <c:v>80496</c:v>
                </c:pt>
                <c:pt idx="4">
                  <c:v>82168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97-41A7-9719-608D8373320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Asian: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Sheet1!$E$2:$E$6</c:f>
              <c:numCache>
                <c:formatCode>#,##0</c:formatCode>
                <c:ptCount val="5"/>
                <c:pt idx="0">
                  <c:v>5996</c:v>
                </c:pt>
                <c:pt idx="1">
                  <c:v>4547</c:v>
                </c:pt>
                <c:pt idx="2">
                  <c:v>3579</c:v>
                </c:pt>
                <c:pt idx="3">
                  <c:v>3810</c:v>
                </c:pt>
                <c:pt idx="4">
                  <c:v>3737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97-41A7-9719-608D837332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886320"/>
        <c:axId val="257884520"/>
      </c:barChart>
      <c:catAx>
        <c:axId val="25788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884520"/>
        <c:crosses val="autoZero"/>
        <c:auto val="1"/>
        <c:lblAlgn val="ctr"/>
        <c:lblOffset val="100"/>
        <c:noMultiLvlLbl val="0"/>
      </c:catAx>
      <c:valAx>
        <c:axId val="257884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88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or Latino: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9772</c:v>
                </c:pt>
                <c:pt idx="1">
                  <c:v>14650</c:v>
                </c:pt>
                <c:pt idx="2">
                  <c:v>13787</c:v>
                </c:pt>
                <c:pt idx="3">
                  <c:v>22089</c:v>
                </c:pt>
                <c:pt idx="4">
                  <c:v>26066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97-41A7-9719-608D837332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Black: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2944</c:v>
                </c:pt>
                <c:pt idx="1">
                  <c:v>5230</c:v>
                </c:pt>
                <c:pt idx="2">
                  <c:v>3931</c:v>
                </c:pt>
                <c:pt idx="3">
                  <c:v>9856</c:v>
                </c:pt>
                <c:pt idx="4">
                  <c:v>9953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97-41A7-9719-608D837332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White: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Sheet1!$D$2:$D$6</c:f>
              <c:numCache>
                <c:formatCode>#,##0</c:formatCode>
                <c:ptCount val="5"/>
                <c:pt idx="0">
                  <c:v>85496</c:v>
                </c:pt>
                <c:pt idx="1">
                  <c:v>74263</c:v>
                </c:pt>
                <c:pt idx="2">
                  <c:v>96722</c:v>
                </c:pt>
                <c:pt idx="3">
                  <c:v>62886</c:v>
                </c:pt>
                <c:pt idx="4">
                  <c:v>68874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97-41A7-9719-608D8373320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Asian: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Sheet1!$E$2:$E$6</c:f>
              <c:numCache>
                <c:formatCode>#,##0</c:formatCode>
                <c:ptCount val="5"/>
                <c:pt idx="0">
                  <c:v>4582</c:v>
                </c:pt>
                <c:pt idx="1">
                  <c:v>3723</c:v>
                </c:pt>
                <c:pt idx="2">
                  <c:v>3089</c:v>
                </c:pt>
                <c:pt idx="3">
                  <c:v>3187</c:v>
                </c:pt>
                <c:pt idx="4">
                  <c:v>3242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97-41A7-9719-608D837332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886320"/>
        <c:axId val="257884520"/>
      </c:barChart>
      <c:catAx>
        <c:axId val="25788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884520"/>
        <c:crosses val="autoZero"/>
        <c:auto val="1"/>
        <c:lblAlgn val="ctr"/>
        <c:lblOffset val="100"/>
        <c:noMultiLvlLbl val="0"/>
      </c:catAx>
      <c:valAx>
        <c:axId val="257884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88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or Latino: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16177</c:v>
                </c:pt>
                <c:pt idx="1">
                  <c:v>21045</c:v>
                </c:pt>
                <c:pt idx="2">
                  <c:v>18442</c:v>
                </c:pt>
                <c:pt idx="3">
                  <c:v>31739</c:v>
                </c:pt>
                <c:pt idx="4">
                  <c:v>43090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97-41A7-9719-608D837332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Black: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4330</c:v>
                </c:pt>
                <c:pt idx="1">
                  <c:v>6256</c:v>
                </c:pt>
                <c:pt idx="2">
                  <c:v>4224</c:v>
                </c:pt>
                <c:pt idx="3">
                  <c:v>12662</c:v>
                </c:pt>
                <c:pt idx="4">
                  <c:v>13847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97-41A7-9719-608D837332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White: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Sheet1!$D$2:$D$6</c:f>
              <c:numCache>
                <c:formatCode>#,##0</c:formatCode>
                <c:ptCount val="5"/>
                <c:pt idx="0">
                  <c:v>110218</c:v>
                </c:pt>
                <c:pt idx="1">
                  <c:v>100873</c:v>
                </c:pt>
                <c:pt idx="2">
                  <c:v>114395</c:v>
                </c:pt>
                <c:pt idx="3">
                  <c:v>81982</c:v>
                </c:pt>
                <c:pt idx="4">
                  <c:v>74213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97-41A7-9719-608D8373320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Asian: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Sheet1!$E$2:$E$6</c:f>
              <c:numCache>
                <c:formatCode>#,##0</c:formatCode>
                <c:ptCount val="5"/>
                <c:pt idx="0">
                  <c:v>6201</c:v>
                </c:pt>
                <c:pt idx="1">
                  <c:v>4426</c:v>
                </c:pt>
                <c:pt idx="2">
                  <c:v>3709</c:v>
                </c:pt>
                <c:pt idx="3">
                  <c:v>3956</c:v>
                </c:pt>
                <c:pt idx="4">
                  <c:v>3377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97-41A7-9719-608D837332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886320"/>
        <c:axId val="257884520"/>
      </c:barChart>
      <c:catAx>
        <c:axId val="25788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884520"/>
        <c:crosses val="autoZero"/>
        <c:auto val="1"/>
        <c:lblAlgn val="ctr"/>
        <c:lblOffset val="100"/>
        <c:noMultiLvlLbl val="0"/>
      </c:catAx>
      <c:valAx>
        <c:axId val="257884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88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or Latino: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10508</c:v>
                </c:pt>
                <c:pt idx="1">
                  <c:v>13310</c:v>
                </c:pt>
                <c:pt idx="2">
                  <c:v>13426</c:v>
                </c:pt>
                <c:pt idx="3">
                  <c:v>20540</c:v>
                </c:pt>
                <c:pt idx="4">
                  <c:v>28580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97-41A7-9719-608D837332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Black: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3333</c:v>
                </c:pt>
                <c:pt idx="1">
                  <c:v>4721</c:v>
                </c:pt>
                <c:pt idx="2">
                  <c:v>3552</c:v>
                </c:pt>
                <c:pt idx="3">
                  <c:v>9592</c:v>
                </c:pt>
                <c:pt idx="4">
                  <c:v>10716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97-41A7-9719-608D837332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White: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Sheet1!$D$2:$D$6</c:f>
              <c:numCache>
                <c:formatCode>#,##0</c:formatCode>
                <c:ptCount val="5"/>
                <c:pt idx="0">
                  <c:v>85460</c:v>
                </c:pt>
                <c:pt idx="1">
                  <c:v>78288</c:v>
                </c:pt>
                <c:pt idx="2">
                  <c:v>98377</c:v>
                </c:pt>
                <c:pt idx="3">
                  <c:v>63696</c:v>
                </c:pt>
                <c:pt idx="4">
                  <c:v>62420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97-41A7-9719-608D8373320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Asian: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Sheet1!$E$2:$E$6</c:f>
              <c:numCache>
                <c:formatCode>#,##0</c:formatCode>
                <c:ptCount val="5"/>
                <c:pt idx="0">
                  <c:v>4773</c:v>
                </c:pt>
                <c:pt idx="1">
                  <c:v>3565</c:v>
                </c:pt>
                <c:pt idx="2">
                  <c:v>3221</c:v>
                </c:pt>
                <c:pt idx="3">
                  <c:v>3308</c:v>
                </c:pt>
                <c:pt idx="4">
                  <c:v>2956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97-41A7-9719-608D837332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886320"/>
        <c:axId val="257884520"/>
      </c:barChart>
      <c:catAx>
        <c:axId val="25788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884520"/>
        <c:crosses val="autoZero"/>
        <c:auto val="1"/>
        <c:lblAlgn val="ctr"/>
        <c:lblOffset val="100"/>
        <c:noMultiLvlLbl val="0"/>
      </c:catAx>
      <c:valAx>
        <c:axId val="257884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88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18" tIns="46561" rIns="93118" bIns="4656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3" y="0"/>
            <a:ext cx="3037840" cy="466434"/>
          </a:xfrm>
          <a:prstGeom prst="rect">
            <a:avLst/>
          </a:prstGeom>
        </p:spPr>
        <p:txBody>
          <a:bodyPr vert="horz" lIns="93118" tIns="46561" rIns="93118" bIns="46561" rtlCol="0"/>
          <a:lstStyle>
            <a:lvl1pPr algn="r">
              <a:defRPr sz="1200"/>
            </a:lvl1pPr>
          </a:lstStyle>
          <a:p>
            <a:fld id="{69A2AAAD-5841-4EB8-A8BC-685D1A68EC17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8" tIns="46561" rIns="93118" bIns="4656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7"/>
            <a:ext cx="5608320" cy="3660458"/>
          </a:xfrm>
          <a:prstGeom prst="rect">
            <a:avLst/>
          </a:prstGeom>
        </p:spPr>
        <p:txBody>
          <a:bodyPr vert="horz" lIns="93118" tIns="46561" rIns="93118" bIns="4656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2"/>
            <a:ext cx="3037840" cy="466433"/>
          </a:xfrm>
          <a:prstGeom prst="rect">
            <a:avLst/>
          </a:prstGeom>
        </p:spPr>
        <p:txBody>
          <a:bodyPr vert="horz" lIns="93118" tIns="46561" rIns="93118" bIns="4656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3" y="8829972"/>
            <a:ext cx="3037840" cy="466433"/>
          </a:xfrm>
          <a:prstGeom prst="rect">
            <a:avLst/>
          </a:prstGeom>
        </p:spPr>
        <p:txBody>
          <a:bodyPr vert="horz" lIns="93118" tIns="46561" rIns="93118" bIns="46561" rtlCol="0" anchor="b"/>
          <a:lstStyle>
            <a:lvl1pPr algn="r">
              <a:defRPr sz="1200"/>
            </a:lvl1pPr>
          </a:lstStyle>
          <a:p>
            <a:fld id="{43FE736F-412A-4A5D-A0BB-246DADEBB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66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63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028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14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028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7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57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600" lvl="1" indent="-228571">
              <a:buAutoNum type="arabicPeriod"/>
            </a:pPr>
            <a:r>
              <a:rPr lang="en-US" dirty="0"/>
              <a:t>There is not a +/- 3% variance for total population in Commissioner District 1 thru 5.</a:t>
            </a:r>
          </a:p>
          <a:p>
            <a:pPr marL="457028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600" lvl="1" indent="-228571">
              <a:buAutoNum type="arabicPeriod"/>
            </a:pPr>
            <a:r>
              <a:rPr lang="en-US" dirty="0"/>
              <a:t>There is not a +/- 3% variance for total population in Commissioner District 1 thru 5.</a:t>
            </a:r>
          </a:p>
          <a:p>
            <a:pPr marL="457028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94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600" lvl="1" indent="-228571">
              <a:buAutoNum type="arabicPeriod"/>
            </a:pPr>
            <a:r>
              <a:rPr lang="en-US" dirty="0"/>
              <a:t>There is not a +/- 3% variance for total population in Commissioner District 1 thru 5.</a:t>
            </a:r>
          </a:p>
          <a:p>
            <a:pPr marL="457028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587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600" lvl="1" indent="-228571">
              <a:buAutoNum type="arabicPeriod"/>
            </a:pPr>
            <a:r>
              <a:rPr lang="en-US" dirty="0"/>
              <a:t>There is not a +/- 3% variance for total population in Commissioner District 1 thru 5.</a:t>
            </a:r>
          </a:p>
          <a:p>
            <a:pPr marL="457028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7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028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25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028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3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028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4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600" lvl="1" indent="-228571">
              <a:buAutoNum type="arabicPeriod"/>
            </a:pPr>
            <a:r>
              <a:rPr lang="en-US" dirty="0"/>
              <a:t>There is not a +/- 3% variance for total population in Commissioner District 1 thru 5.</a:t>
            </a:r>
          </a:p>
          <a:p>
            <a:pPr marL="457028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03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028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477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028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42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028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163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348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600" lvl="1" indent="-228571">
              <a:buAutoNum type="arabicPeriod"/>
            </a:pPr>
            <a:r>
              <a:rPr lang="en-US" dirty="0"/>
              <a:t>There is not a +/- 3% variance for total population in Commissioner District 1 thru 5.</a:t>
            </a:r>
          </a:p>
          <a:p>
            <a:pPr marL="457028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347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600" lvl="1" indent="-228571">
              <a:buAutoNum type="arabicPeriod"/>
            </a:pPr>
            <a:r>
              <a:rPr lang="en-US" dirty="0"/>
              <a:t>There is not a +/- 3% variance for total population in Commissioner District 1 thru 5.</a:t>
            </a:r>
          </a:p>
          <a:p>
            <a:pPr marL="457028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921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600" lvl="1" indent="-228571">
              <a:buAutoNum type="arabicPeriod"/>
            </a:pPr>
            <a:r>
              <a:rPr lang="en-US" dirty="0"/>
              <a:t>There is not a +/- 3% variance for total population in Commissioner District 1 thru 5.</a:t>
            </a:r>
          </a:p>
          <a:p>
            <a:pPr marL="457028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515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600" lvl="1" indent="-228571">
              <a:buAutoNum type="arabicPeriod"/>
            </a:pPr>
            <a:r>
              <a:rPr lang="en-US" dirty="0"/>
              <a:t>There is not a +/- 3% variance for total population in Commissioner District 1 thru 5.</a:t>
            </a:r>
          </a:p>
          <a:p>
            <a:pPr marL="457028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009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028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401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028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22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600" lvl="1" indent="-228571">
              <a:buAutoNum type="arabicPeriod"/>
            </a:pPr>
            <a:r>
              <a:rPr lang="en-US" dirty="0"/>
              <a:t>There is not a +/- 3% variance for total population in Commissioner District 1 thru 5.</a:t>
            </a:r>
          </a:p>
          <a:p>
            <a:pPr marL="457028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11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028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059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028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505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028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687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028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303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504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600" lvl="1" indent="-228571">
              <a:buAutoNum type="arabicPeriod"/>
            </a:pPr>
            <a:r>
              <a:rPr lang="en-US" dirty="0"/>
              <a:t>There is not a +/- 3% variance for total population in Commissioner District 1 thru 5.</a:t>
            </a:r>
          </a:p>
          <a:p>
            <a:pPr marL="457028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588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600" lvl="1" indent="-228571">
              <a:buAutoNum type="arabicPeriod"/>
            </a:pPr>
            <a:r>
              <a:rPr lang="en-US" dirty="0"/>
              <a:t>There is not a +/- 3% variance for total population in Commissioner District 1 thru 5.</a:t>
            </a:r>
          </a:p>
          <a:p>
            <a:pPr marL="457028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556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600" lvl="1" indent="-228571">
              <a:buAutoNum type="arabicPeriod"/>
            </a:pPr>
            <a:r>
              <a:rPr lang="en-US" dirty="0"/>
              <a:t>There is not a +/- 3% variance for total population in Commissioner District 1 thru 5.</a:t>
            </a:r>
          </a:p>
          <a:p>
            <a:pPr marL="457028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16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600" lvl="1" indent="-228571">
              <a:buAutoNum type="arabicPeriod"/>
            </a:pPr>
            <a:r>
              <a:rPr lang="en-US" dirty="0"/>
              <a:t>There is not a +/- 3% variance for total population in Commissioner District 1 thru 5.</a:t>
            </a:r>
          </a:p>
          <a:p>
            <a:pPr marL="457028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671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028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38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600" lvl="1" indent="-228571">
              <a:buAutoNum type="arabicPeriod"/>
            </a:pPr>
            <a:r>
              <a:rPr lang="en-US" dirty="0"/>
              <a:t>There is not a +/- 3% variance for total population in Commissioner District 1 thru 5.</a:t>
            </a:r>
          </a:p>
          <a:p>
            <a:pPr marL="457028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003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028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164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028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698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028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255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028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654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028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38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600" lvl="1" indent="-228571">
              <a:buAutoNum type="arabicPeriod"/>
            </a:pPr>
            <a:r>
              <a:rPr lang="en-US" dirty="0"/>
              <a:t>There is not a +/- 3% variance for total population in Commissioner District 1 thru 5.</a:t>
            </a:r>
          </a:p>
          <a:p>
            <a:pPr marL="457028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10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028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01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028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47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028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97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028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74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B227-D64D-4C69-80BC-357848276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3CA01-D87A-4FFF-BA6A-69196B43F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0E70E-FE5E-4D41-BACD-F7EE36A15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51B9-CE7A-41D2-8ACC-81AC6572E8EC}" type="datetime1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4155A-719F-49C2-9C9B-64B62FA52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751FF-B104-4399-AEE9-54586DA3C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1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6A81-245A-4349-88D1-F83E1C2E5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E99B0-C68F-4D9A-B424-E6AD01EB6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B4BE8-A82F-48F6-8E55-4AF3141DB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B9C8-2521-4288-B881-0A054A694BC6}" type="datetime1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0216E-F4AC-487F-9C86-CB0A2635C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AF7A8-DB50-49C1-B42C-EEC71399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9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851021-05A3-438E-B20C-DBCF5D732B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512B3-66A9-4B20-8B8F-6FDBA9E2F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A932C-D42A-403A-8EFC-E2F0768DA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617F-EB70-4CE0-8DE7-63E9F233FE76}" type="datetime1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F4D0-E32A-44CF-90E0-A804CEF64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1C68C-C9A6-4B00-A920-5619F7C24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51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725A-B4F3-4061-85C3-D70087139201}" type="datetime1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36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159A-E3EA-4535-968D-DAC7F6000E2F}" type="datetime1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44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9FD0-D1AF-494F-8ECC-B989355311A1}" type="datetime1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70B9-837C-40D4-80D4-1497BF2EACF9}" type="datetime1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91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2CC4-776E-412E-AD0E-EF191C058506}" type="datetime1">
              <a:rPr lang="en-US" smtClean="0"/>
              <a:t>6/23/2023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42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3FD6-7139-4838-915C-EA725D916DBA}" type="datetime1">
              <a:rPr lang="en-US" smtClean="0"/>
              <a:t>6/23/2023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61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6595-5076-4D5B-A32B-A86EA3DC3F9C}" type="datetime1">
              <a:rPr lang="en-US" smtClean="0"/>
              <a:t>6/23/2023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36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1FCA-6A7E-4F93-ACE4-9646539D7888}" type="datetime1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3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CE74-E20C-4A2A-A4EA-EB93A522C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D2AA8-7D0C-4123-A179-0798313A8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7628F-CCF0-451B-B137-669CDBD5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761B-E954-4440-82FB-BE3332CB5027}" type="datetime1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30888-8E7A-4967-A993-25108105D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E0169-9BD3-4749-81C2-5FAB2B8AE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08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E29E-D028-449B-B5F7-4461A64C44B1}" type="datetime1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5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A7A7-FB8C-4E9E-9651-EF85831317EB}" type="datetime1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89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9FCD-A97D-432A-B2C5-0CB7566465F0}" type="datetime1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8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7C76A-67F1-4232-9E55-58F012C85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C2FC3-8A15-4A3B-9CAE-20DC74A05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D0AF-1B4E-4A1E-8101-0EDF36B6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47E0-5641-4CC9-8C72-E65578E9DDB8}" type="datetime1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C147F-D1BE-4FEC-8E30-0EC440671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505D0-77B8-4DEB-A7F9-A51B67D6E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6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B4D5-993F-47A2-BE24-75D7A61C6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8B89D-FFBA-4FA6-95BF-72F9666EC3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92275-8CB4-42D3-87F5-E0F263BC6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55C1C-AA9D-473C-94B6-AE2B77368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01AB-FB2B-4480-9C5A-B7AA8F903CF3}" type="datetime1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45491-ABBE-4DD2-A694-C3EBDCBC4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D476E1-C350-4B2B-9D14-D858F01C4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71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72695-2C9A-47AF-8FC7-4E8726A83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D18DD-40DF-471A-B267-0AB5BF67D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1DCDC-7E43-46E6-955A-D86DD9599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88C1CC-EB58-4D04-A050-2C5C3A563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45B263-CFC9-4C77-B2B2-2889E40D1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96B683-8BA9-42ED-85CC-3D8271869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B598-54FF-441F-82B6-6B8A4446FA05}" type="datetime1">
              <a:rPr lang="en-US" smtClean="0"/>
              <a:t>6/23/2023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07BF75-9388-498D-885E-236AB9231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E9968B-B4A5-4CCD-9434-A9BFF5B8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5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40877-D559-492A-B46B-0EAE3596D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B84465-9902-4513-B71F-53BCD5B19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EC1A-F49D-4277-A88A-048F5D377FCE}" type="datetime1">
              <a:rPr lang="en-US" smtClean="0"/>
              <a:t>6/23/2023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2D0BBA-947B-4153-AE6D-DB981CC0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502D9-6B53-4D9E-B40F-F37D890B2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7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DF7807-8620-4656-BC65-B3DF4966F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8807-9270-4B78-B0B1-91103D692F30}" type="datetime1">
              <a:rPr lang="en-US" smtClean="0"/>
              <a:t>6/23/2023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A7C2AA-8AA8-48F8-AC09-2DD45ABF9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FC2F5-FC24-46B1-9835-69FB17A2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4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6C4D0-7EF4-444F-94DD-C8D684692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8C518-5C1F-4796-BD9E-A0BB2BA8B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B46B9-9B1C-4048-BF98-61EDD1A48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E3E30A-3D39-4BD2-856F-17B47111A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8032-F231-4B93-AA60-25953F7DFA9E}" type="datetime1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86129-7511-4C81-8FED-485F3DC0C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61C9E-0BCD-46AC-AE2C-EB624678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9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7637-6B5C-4F05-BCE1-1B64FD0FC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84AC16-391B-45C6-B8EA-648DED255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EF4BD-E8F8-4D86-8EAD-9CDBF8B8F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C5B99-B74F-4C5C-BA1E-BF6E29B9A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B40E-4BAD-45D8-B73B-ACDB2BE8175F}" type="datetime1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A433C-F90D-4BFD-8E1A-5C9EB96E8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F7CC26-B72D-44F5-A393-E5C9220A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4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8200BE-C094-49CE-B6A1-042ADF7D9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24AFF-C93F-473C-945D-A32B21CFA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7F43B-CCCC-4EF5-89A8-16217CCAD9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6AD75-132F-4A70-B76B-50A1BE7F6AB4}" type="datetime1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6606F-748E-4D3C-BAEA-3E7562C7B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0799E-777E-497A-A061-D3B4E0582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8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9C8F9-FEBD-4AFE-9C7A-AE7FBDAFFDD6}" type="datetime1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2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lpasoco.maps.arcgis.com/apps/instant/basic/index.html?appid=1213e16308344d33a894f396865b829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elpasoco.maps.arcgis.com/apps/instant/basic/index.html?appid=534202c73e76475395fcf3770e3e675b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lpasoco.maps.arcgis.com/apps/instant/basic/index.html?appid=4908a74289b84f2090742ec79cd3757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16025" y="-1"/>
            <a:ext cx="7875975" cy="6858001"/>
            <a:chOff x="0" y="0"/>
            <a:chExt cx="1829686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9686" cy="1913890"/>
            </a:xfrm>
            <a:custGeom>
              <a:avLst/>
              <a:gdLst/>
              <a:ahLst/>
              <a:cxnLst/>
              <a:rect l="l" t="t" r="r" b="b"/>
              <a:pathLst>
                <a:path w="1829686" h="1913890">
                  <a:moveTo>
                    <a:pt x="0" y="0"/>
                  </a:moveTo>
                  <a:lnTo>
                    <a:pt x="1829686" y="0"/>
                  </a:lnTo>
                  <a:lnTo>
                    <a:pt x="182968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2D5D">
                <a:alpha val="69803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842000" y="6079614"/>
            <a:ext cx="5664200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609630">
              <a:lnSpc>
                <a:spcPts val="2146"/>
              </a:lnSpc>
            </a:pPr>
            <a:r>
              <a:rPr lang="en-US" sz="1867" spc="131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16023" y="-1"/>
            <a:ext cx="7875975" cy="67095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609630"/>
            <a:endParaRPr lang="en-US" sz="72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r>
              <a:rPr lang="en-US" sz="40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El Paso County </a:t>
            </a:r>
          </a:p>
          <a:p>
            <a:pPr algn="ctr" defTabSz="609630"/>
            <a:r>
              <a:rPr lang="en-US" sz="40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Commissioner Redistricting</a:t>
            </a:r>
          </a:p>
          <a:p>
            <a:pPr algn="ctr" defTabSz="609630"/>
            <a:endParaRPr lang="en-US" sz="40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r>
              <a:rPr lang="en-US" sz="28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June 21, 2023 @ 5:30pm</a:t>
            </a:r>
          </a:p>
          <a:p>
            <a:pPr algn="ctr" defTabSz="609630"/>
            <a:r>
              <a:rPr lang="en-US" sz="28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Mountain View Academy</a:t>
            </a:r>
          </a:p>
          <a:p>
            <a:pPr algn="ctr" defTabSz="609630"/>
            <a:r>
              <a:rPr lang="en-US" sz="28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2103 Meadowbrook Pkwy., </a:t>
            </a:r>
          </a:p>
          <a:p>
            <a:pPr algn="ctr" defTabSz="609630"/>
            <a:r>
              <a:rPr lang="en-US" sz="28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Colorado Springs, CO  80951</a:t>
            </a:r>
          </a:p>
          <a:p>
            <a:pPr algn="ctr" defTabSz="609630"/>
            <a:endParaRPr lang="en-US" sz="24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endParaRPr lang="en-US" sz="72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endParaRPr lang="en-US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r>
              <a:rPr lang="en-US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Presented By:  Steve Schleiker, El Paso County Clerk &amp; Recorder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7599" y="5643999"/>
            <a:ext cx="1056402" cy="1056402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524000" y="5913582"/>
            <a:ext cx="9982200" cy="2540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121212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303518" y="113927"/>
            <a:ext cx="116685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(1) Voting Age Racial Ethnicity: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A809072-708E-B422-4E84-8C50F278A8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2296506"/>
              </p:ext>
            </p:extLst>
          </p:nvPr>
        </p:nvGraphicFramePr>
        <p:xfrm>
          <a:off x="641023" y="1324914"/>
          <a:ext cx="10981934" cy="4813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61644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121212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303518" y="113927"/>
            <a:ext cx="116685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(1) Voting Age Racial Ethnicity: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482751"/>
              </p:ext>
            </p:extLst>
          </p:nvPr>
        </p:nvGraphicFramePr>
        <p:xfrm>
          <a:off x="2073779" y="1481777"/>
          <a:ext cx="901943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287547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19480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58.79%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723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51.16%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995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9.06%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-0.04%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644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43.34%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-0.72%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-0.09%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078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16.85%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46.67%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-4.66%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896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995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6"/>
            <a:ext cx="12192000" cy="1457936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95227" y="5926136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-41762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(1) Communities of </a:t>
            </a:r>
          </a:p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Interest &amp; Compactness: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ACD23A-E82F-4803-BA59-0C9F23E86FC2}"/>
              </a:ext>
            </a:extLst>
          </p:cNvPr>
          <p:cNvSpPr txBox="1"/>
          <p:nvPr/>
        </p:nvSpPr>
        <p:spPr>
          <a:xfrm>
            <a:off x="761215" y="1481777"/>
            <a:ext cx="1049439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" b="1" dirty="0">
                <a:solidFill>
                  <a:srgbClr val="002D5D"/>
                </a:solidFill>
              </a:rPr>
              <a:t>Commissioner District 1 Communities of Interest: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50" b="1" dirty="0">
                <a:solidFill>
                  <a:srgbClr val="002D5D"/>
                </a:solidFill>
              </a:rPr>
              <a:t>Sufficiently Compact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50" b="1" dirty="0">
                <a:solidFill>
                  <a:srgbClr val="002D5D"/>
                </a:solidFill>
              </a:rPr>
              <a:t>Low population to allow for growth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50" b="1" dirty="0">
                <a:solidFill>
                  <a:srgbClr val="002D5D"/>
                </a:solidFill>
              </a:rPr>
              <a:t>Includes City of Colorado Springs, Town of Palmer Lake, Town of Monument, Gleneagle, Northgate, </a:t>
            </a:r>
            <a:r>
              <a:rPr lang="en-US" sz="1450" b="1" dirty="0" err="1">
                <a:solidFill>
                  <a:srgbClr val="002D5D"/>
                </a:solidFill>
              </a:rPr>
              <a:t>Woodmoor</a:t>
            </a:r>
            <a:r>
              <a:rPr lang="en-US" sz="1450" b="1" dirty="0">
                <a:solidFill>
                  <a:srgbClr val="002D5D"/>
                </a:solidFill>
              </a:rPr>
              <a:t>, Briargate, and Black Forest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50" b="1" dirty="0">
                <a:solidFill>
                  <a:srgbClr val="002D5D"/>
                </a:solidFill>
              </a:rPr>
              <a:t>Included in Wildland Urban Interface</a:t>
            </a:r>
          </a:p>
          <a:p>
            <a:endParaRPr lang="en-US" sz="1450" b="1" dirty="0">
              <a:solidFill>
                <a:srgbClr val="002D5D"/>
              </a:solidFill>
            </a:endParaRPr>
          </a:p>
          <a:p>
            <a:r>
              <a:rPr lang="en-US" sz="1450" b="1" dirty="0">
                <a:solidFill>
                  <a:srgbClr val="002D5D"/>
                </a:solidFill>
              </a:rPr>
              <a:t>Commissioner District 2 Communities of Interest: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b="1" dirty="0">
                <a:solidFill>
                  <a:srgbClr val="002D5D"/>
                </a:solidFill>
              </a:rPr>
              <a:t>Sufficiently Compact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b="1" dirty="0">
                <a:solidFill>
                  <a:srgbClr val="002D5D"/>
                </a:solidFill>
              </a:rPr>
              <a:t>Low population to allow for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b="1" dirty="0">
                <a:solidFill>
                  <a:srgbClr val="002D5D"/>
                </a:solidFill>
              </a:rPr>
              <a:t>Includes City of Colorado Springs, Cimarron Hills, Falcon, Town of Peyton, Town of Calhan, Town of Ramah, Paint Mines Interpretive Park, Corral Bluffs, and RAM Off-Road Park</a:t>
            </a:r>
          </a:p>
          <a:p>
            <a:endParaRPr lang="en-US" sz="1600" b="1" dirty="0">
              <a:solidFill>
                <a:srgbClr val="002D5D"/>
              </a:solidFill>
            </a:endParaRPr>
          </a:p>
          <a:p>
            <a:r>
              <a:rPr lang="en-US" sz="1600" b="1" dirty="0">
                <a:solidFill>
                  <a:srgbClr val="002D5D"/>
                </a:solidFill>
              </a:rPr>
              <a:t>Commissioner District 3 Communities of Interest: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D5D"/>
                </a:solidFill>
              </a:rPr>
              <a:t>Sufficiently Compact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D5D"/>
                </a:solidFill>
              </a:rPr>
              <a:t>Larger population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D5D"/>
                </a:solidFill>
              </a:rPr>
              <a:t>Includes City of Colorado Springs, Downtown Colorado Springs, Patty Jewett Neighborhood, City of Manitou Springs, Cascade/</a:t>
            </a:r>
            <a:r>
              <a:rPr lang="en-US" sz="1600" b="1" dirty="0" err="1">
                <a:solidFill>
                  <a:srgbClr val="002D5D"/>
                </a:solidFill>
              </a:rPr>
              <a:t>Chipita</a:t>
            </a:r>
            <a:r>
              <a:rPr lang="en-US" sz="1600" b="1" dirty="0">
                <a:solidFill>
                  <a:srgbClr val="002D5D"/>
                </a:solidFill>
              </a:rPr>
              <a:t> Park, and Green Mountain Falls, Air Force Academy, Cheyenne Mountain SFB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D5D"/>
                </a:solidFill>
              </a:rPr>
              <a:t>Included in Wildland Urban Interface</a:t>
            </a:r>
          </a:p>
        </p:txBody>
      </p:sp>
    </p:spTree>
    <p:extLst>
      <p:ext uri="{BB962C8B-B14F-4D97-AF65-F5344CB8AC3E}">
        <p14:creationId xmlns:p14="http://schemas.microsoft.com/office/powerpoint/2010/main" val="1644080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6"/>
            <a:ext cx="12192000" cy="1457936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95227" y="5926136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-41762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(1) Communities of </a:t>
            </a:r>
          </a:p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Interest &amp; Compactness: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ACD23A-E82F-4803-BA59-0C9F23E86FC2}"/>
              </a:ext>
            </a:extLst>
          </p:cNvPr>
          <p:cNvSpPr txBox="1"/>
          <p:nvPr/>
        </p:nvSpPr>
        <p:spPr>
          <a:xfrm>
            <a:off x="780069" y="1481777"/>
            <a:ext cx="1049439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002D5D"/>
                </a:solidFill>
              </a:rPr>
              <a:t>Commissioner District 4 Communities of Interest: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2D5D"/>
                </a:solidFill>
              </a:rPr>
              <a:t>Sufficiently Compact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2D5D"/>
                </a:solidFill>
              </a:rPr>
              <a:t>Low population to allow for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2D5D"/>
                </a:solidFill>
              </a:rPr>
              <a:t>Includes City of Colorado Springs, Security, Widefield, Fountain, Ellicott, Yoder, Rush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2D5D"/>
                </a:solidFill>
              </a:rPr>
              <a:t>Colorado Springs Airport, Pikes Peak National Cemetery, Bluestem Prairie Open Space, </a:t>
            </a:r>
            <a:r>
              <a:rPr lang="en-US" sz="1350" b="1" dirty="0" err="1">
                <a:solidFill>
                  <a:srgbClr val="002D5D"/>
                </a:solidFill>
              </a:rPr>
              <a:t>Stratmoor</a:t>
            </a:r>
            <a:r>
              <a:rPr lang="en-US" sz="1350" b="1" dirty="0">
                <a:solidFill>
                  <a:srgbClr val="002D5D"/>
                </a:solidFill>
              </a:rPr>
              <a:t>, </a:t>
            </a:r>
            <a:r>
              <a:rPr lang="en-US" sz="1350" b="1" dirty="0" err="1">
                <a:solidFill>
                  <a:srgbClr val="002D5D"/>
                </a:solidFill>
              </a:rPr>
              <a:t>Truckton</a:t>
            </a:r>
            <a:r>
              <a:rPr lang="en-US" sz="1350" b="1" dirty="0">
                <a:solidFill>
                  <a:srgbClr val="002D5D"/>
                </a:solidFill>
              </a:rPr>
              <a:t>, Peterson Space Force Base, Schriever AFB, Fort Carson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50" b="1" dirty="0">
              <a:solidFill>
                <a:srgbClr val="002D5D"/>
              </a:solidFill>
            </a:endParaRPr>
          </a:p>
          <a:p>
            <a:r>
              <a:rPr lang="en-US" sz="1400" b="1" dirty="0">
                <a:solidFill>
                  <a:srgbClr val="002D5D"/>
                </a:solidFill>
              </a:rPr>
              <a:t>Commissioner District 5 Communities of Interest: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2D5D"/>
                </a:solidFill>
              </a:rPr>
              <a:t>Sufficiently Compact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2D5D"/>
                </a:solidFill>
              </a:rPr>
              <a:t>Larger population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2D5D"/>
                </a:solidFill>
              </a:rPr>
              <a:t>City of Colorado Springs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2D5D"/>
                </a:solidFill>
              </a:rPr>
              <a:t>Palmer Park, Knob Hill, Valley Hi, Memorial Park, Sunset Mesa Open Space, Austin Bluffs Open Space</a:t>
            </a:r>
          </a:p>
          <a:p>
            <a:endParaRPr lang="en-US" sz="1350" b="1" dirty="0">
              <a:solidFill>
                <a:srgbClr val="002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17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(1)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829140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US PRESIDENT: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32,668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36.01%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55,190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60.84%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90,718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24.83%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0.07%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27,947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35.86%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47,058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60.38%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77,930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24.52%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1.45%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44,848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51.56%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39,338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45.22%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86,988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-6.33%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-1.77%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22,939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42.24%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28,881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53.19%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54,300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10.94%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1.47%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33,539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48.67%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32,361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46.96%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68,915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-1.71%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0.40%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352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(1)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128637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US SENATE: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26,655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35.69%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45,683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61.16%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74,694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25.47%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-0.13%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22,070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37.17%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34,942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58.85%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59,371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21.68%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1.10%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25,574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52.62%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30,074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44.48%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67,609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-8.14%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-1.94%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15,971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45.03%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17,953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50.62%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35,465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5.59%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1.17%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23,754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50.35%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21,343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45.24%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47,180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-5.11%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497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(1)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471473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GOVERNOR: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29,608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39.53%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43,798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58.48%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74,899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18.95%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-0.12%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23,991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40.30%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33,826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56.82%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59,529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16.52%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0.98%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37,825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55.82%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28,582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42.18%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67,766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-13.64%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-1.94%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17,008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47.87%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17,286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48.65%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35,531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0.78%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1.33%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25,015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52.88%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20,892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44.17%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47,302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-8.72%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1.23%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980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(1)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210035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SECRETARY OF STATE: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26,626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35.87%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45,683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61.55%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74,222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25.68%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-0.16%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21,871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37.07%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35,047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59.40%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59,001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22.33%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1.10%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34,854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51.94%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30,419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45.33%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67,105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-6.61%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-1.89%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15,656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44.38%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18,182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51.54%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35,279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7.16%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0.98%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22,984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49.08%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22,014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47.01%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46,828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-2.07%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1.30%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922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(1)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119373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EL PASO COUNTY CLERK &amp; RECORDER: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22,778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31.78%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48,891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68.22%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71,669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36.44%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-0.11%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19,571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34.04%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37,928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65.96%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57,499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31.93%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1.18%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30,966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47.67%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33,975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52.30%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64,961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4.63%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-1.81%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14,417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41.74%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20,127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58.26%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34,544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16.53%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1.34%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21,254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46.92%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24,042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53.08%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45,296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6.16%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0.61%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052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(1)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59702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EL PASO COUNTY SHERIFF: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23,445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32.52%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48,652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67.48%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72,097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34.96%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-0.08%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19,527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33.84%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38,182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66.16%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57,709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32.33%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1.05%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31,701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48.73%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33,349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51.27%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65,050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2.53%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-2.19%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14,103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40.89%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20,388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59.11%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34,491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18.22%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1.16%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21,024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46.14%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24,545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53.86%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45,569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7.73%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1.53%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688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0041"/>
            <a:ext cx="12192000" cy="2129316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07258" y="339818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Redistricting (June 21</a:t>
            </a:r>
            <a:r>
              <a:rPr lang="en-US" sz="44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</a:t>
            </a: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) Presentation QR Code:</a:t>
            </a:r>
          </a:p>
        </p:txBody>
      </p:sp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183E4171-C61D-4E1C-EFA3-8927142C7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251872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77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256645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338785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(1) Summary: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51788" y="1481777"/>
            <a:ext cx="1049439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5D"/>
                </a:solidFill>
              </a:rPr>
              <a:t>Map Option 1 Summary: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D5D"/>
                </a:solidFill>
              </a:rPr>
              <a:t>Focus on Town of Palmer Lake and Town of Monument moving into Commissioner District 1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D5D"/>
                </a:solidFill>
              </a:rPr>
              <a:t>Focus on Patty Jewett neighborhood moving into Commissioner District 5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D5D"/>
                </a:solidFill>
              </a:rPr>
              <a:t>Focus on South-Central and Southeast Colorado Springs moving into Commissioner District 5</a:t>
            </a:r>
          </a:p>
          <a:p>
            <a:endParaRPr lang="en-US" sz="1600" b="1" dirty="0">
              <a:solidFill>
                <a:srgbClr val="002D5D"/>
              </a:solidFill>
            </a:endParaRPr>
          </a:p>
          <a:p>
            <a:pPr lvl="2"/>
            <a:endParaRPr lang="en-US" b="1" dirty="0">
              <a:solidFill>
                <a:srgbClr val="002D5D"/>
              </a:solidFill>
            </a:endParaRPr>
          </a:p>
          <a:p>
            <a:pPr lvl="1"/>
            <a:endParaRPr lang="en-US" b="1" dirty="0">
              <a:solidFill>
                <a:srgbClr val="002D5D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98C3C2F0-8521-C0D0-79C4-70FCD0BDFC5B}"/>
              </a:ext>
            </a:extLst>
          </p:cNvPr>
          <p:cNvSpPr/>
          <p:nvPr/>
        </p:nvSpPr>
        <p:spPr>
          <a:xfrm>
            <a:off x="1248269" y="2007781"/>
            <a:ext cx="494908" cy="466437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D1C415F1-7C1E-83AF-8F9F-4E97383F4263}"/>
              </a:ext>
            </a:extLst>
          </p:cNvPr>
          <p:cNvSpPr/>
          <p:nvPr/>
        </p:nvSpPr>
        <p:spPr>
          <a:xfrm>
            <a:off x="1236484" y="3942759"/>
            <a:ext cx="494908" cy="466437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80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256645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338785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(1) Summary: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51788" y="1481777"/>
            <a:ext cx="104943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D5D"/>
                </a:solidFill>
                <a:highlight>
                  <a:srgbClr val="FFFF00"/>
                </a:highlight>
              </a:rPr>
              <a:t>Commissioner District 1: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District is compact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Precincts Moved (Total Affected Population = -4,389)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Precincts 145, and 200 Removed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Precincts 302, and 304 Added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Total Population = 143,953 (allow for growth)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-2,602 from Mean Target Population of 146,555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Overall Range in Deviation = 4.62%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Includes: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North City of Colorado Springs, Town of Palmer Lake, Town of Monument, Black Forest, Gleneagle, Northgate, </a:t>
            </a:r>
            <a:r>
              <a:rPr lang="en-US" b="1" dirty="0" err="1">
                <a:solidFill>
                  <a:srgbClr val="002D5D"/>
                </a:solidFill>
              </a:rPr>
              <a:t>Woodmoor</a:t>
            </a:r>
            <a:r>
              <a:rPr lang="en-US" b="1" dirty="0">
                <a:solidFill>
                  <a:srgbClr val="002D5D"/>
                </a:solidFill>
              </a:rPr>
              <a:t>, and Briargate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Included: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Wildland Urban Interface</a:t>
            </a:r>
          </a:p>
          <a:p>
            <a:pPr lvl="2"/>
            <a:endParaRPr lang="en-US" b="1" dirty="0">
              <a:solidFill>
                <a:srgbClr val="002D5D"/>
              </a:solidFill>
            </a:endParaRPr>
          </a:p>
          <a:p>
            <a:pPr lvl="1"/>
            <a:endParaRPr lang="en-US" b="1" dirty="0">
              <a:solidFill>
                <a:srgbClr val="002D5D"/>
              </a:solidFill>
            </a:endParaRPr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EEB9F6B5-5443-3ECC-24D5-FEB2FB08105C}"/>
              </a:ext>
            </a:extLst>
          </p:cNvPr>
          <p:cNvSpPr/>
          <p:nvPr/>
        </p:nvSpPr>
        <p:spPr>
          <a:xfrm>
            <a:off x="1215910" y="4480910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56CBDFF2-448C-E0D6-BB1B-ABF8B92F436C}"/>
              </a:ext>
            </a:extLst>
          </p:cNvPr>
          <p:cNvSpPr/>
          <p:nvPr/>
        </p:nvSpPr>
        <p:spPr>
          <a:xfrm>
            <a:off x="1215911" y="3641265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EE379C81-2206-DF42-23B8-B032C5224CAA}"/>
              </a:ext>
            </a:extLst>
          </p:cNvPr>
          <p:cNvSpPr/>
          <p:nvPr/>
        </p:nvSpPr>
        <p:spPr>
          <a:xfrm>
            <a:off x="1196418" y="2867645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1A6099A5-1987-95BC-8C38-19734D061CCB}"/>
              </a:ext>
            </a:extLst>
          </p:cNvPr>
          <p:cNvSpPr/>
          <p:nvPr/>
        </p:nvSpPr>
        <p:spPr>
          <a:xfrm>
            <a:off x="1215912" y="2025106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F8983FC7-61CD-C8E6-C376-F61EAC20D7BC}"/>
              </a:ext>
            </a:extLst>
          </p:cNvPr>
          <p:cNvSpPr/>
          <p:nvPr/>
        </p:nvSpPr>
        <p:spPr>
          <a:xfrm>
            <a:off x="1196419" y="1725714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05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256645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338785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(1) Summary: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51788" y="1481777"/>
            <a:ext cx="104943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D5D"/>
                </a:solidFill>
                <a:highlight>
                  <a:srgbClr val="FFFF00"/>
                </a:highlight>
              </a:rPr>
              <a:t>Commissioner District 2: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District is compact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Precincts Moved (Total Affected Population = -9,134)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Precincts 193, 194, 620, and 627 Removed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Total Population = 144,531 (allow for growth)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-2,024 from Mean Target Population of 146,555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Overall Range in Deviation = 4.62%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Includes: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City of Colorado Springs, Cimarron Hills, Falcon, Town of Peyton, Town of Calhan, Town of Ramah, Paint Mines Interpretive Park, Corral Bluffs, and RAM Off-Road Park</a:t>
            </a:r>
          </a:p>
          <a:p>
            <a:pPr lvl="2"/>
            <a:endParaRPr lang="en-US" b="1" dirty="0">
              <a:solidFill>
                <a:srgbClr val="002D5D"/>
              </a:solidFill>
            </a:endParaRPr>
          </a:p>
          <a:p>
            <a:pPr lvl="1"/>
            <a:endParaRPr lang="en-US" b="1" dirty="0">
              <a:solidFill>
                <a:srgbClr val="002D5D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5FC7BAC7-B155-A90C-E706-6E5A12CCFDE1}"/>
              </a:ext>
            </a:extLst>
          </p:cNvPr>
          <p:cNvSpPr/>
          <p:nvPr/>
        </p:nvSpPr>
        <p:spPr>
          <a:xfrm>
            <a:off x="1195633" y="3429000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CFE093FE-6F79-EC9A-3109-EE5F60044DC2}"/>
              </a:ext>
            </a:extLst>
          </p:cNvPr>
          <p:cNvSpPr/>
          <p:nvPr/>
        </p:nvSpPr>
        <p:spPr>
          <a:xfrm>
            <a:off x="1202705" y="2585386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9478E0A3-F190-29C1-5771-BC031D28281A}"/>
              </a:ext>
            </a:extLst>
          </p:cNvPr>
          <p:cNvSpPr/>
          <p:nvPr/>
        </p:nvSpPr>
        <p:spPr>
          <a:xfrm>
            <a:off x="1195634" y="2035789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BD2C0DFA-5B57-4DB3-445D-3D986596D05F}"/>
              </a:ext>
            </a:extLst>
          </p:cNvPr>
          <p:cNvSpPr/>
          <p:nvPr/>
        </p:nvSpPr>
        <p:spPr>
          <a:xfrm>
            <a:off x="1234912" y="1705171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07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256645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338785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(1) Summary: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51788" y="1481777"/>
            <a:ext cx="104943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D5D"/>
                </a:solidFill>
                <a:highlight>
                  <a:srgbClr val="FFFF00"/>
                </a:highlight>
              </a:rPr>
              <a:t>Commissioner District 3: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District is compact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Precincts Moved (Total Affected Population = +9,399)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Precincts 302, 304, 601, 602, 605 Removed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Precincts 92, 93, 95, 99, 123, 124, 127, 173, 178, 179, 200 Added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Total Population = 148,160 (Larger population)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1,605 from Mean Target Population of 146,555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Overall Range in Deviation = 4.62%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Includes: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North City of Colorado Springs, Downtown Colorado Springs, Patty Jewett neighborhood, City of Manitou Springs, Cascade / </a:t>
            </a:r>
            <a:r>
              <a:rPr lang="en-US" b="1" dirty="0" err="1">
                <a:solidFill>
                  <a:srgbClr val="002D5D"/>
                </a:solidFill>
              </a:rPr>
              <a:t>Chipita</a:t>
            </a:r>
            <a:r>
              <a:rPr lang="en-US" b="1" dirty="0">
                <a:solidFill>
                  <a:srgbClr val="002D5D"/>
                </a:solidFill>
              </a:rPr>
              <a:t> Park, Green Mountain Falls, Air Force Academy, and Cheyenne Mountain SFB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Included: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Wildland Urban Interface</a:t>
            </a:r>
          </a:p>
          <a:p>
            <a:pPr lvl="2"/>
            <a:endParaRPr lang="en-US" b="1" dirty="0">
              <a:solidFill>
                <a:srgbClr val="002D5D"/>
              </a:solidFill>
            </a:endParaRPr>
          </a:p>
          <a:p>
            <a:pPr lvl="1"/>
            <a:endParaRPr lang="en-US" b="1" dirty="0">
              <a:solidFill>
                <a:srgbClr val="002D5D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24E3C187-0EB7-27A2-3FD8-FFE6D36758DF}"/>
              </a:ext>
            </a:extLst>
          </p:cNvPr>
          <p:cNvSpPr/>
          <p:nvPr/>
        </p:nvSpPr>
        <p:spPr>
          <a:xfrm>
            <a:off x="1241835" y="1753763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429330BB-DBB5-D2FC-F9F2-28976CEE134C}"/>
              </a:ext>
            </a:extLst>
          </p:cNvPr>
          <p:cNvSpPr/>
          <p:nvPr/>
        </p:nvSpPr>
        <p:spPr>
          <a:xfrm>
            <a:off x="1232555" y="2051972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EA90810D-5668-F9E8-4932-B5F8B239EC77}"/>
              </a:ext>
            </a:extLst>
          </p:cNvPr>
          <p:cNvSpPr/>
          <p:nvPr/>
        </p:nvSpPr>
        <p:spPr>
          <a:xfrm>
            <a:off x="1242768" y="2858892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CA35B0F0-0938-EE17-0864-A19BB40F0FA2}"/>
              </a:ext>
            </a:extLst>
          </p:cNvPr>
          <p:cNvSpPr/>
          <p:nvPr/>
        </p:nvSpPr>
        <p:spPr>
          <a:xfrm>
            <a:off x="1196419" y="3651435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D8EB4C43-FE4F-72A4-AC3D-1088909F7C16}"/>
              </a:ext>
            </a:extLst>
          </p:cNvPr>
          <p:cNvSpPr/>
          <p:nvPr/>
        </p:nvSpPr>
        <p:spPr>
          <a:xfrm>
            <a:off x="1196419" y="4443978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94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256645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338785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(1) Summary: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51788" y="1481777"/>
            <a:ext cx="104943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D5D"/>
                </a:solidFill>
                <a:highlight>
                  <a:srgbClr val="FFFF00"/>
                </a:highlight>
              </a:rPr>
              <a:t>Commissioner District 4: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District is compact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Precincts Moved (Total Affected Population = -5,690)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Precincts 621, 622, 623, 624, 625 Removed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Precincts 193, 194, 601, 602, 605, 620, 627 Added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Total Population = 145,405 (Smaller population to allow for growth)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-1,150 from Mean Target Population of 146,555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Overall Range in Deviation = 4.62%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Includes: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City of Colorado Springs, Security, Widefield, Fountain, Ellicott, Yoder, Rush, Colorado Springs Airport, Pikes Peak National Cemetery, Bluestem Prairie Open Space, </a:t>
            </a:r>
            <a:r>
              <a:rPr lang="en-US" b="1" dirty="0" err="1">
                <a:solidFill>
                  <a:srgbClr val="002D5D"/>
                </a:solidFill>
              </a:rPr>
              <a:t>Stratmoor</a:t>
            </a:r>
            <a:r>
              <a:rPr lang="en-US" b="1" dirty="0">
                <a:solidFill>
                  <a:srgbClr val="002D5D"/>
                </a:solidFill>
              </a:rPr>
              <a:t>, </a:t>
            </a:r>
            <a:r>
              <a:rPr lang="en-US" b="1" dirty="0" err="1">
                <a:solidFill>
                  <a:srgbClr val="002D5D"/>
                </a:solidFill>
              </a:rPr>
              <a:t>Truckton</a:t>
            </a:r>
            <a:r>
              <a:rPr lang="en-US" b="1" dirty="0">
                <a:solidFill>
                  <a:srgbClr val="002D5D"/>
                </a:solidFill>
              </a:rPr>
              <a:t>, Peterson Space Force Base, Schriever AFB, and Fort Carson</a:t>
            </a:r>
          </a:p>
          <a:p>
            <a:pPr lvl="2"/>
            <a:endParaRPr lang="en-US" b="1" dirty="0">
              <a:solidFill>
                <a:srgbClr val="002D5D"/>
              </a:solidFill>
            </a:endParaRPr>
          </a:p>
          <a:p>
            <a:pPr lvl="1"/>
            <a:endParaRPr lang="en-US" b="1" dirty="0">
              <a:solidFill>
                <a:srgbClr val="002D5D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644A890B-2328-E729-19B4-D90AE88156E2}"/>
              </a:ext>
            </a:extLst>
          </p:cNvPr>
          <p:cNvSpPr/>
          <p:nvPr/>
        </p:nvSpPr>
        <p:spPr>
          <a:xfrm>
            <a:off x="1205699" y="1708735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0021E9C4-196D-A09D-A858-FA61956932C3}"/>
              </a:ext>
            </a:extLst>
          </p:cNvPr>
          <p:cNvSpPr/>
          <p:nvPr/>
        </p:nvSpPr>
        <p:spPr>
          <a:xfrm>
            <a:off x="1196419" y="2010545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5455C3B8-7634-D2C9-7B6E-209168503F2A}"/>
              </a:ext>
            </a:extLst>
          </p:cNvPr>
          <p:cNvSpPr/>
          <p:nvPr/>
        </p:nvSpPr>
        <p:spPr>
          <a:xfrm>
            <a:off x="1186207" y="2813079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0480A25-2441-0492-DADA-911A8FD0387E}"/>
              </a:ext>
            </a:extLst>
          </p:cNvPr>
          <p:cNvSpPr/>
          <p:nvPr/>
        </p:nvSpPr>
        <p:spPr>
          <a:xfrm>
            <a:off x="1196419" y="3668869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36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256645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338785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(1) Summary: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51788" y="1481777"/>
            <a:ext cx="104943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D5D"/>
                </a:solidFill>
                <a:highlight>
                  <a:srgbClr val="FFFF00"/>
                </a:highlight>
              </a:rPr>
              <a:t>Commissioner District 5: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District is compact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Precincts Moved (Total Affected Population = +9,814)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Precincts 92, 93, 95, 99, 123, 124, 127, 173, 178, 179 Removed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Precincts 145, 621, 622, 623, 624, 625 Added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Total Population = 150,724 (Larger population)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4,169 from Mean Target Population of 146,555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Overall Range in Deviation = 4.62%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Includes: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City of Colorado Springs, Palmer Park, Knob Hill, Valley Hi, Memorial Park, Sunset Mesa Open Space, Austin Bluffs Open Space</a:t>
            </a:r>
          </a:p>
          <a:p>
            <a:pPr lvl="2"/>
            <a:endParaRPr lang="en-US" b="1" dirty="0">
              <a:solidFill>
                <a:srgbClr val="002D5D"/>
              </a:solidFill>
            </a:endParaRPr>
          </a:p>
          <a:p>
            <a:pPr lvl="1"/>
            <a:endParaRPr lang="en-US" b="1" dirty="0">
              <a:solidFill>
                <a:srgbClr val="002D5D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B3D38C5A-8D7D-719B-F828-068A72311F4B}"/>
              </a:ext>
            </a:extLst>
          </p:cNvPr>
          <p:cNvSpPr/>
          <p:nvPr/>
        </p:nvSpPr>
        <p:spPr>
          <a:xfrm>
            <a:off x="1223126" y="1731963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6A8E292E-57A1-81A2-FD75-F8744212184A}"/>
              </a:ext>
            </a:extLst>
          </p:cNvPr>
          <p:cNvSpPr/>
          <p:nvPr/>
        </p:nvSpPr>
        <p:spPr>
          <a:xfrm>
            <a:off x="1197203" y="2020194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3AF54DB8-31F5-B6BB-040E-A9ED71CB6FA2}"/>
              </a:ext>
            </a:extLst>
          </p:cNvPr>
          <p:cNvSpPr/>
          <p:nvPr/>
        </p:nvSpPr>
        <p:spPr>
          <a:xfrm>
            <a:off x="1197204" y="2827114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92B6792F-7D2E-9CD6-C082-C931CF3366AC}"/>
              </a:ext>
            </a:extLst>
          </p:cNvPr>
          <p:cNvSpPr/>
          <p:nvPr/>
        </p:nvSpPr>
        <p:spPr>
          <a:xfrm>
            <a:off x="1216059" y="3640870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74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06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256645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338785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(2):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848805" y="1481777"/>
            <a:ext cx="104943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D5D"/>
                </a:solidFill>
              </a:rPr>
              <a:t>Map Option 2 Focus:</a:t>
            </a:r>
          </a:p>
          <a:p>
            <a:endParaRPr lang="en-US" sz="2400" b="1" dirty="0">
              <a:solidFill>
                <a:srgbClr val="002D5D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2D5D"/>
                </a:solidFill>
              </a:rPr>
              <a:t>Use Map Option B as a base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2D5D"/>
                </a:solidFill>
              </a:rPr>
              <a:t>Precincts 800 and 810 (Fort Carson) stays in Commissioner District 4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2D5D"/>
                </a:solidFill>
              </a:rPr>
              <a:t>Town of Palmer Lake, and Town of Monument move from Commissioner District 3 to Commissioner District 1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2D5D"/>
                </a:solidFill>
              </a:rPr>
              <a:t>Air Force Academy move from Commissioner District 1 to Commissioner District 3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2D5D"/>
                </a:solidFill>
              </a:rPr>
              <a:t>Minimal Precinct moves &amp; voter impact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2D5D"/>
                </a:solidFill>
              </a:rPr>
              <a:t>Commissioner District 3 and Commissioner District 5 heavier population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https://elpasoco.maps.arcgis.com/apps/instant/basic/index.html?appid=1213e16308344d33a894f396865b829e</a:t>
            </a:r>
            <a:endParaRPr lang="en-US" sz="2400" b="1" dirty="0">
              <a:solidFill>
                <a:srgbClr val="002D5D"/>
              </a:solidFill>
            </a:endParaRPr>
          </a:p>
          <a:p>
            <a:pPr lvl="2"/>
            <a:endParaRPr lang="en-US" b="1" dirty="0">
              <a:solidFill>
                <a:srgbClr val="002D5D"/>
              </a:solidFill>
            </a:endParaRPr>
          </a:p>
          <a:p>
            <a:pPr lvl="1"/>
            <a:endParaRPr lang="en-US" b="1" dirty="0">
              <a:solidFill>
                <a:srgbClr val="002D5D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D745AF8B-5598-89EB-550A-96B4624E1E66}"/>
              </a:ext>
            </a:extLst>
          </p:cNvPr>
          <p:cNvSpPr/>
          <p:nvPr/>
        </p:nvSpPr>
        <p:spPr>
          <a:xfrm>
            <a:off x="1367085" y="2233760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6E844827-105C-1AB5-B1D8-92BDCC78E570}"/>
              </a:ext>
            </a:extLst>
          </p:cNvPr>
          <p:cNvSpPr/>
          <p:nvPr/>
        </p:nvSpPr>
        <p:spPr>
          <a:xfrm>
            <a:off x="1346463" y="2620042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A9276431-46BE-3ADB-53C1-8A271522FF53}"/>
              </a:ext>
            </a:extLst>
          </p:cNvPr>
          <p:cNvSpPr/>
          <p:nvPr/>
        </p:nvSpPr>
        <p:spPr>
          <a:xfrm>
            <a:off x="1357461" y="2961128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10F0D171-9786-9516-9910-6852F441EA94}"/>
              </a:ext>
            </a:extLst>
          </p:cNvPr>
          <p:cNvSpPr/>
          <p:nvPr/>
        </p:nvSpPr>
        <p:spPr>
          <a:xfrm>
            <a:off x="1348819" y="3724482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57BBA3AD-0B62-8717-04B3-3452FA1FA548}"/>
              </a:ext>
            </a:extLst>
          </p:cNvPr>
          <p:cNvSpPr/>
          <p:nvPr/>
        </p:nvSpPr>
        <p:spPr>
          <a:xfrm>
            <a:off x="1335463" y="4412484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6F6F3A9A-8DDB-C7A7-9C20-AE361CC942C9}"/>
              </a:ext>
            </a:extLst>
          </p:cNvPr>
          <p:cNvSpPr/>
          <p:nvPr/>
        </p:nvSpPr>
        <p:spPr>
          <a:xfrm>
            <a:off x="1348819" y="4785394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98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685800" y="5925820"/>
            <a:ext cx="9982200" cy="25400"/>
          </a:xfrm>
          <a:prstGeom prst="rect">
            <a:avLst/>
          </a:prstGeom>
          <a:solidFill>
            <a:srgbClr val="002D5D"/>
          </a:solidFill>
        </p:spPr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6299DE3-6AFE-89F3-81A0-609F135C3D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405259"/>
              </p:ext>
            </p:extLst>
          </p:nvPr>
        </p:nvGraphicFramePr>
        <p:xfrm>
          <a:off x="685800" y="1842639"/>
          <a:ext cx="4715991" cy="3170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282">
                  <a:extLst>
                    <a:ext uri="{9D8B030D-6E8A-4147-A177-3AD203B41FA5}">
                      <a16:colId xmlns:a16="http://schemas.microsoft.com/office/drawing/2014/main" val="207745783"/>
                    </a:ext>
                  </a:extLst>
                </a:gridCol>
                <a:gridCol w="1239278">
                  <a:extLst>
                    <a:ext uri="{9D8B030D-6E8A-4147-A177-3AD203B41FA5}">
                      <a16:colId xmlns:a16="http://schemas.microsoft.com/office/drawing/2014/main" val="548755190"/>
                    </a:ext>
                  </a:extLst>
                </a:gridCol>
                <a:gridCol w="1242031">
                  <a:extLst>
                    <a:ext uri="{9D8B030D-6E8A-4147-A177-3AD203B41FA5}">
                      <a16:colId xmlns:a16="http://schemas.microsoft.com/office/drawing/2014/main" val="584732959"/>
                    </a:ext>
                  </a:extLst>
                </a:gridCol>
                <a:gridCol w="1252400">
                  <a:extLst>
                    <a:ext uri="{9D8B030D-6E8A-4147-A177-3AD203B41FA5}">
                      <a16:colId xmlns:a16="http://schemas.microsoft.com/office/drawing/2014/main" val="1875196719"/>
                    </a:ext>
                  </a:extLst>
                </a:gridCol>
              </a:tblGrid>
              <a:tr h="62756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Target 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Target Deviation %: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424286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732,773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281931"/>
                  </a:ext>
                </a:extLst>
              </a:tr>
              <a:tr h="4416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District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143,953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-2,602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-1.78%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332305"/>
                  </a:ext>
                </a:extLst>
              </a:tr>
              <a:tr h="4416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District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143,679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-2,876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-1.96%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447951"/>
                  </a:ext>
                </a:extLst>
              </a:tr>
              <a:tr h="4416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District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149,133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2,578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1.76%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776672"/>
                  </a:ext>
                </a:extLst>
              </a:tr>
              <a:tr h="4416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District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145,491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-1,064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-0.73%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799956"/>
                  </a:ext>
                </a:extLst>
              </a:tr>
              <a:tr h="4416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District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150,517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3,962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992152"/>
                  </a:ext>
                </a:extLst>
              </a:tr>
            </a:tbl>
          </a:graphicData>
        </a:graphic>
      </p:graphicFrame>
      <p:sp>
        <p:nvSpPr>
          <p:cNvPr id="5" name="AutoShape 2">
            <a:extLst>
              <a:ext uri="{FF2B5EF4-FFF2-40B4-BE49-F238E27FC236}">
                <a16:creationId xmlns:a16="http://schemas.microsoft.com/office/drawing/2014/main" id="{13ED5586-01B8-612A-3185-C098492CD2FA}"/>
              </a:ext>
            </a:extLst>
          </p:cNvPr>
          <p:cNvSpPr/>
          <p:nvPr/>
        </p:nvSpPr>
        <p:spPr>
          <a:xfrm>
            <a:off x="0" y="1"/>
            <a:ext cx="12192000" cy="151214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5E0AE638-BC1F-6327-0E0A-95958DB84D1E}"/>
              </a:ext>
            </a:extLst>
          </p:cNvPr>
          <p:cNvSpPr txBox="1"/>
          <p:nvPr/>
        </p:nvSpPr>
        <p:spPr>
          <a:xfrm>
            <a:off x="292100" y="330491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(2):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AD50E21D-97E6-FC57-6984-E2FBCD577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312847"/>
              </p:ext>
            </p:extLst>
          </p:nvPr>
        </p:nvGraphicFramePr>
        <p:xfrm>
          <a:off x="6096000" y="1838546"/>
          <a:ext cx="4572000" cy="3309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6686">
                  <a:extLst>
                    <a:ext uri="{9D8B030D-6E8A-4147-A177-3AD203B41FA5}">
                      <a16:colId xmlns:a16="http://schemas.microsoft.com/office/drawing/2014/main" val="207745783"/>
                    </a:ext>
                  </a:extLst>
                </a:gridCol>
                <a:gridCol w="1435314">
                  <a:extLst>
                    <a:ext uri="{9D8B030D-6E8A-4147-A177-3AD203B41FA5}">
                      <a16:colId xmlns:a16="http://schemas.microsoft.com/office/drawing/2014/main" val="548755190"/>
                    </a:ext>
                  </a:extLst>
                </a:gridCol>
              </a:tblGrid>
              <a:tr h="62756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Metric: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Data: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424286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TOTAL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732,773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281931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Mean Target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146,555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621373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Mean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2,616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973481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Mean %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1.79%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593357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Largest (+)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3,962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674344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Largest (–)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-2,876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009330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Overall Range in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6,838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165396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Overall Range in Deviation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4.67%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391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921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256645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338785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(2):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51788" y="1481777"/>
            <a:ext cx="104943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D5D"/>
                </a:solidFill>
              </a:rPr>
              <a:t>Map Option 2 Precinct Moves = 12</a:t>
            </a:r>
          </a:p>
          <a:p>
            <a:endParaRPr lang="en-US" sz="2400" b="1" dirty="0">
              <a:solidFill>
                <a:srgbClr val="002D5D"/>
              </a:solidFill>
            </a:endParaRPr>
          </a:p>
          <a:p>
            <a:pPr lvl="2"/>
            <a:endParaRPr lang="en-US" b="1" dirty="0">
              <a:solidFill>
                <a:srgbClr val="002D5D"/>
              </a:solidFill>
            </a:endParaRPr>
          </a:p>
          <a:p>
            <a:pPr lvl="1"/>
            <a:endParaRPr lang="en-US" b="1" dirty="0">
              <a:solidFill>
                <a:srgbClr val="002D5D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700BA2-599F-8C68-0E80-164383F31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092698"/>
              </p:ext>
            </p:extLst>
          </p:nvPr>
        </p:nvGraphicFramePr>
        <p:xfrm>
          <a:off x="685800" y="2169229"/>
          <a:ext cx="9655405" cy="2921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940">
                  <a:extLst>
                    <a:ext uri="{9D8B030D-6E8A-4147-A177-3AD203B41FA5}">
                      <a16:colId xmlns:a16="http://schemas.microsoft.com/office/drawing/2014/main" val="437886970"/>
                    </a:ext>
                  </a:extLst>
                </a:gridCol>
                <a:gridCol w="2927008">
                  <a:extLst>
                    <a:ext uri="{9D8B030D-6E8A-4147-A177-3AD203B41FA5}">
                      <a16:colId xmlns:a16="http://schemas.microsoft.com/office/drawing/2014/main" val="923095125"/>
                    </a:ext>
                  </a:extLst>
                </a:gridCol>
                <a:gridCol w="3360528">
                  <a:extLst>
                    <a:ext uri="{9D8B030D-6E8A-4147-A177-3AD203B41FA5}">
                      <a16:colId xmlns:a16="http://schemas.microsoft.com/office/drawing/2014/main" val="2034460248"/>
                    </a:ext>
                  </a:extLst>
                </a:gridCol>
                <a:gridCol w="1630929">
                  <a:extLst>
                    <a:ext uri="{9D8B030D-6E8A-4147-A177-3AD203B41FA5}">
                      <a16:colId xmlns:a16="http://schemas.microsoft.com/office/drawing/2014/main" val="9718085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Precincts Added: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Precincts Removed: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Impact: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986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District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(302) (304)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(145) (200)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078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District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(139) (157) (159) (620) (627)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100814"/>
                  </a:ext>
                </a:extLst>
              </a:tr>
              <a:tr h="427122">
                <a:tc>
                  <a:txBody>
                    <a:bodyPr/>
                    <a:lstStyle/>
                    <a:p>
                      <a:r>
                        <a:rPr lang="en-US" b="1" dirty="0"/>
                        <a:t>District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(200) (603) (604) (606)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(302) (304)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582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District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(139)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(603) (604) (606)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446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District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(145) (157) (159) (620) (627)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55989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TOTAL AFFECTED POPULATION = 33,121 (4.52%)</a:t>
                      </a:r>
                    </a:p>
                    <a:p>
                      <a:pPr algn="ctr"/>
                      <a:r>
                        <a:rPr lang="en-US" b="1" dirty="0"/>
                        <a:t>TOTAL AFFECTED ACTIVE VOTERS = 16,931 (3.50%)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742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525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338785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Redistricting Commission </a:t>
            </a:r>
          </a:p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Assigned Tasks from June 12</a:t>
            </a:r>
            <a:r>
              <a:rPr lang="en-US" sz="44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</a:t>
            </a: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Meeting: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316786"/>
            <a:ext cx="1049439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300" b="1" dirty="0">
                <a:solidFill>
                  <a:srgbClr val="002D5D"/>
                </a:solidFill>
              </a:rPr>
              <a:t>Focus on South-Central and Southeast Colorado Springs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300" b="1" dirty="0">
                <a:solidFill>
                  <a:srgbClr val="002D5D"/>
                </a:solidFill>
              </a:rPr>
              <a:t>Keep more of El Paso County Eastern Plains together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300" b="1" dirty="0">
                <a:solidFill>
                  <a:srgbClr val="002D5D"/>
                </a:solidFill>
              </a:rPr>
              <a:t>Try to keep School District 49 in one Commissioner District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300" b="1" dirty="0">
                <a:solidFill>
                  <a:srgbClr val="002D5D"/>
                </a:solidFill>
              </a:rPr>
              <a:t>Add another local County Wide race to be used for Political Competitiveness study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300" b="1" dirty="0">
                <a:solidFill>
                  <a:srgbClr val="002D5D"/>
                </a:solidFill>
              </a:rPr>
              <a:t>Do not move Fort Carson from Commissioner District 4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300" b="1" dirty="0">
                <a:solidFill>
                  <a:srgbClr val="002D5D"/>
                </a:solidFill>
              </a:rPr>
              <a:t>Communities of Interest (Security, Widefield, Fountain, South-Central Colorado Springs, Southeast Colorado Springs, Patty Jewett Neighborhood)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300" b="1" dirty="0">
                <a:solidFill>
                  <a:srgbClr val="002D5D"/>
                </a:solidFill>
              </a:rPr>
              <a:t>Focus on including Monument and Black Forest in one District, and focus on the ongoing growth in Districts 1, 2, and 4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>
              <a:solidFill>
                <a:srgbClr val="002D5D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D5D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D5D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D5D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BAA48B2D-31C9-0A7E-57C2-98D5B0098E91}"/>
              </a:ext>
            </a:extLst>
          </p:cNvPr>
          <p:cNvSpPr/>
          <p:nvPr/>
        </p:nvSpPr>
        <p:spPr>
          <a:xfrm>
            <a:off x="685800" y="2346723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53FE944D-F618-D130-2EF1-8BDE242E3DB0}"/>
              </a:ext>
            </a:extLst>
          </p:cNvPr>
          <p:cNvSpPr/>
          <p:nvPr/>
        </p:nvSpPr>
        <p:spPr>
          <a:xfrm>
            <a:off x="707010" y="2674781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6F5A8573-14E0-9FC6-D734-0B4700E81B83}"/>
              </a:ext>
            </a:extLst>
          </p:cNvPr>
          <p:cNvSpPr/>
          <p:nvPr/>
        </p:nvSpPr>
        <p:spPr>
          <a:xfrm>
            <a:off x="707011" y="3000822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923A34D6-5ADA-C9A3-DF19-008015191A95}"/>
              </a:ext>
            </a:extLst>
          </p:cNvPr>
          <p:cNvSpPr/>
          <p:nvPr/>
        </p:nvSpPr>
        <p:spPr>
          <a:xfrm>
            <a:off x="707011" y="3363332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34C6C788-E527-D367-BEE9-C59E875F798E}"/>
              </a:ext>
            </a:extLst>
          </p:cNvPr>
          <p:cNvSpPr/>
          <p:nvPr/>
        </p:nvSpPr>
        <p:spPr>
          <a:xfrm>
            <a:off x="696798" y="3723063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5AB4906F-9CC6-DBE4-54D7-23BD648038A7}"/>
              </a:ext>
            </a:extLst>
          </p:cNvPr>
          <p:cNvSpPr/>
          <p:nvPr/>
        </p:nvSpPr>
        <p:spPr>
          <a:xfrm>
            <a:off x="691299" y="4100135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6083150-57B3-DD08-3902-DE4F9C7C2A5B}"/>
              </a:ext>
            </a:extLst>
          </p:cNvPr>
          <p:cNvSpPr/>
          <p:nvPr/>
        </p:nvSpPr>
        <p:spPr>
          <a:xfrm>
            <a:off x="686439" y="4784625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58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121212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303518" y="113927"/>
            <a:ext cx="116685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(2) Total Population Racial Ethnicity: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A809072-708E-B422-4E84-8C50F278A8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5407828"/>
              </p:ext>
            </p:extLst>
          </p:nvPr>
        </p:nvGraphicFramePr>
        <p:xfrm>
          <a:off x="641023" y="1324914"/>
          <a:ext cx="10981934" cy="4813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086463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121212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303518" y="113927"/>
            <a:ext cx="116685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(2) Total Population Racial Ethnicity: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414616"/>
              </p:ext>
            </p:extLst>
          </p:nvPr>
        </p:nvGraphicFramePr>
        <p:xfrm>
          <a:off x="2073779" y="1481777"/>
          <a:ext cx="901943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287547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19480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75.97%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723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17.63%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65.52%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995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73.75%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2.66%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-1.78%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644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25.37%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9.56%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2.63%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-0.06%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078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22.23%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60.51%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-0.05%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-0.04%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132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8786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121212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303518" y="113927"/>
            <a:ext cx="116685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(2) Voting Age Racial Ethnicity: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A809072-708E-B422-4E84-8C50F278A8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4678300"/>
              </p:ext>
            </p:extLst>
          </p:nvPr>
        </p:nvGraphicFramePr>
        <p:xfrm>
          <a:off x="641023" y="1324914"/>
          <a:ext cx="10981934" cy="4813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752032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121212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303518" y="113927"/>
            <a:ext cx="116685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(2) Voting Age Racial Ethnicity: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613336"/>
              </p:ext>
            </p:extLst>
          </p:nvPr>
        </p:nvGraphicFramePr>
        <p:xfrm>
          <a:off x="2073779" y="1481777"/>
          <a:ext cx="901943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287547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19480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58.79%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723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3.94%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50.68%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995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63.23%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-1.28%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644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16.17%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-0.06%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078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51.15%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1.96%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-0.03%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-0.18%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896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2105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6"/>
            <a:ext cx="12192000" cy="1457936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95227" y="5926136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-41762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(2) Communities of </a:t>
            </a:r>
          </a:p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Interest &amp; Compactness: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ACD23A-E82F-4803-BA59-0C9F23E86FC2}"/>
              </a:ext>
            </a:extLst>
          </p:cNvPr>
          <p:cNvSpPr txBox="1"/>
          <p:nvPr/>
        </p:nvSpPr>
        <p:spPr>
          <a:xfrm>
            <a:off x="761215" y="1481777"/>
            <a:ext cx="1049439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" b="1" dirty="0">
                <a:solidFill>
                  <a:srgbClr val="002D5D"/>
                </a:solidFill>
              </a:rPr>
              <a:t>Commissioner District 1 Communities of Interest: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50" b="1" dirty="0">
                <a:solidFill>
                  <a:srgbClr val="002D5D"/>
                </a:solidFill>
              </a:rPr>
              <a:t>Sufficiently Compact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50" b="1" dirty="0">
                <a:solidFill>
                  <a:srgbClr val="002D5D"/>
                </a:solidFill>
              </a:rPr>
              <a:t>Smaller population to allow for growth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50" b="1" dirty="0">
                <a:solidFill>
                  <a:srgbClr val="002D5D"/>
                </a:solidFill>
              </a:rPr>
              <a:t>Includes City of Colorado Springs, Town of Palmer Lake, Town of Monument, Gleneagle, Northgate, </a:t>
            </a:r>
            <a:r>
              <a:rPr lang="en-US" sz="1450" b="1" dirty="0" err="1">
                <a:solidFill>
                  <a:srgbClr val="002D5D"/>
                </a:solidFill>
              </a:rPr>
              <a:t>Woodmoor</a:t>
            </a:r>
            <a:r>
              <a:rPr lang="en-US" sz="1450" b="1" dirty="0">
                <a:solidFill>
                  <a:srgbClr val="002D5D"/>
                </a:solidFill>
              </a:rPr>
              <a:t>, Briargate, and Black Forest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50" b="1" dirty="0">
                <a:solidFill>
                  <a:srgbClr val="002D5D"/>
                </a:solidFill>
              </a:rPr>
              <a:t>Included in Wildland Urban Interface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50" b="1" dirty="0">
              <a:solidFill>
                <a:srgbClr val="002D5D"/>
              </a:solidFill>
            </a:endParaRPr>
          </a:p>
          <a:p>
            <a:r>
              <a:rPr lang="en-US" sz="1450" b="1" dirty="0">
                <a:solidFill>
                  <a:srgbClr val="002D5D"/>
                </a:solidFill>
              </a:rPr>
              <a:t>Commissioner District 2 Communities of Interest: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b="1" dirty="0">
                <a:solidFill>
                  <a:srgbClr val="002D5D"/>
                </a:solidFill>
              </a:rPr>
              <a:t>Sufficiently Compact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b="1" dirty="0">
                <a:solidFill>
                  <a:srgbClr val="002D5D"/>
                </a:solidFill>
              </a:rPr>
              <a:t>Smaller population to allow for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b="1" dirty="0">
                <a:solidFill>
                  <a:srgbClr val="002D5D"/>
                </a:solidFill>
              </a:rPr>
              <a:t>Includes City of Colorado Springs, Cimarron Hills, Falcon, Town of Peyton, Town of Calhan, Town of Ramah, Paint Mines Interpretive Park, Corral Bluffs, and RAM Off-Road Park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50" b="1" dirty="0">
              <a:solidFill>
                <a:srgbClr val="002D5D"/>
              </a:solidFill>
            </a:endParaRPr>
          </a:p>
          <a:p>
            <a:r>
              <a:rPr lang="en-US" sz="1450" b="1" dirty="0">
                <a:solidFill>
                  <a:srgbClr val="002D5D"/>
                </a:solidFill>
              </a:rPr>
              <a:t>Commissioner District 3 Communities of Interest: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50" b="1" dirty="0">
                <a:solidFill>
                  <a:srgbClr val="002D5D"/>
                </a:solidFill>
              </a:rPr>
              <a:t>Sufficiently Compact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50" b="1" dirty="0">
                <a:solidFill>
                  <a:srgbClr val="002D5D"/>
                </a:solidFill>
              </a:rPr>
              <a:t>Larger Population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50" b="1" dirty="0">
                <a:solidFill>
                  <a:srgbClr val="002D5D"/>
                </a:solidFill>
              </a:rPr>
              <a:t>Includes City of Colorado Springs, Downtown Colorado Springs, City of Manitou Springs, Cascade/</a:t>
            </a:r>
            <a:r>
              <a:rPr lang="en-US" sz="1450" b="1" dirty="0" err="1">
                <a:solidFill>
                  <a:srgbClr val="002D5D"/>
                </a:solidFill>
              </a:rPr>
              <a:t>Chipita</a:t>
            </a:r>
            <a:r>
              <a:rPr lang="en-US" sz="1450" b="1" dirty="0">
                <a:solidFill>
                  <a:srgbClr val="002D5D"/>
                </a:solidFill>
              </a:rPr>
              <a:t> Park,  Green Mountain Falls, Air Force Academy, and Cheyenne Mountain SFB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50" b="1" dirty="0">
                <a:solidFill>
                  <a:srgbClr val="002D5D"/>
                </a:solidFill>
              </a:rPr>
              <a:t>Included in Wildland Urban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50" b="1" dirty="0">
              <a:solidFill>
                <a:srgbClr val="002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279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6"/>
            <a:ext cx="12192000" cy="1457936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95227" y="5926136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-41762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(2) Communities of </a:t>
            </a:r>
          </a:p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Interest &amp; Compactness: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ACD23A-E82F-4803-BA59-0C9F23E86FC2}"/>
              </a:ext>
            </a:extLst>
          </p:cNvPr>
          <p:cNvSpPr txBox="1"/>
          <p:nvPr/>
        </p:nvSpPr>
        <p:spPr>
          <a:xfrm>
            <a:off x="751788" y="1481777"/>
            <a:ext cx="10494390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" b="1" dirty="0">
                <a:solidFill>
                  <a:srgbClr val="002D5D"/>
                </a:solidFill>
              </a:rPr>
              <a:t>Commissioner District 4 Communities of Interest: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b="1" dirty="0">
                <a:solidFill>
                  <a:srgbClr val="002D5D"/>
                </a:solidFill>
              </a:rPr>
              <a:t>Sufficiently Compact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b="1" dirty="0">
                <a:solidFill>
                  <a:srgbClr val="002D5D"/>
                </a:solidFill>
              </a:rPr>
              <a:t>Smaller population to allow for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b="1" dirty="0">
                <a:solidFill>
                  <a:srgbClr val="002D5D"/>
                </a:solidFill>
              </a:rPr>
              <a:t>Includes City of Colorado Springs, Security, Widefield, Fountain, Ellicott, Yoder, Rush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b="1" dirty="0">
                <a:solidFill>
                  <a:srgbClr val="002D5D"/>
                </a:solidFill>
              </a:rPr>
              <a:t>Colorado Springs Airport, Pikes Peak National Cemetery, Bluestem Prairie Open Space, </a:t>
            </a:r>
            <a:r>
              <a:rPr lang="en-US" sz="1450" b="1" dirty="0" err="1">
                <a:solidFill>
                  <a:srgbClr val="002D5D"/>
                </a:solidFill>
              </a:rPr>
              <a:t>Stratmoor</a:t>
            </a:r>
            <a:r>
              <a:rPr lang="en-US" sz="1450" b="1" dirty="0">
                <a:solidFill>
                  <a:srgbClr val="002D5D"/>
                </a:solidFill>
              </a:rPr>
              <a:t>, </a:t>
            </a:r>
            <a:r>
              <a:rPr lang="en-US" sz="1450" b="1" dirty="0" err="1">
                <a:solidFill>
                  <a:srgbClr val="002D5D"/>
                </a:solidFill>
              </a:rPr>
              <a:t>Truckton</a:t>
            </a:r>
            <a:r>
              <a:rPr lang="en-US" sz="1450" b="1" dirty="0">
                <a:solidFill>
                  <a:srgbClr val="002D5D"/>
                </a:solidFill>
              </a:rPr>
              <a:t>, Peterson Space Force Base, Schriever AFB, and Fort Carson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50" b="1" dirty="0">
              <a:solidFill>
                <a:srgbClr val="002D5D"/>
              </a:solidFill>
            </a:endParaRPr>
          </a:p>
          <a:p>
            <a:r>
              <a:rPr lang="en-US" sz="1450" b="1" dirty="0">
                <a:solidFill>
                  <a:srgbClr val="002D5D"/>
                </a:solidFill>
              </a:rPr>
              <a:t>Commissioner District 5 Communities of Interest: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50" b="1" dirty="0">
                <a:solidFill>
                  <a:srgbClr val="002D5D"/>
                </a:solidFill>
              </a:rPr>
              <a:t>Sufficiently Compact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50" b="1" dirty="0">
                <a:solidFill>
                  <a:srgbClr val="002D5D"/>
                </a:solidFill>
              </a:rPr>
              <a:t>Larger population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50" b="1" dirty="0">
                <a:solidFill>
                  <a:srgbClr val="002D5D"/>
                </a:solidFill>
              </a:rPr>
              <a:t>City of Colorado Springs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50" b="1" dirty="0">
                <a:solidFill>
                  <a:srgbClr val="002D5D"/>
                </a:solidFill>
              </a:rPr>
              <a:t>Patty Jewett neighborhood, Palmer Park, Knob Hill, Valley Hi, Memorial Park, Sunset Mesa Open Space, Austin Bluffs Open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50" b="1" dirty="0">
              <a:solidFill>
                <a:srgbClr val="002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6292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(2)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507675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US PRESIDENT: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32,668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36.01%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55,190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60.84%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90,718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24.83%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0.07%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27,705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36.00%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46,365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60.25%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76,952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24.25%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1.17%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43,686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51.22%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38,873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45.58%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85,288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-5.64%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-1.08%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22,202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42.27%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27,792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52.91%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52,525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10.64%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1.17%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35,680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48.63%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34,608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47.17%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73,368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-1.46%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0.65%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9023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(2)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364541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US SENATE: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26,655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35.69%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45,683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61.16%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74,694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25.47%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-0.13%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21,790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37.25%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34,398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58.80%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58,504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21.55%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0.97%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34,346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52.13%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29,619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44.96%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65,882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-7.17%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-0.98%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15,263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45.08%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17,041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50.34%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33,854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5.25%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0.84%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25,970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50.54%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23,254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45.25%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51,385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-5.29%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0.96%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80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(2)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90997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GOVERNOR: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29,608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39.53%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43,798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58.48%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74,899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18.95%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-0.12%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23,673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40.36%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33,299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56.77%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58,661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16.41%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0.87%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36,578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55.39%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28,120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42.58%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66,043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-12.81%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-1.11%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16,241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47.89%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16,419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48.42%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33,911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0.52%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1.07%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27,347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53.09%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22,748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44.16%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51,513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-8.93%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1.02%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3679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(2)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866433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SECRETARY OF STATE: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26,626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35.87%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45,683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61.55%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74,222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25.68%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-0.16%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21,597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37.14%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34,500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59.33%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58,146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22.19%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0.96%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33,671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51.48%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29,950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45.79%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65,401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-5.69%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-0.97%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14,891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44.22%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17,324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51.45%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33,673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7.23%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1.04%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25,206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49.43%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23,888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46.85%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50,993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-2.58%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0.78%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8100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63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(2)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950417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EL PASO COUNTY CLERK &amp; RECORDER: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22,778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31.78%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48,891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68.22%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71,669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36.44%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-0.11%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19,323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34.09%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37,353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65.91%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56,676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31.81%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1.07%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29,955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47.29%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33,388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52.71%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63,343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5.42%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-1.02%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13,853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41.98%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19,149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58.02%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33,002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16.05%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0.86%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23,077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46.85%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26,182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53.15%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49,259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6.30%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0.75%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1922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(2)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533965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EL PASO COUNTY SHERIFF: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23,445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32.52%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48,652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67.48%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72,097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34.96%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-0.08%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19,268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33.88%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37,606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66.12%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56,874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32.24%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0.97%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30,545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48.17%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32,870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51.83%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63,415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3.67%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-1.06%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13,518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41.01%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19,446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58.99%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32,964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17.98%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0.92%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23,024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46.45%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26,542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53.55%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49,566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7.10%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0.90%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2892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256645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338785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(2) Summary: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51788" y="1481777"/>
            <a:ext cx="104943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5D"/>
                </a:solidFill>
              </a:rPr>
              <a:t>Map Option 2 Summary: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D5D"/>
                </a:solidFill>
              </a:rPr>
              <a:t>Use Map Option B as a base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D5D"/>
                </a:solidFill>
              </a:rPr>
              <a:t>Precincts 800 and 810 (Fort Carson) stays in Commissioner District 4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D5D"/>
                </a:solidFill>
              </a:rPr>
              <a:t>Town of Palmer Lake, and Town of Monument move from Commissioner District 1 to Commissioner District 3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D5D"/>
                </a:solidFill>
              </a:rPr>
              <a:t>Minimal Precinct moves &amp; voter impact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D5D"/>
                </a:solidFill>
              </a:rPr>
              <a:t>Commissioner District 3 and Commissioner District 5 heavier population</a:t>
            </a:r>
            <a:endParaRPr lang="en-US" sz="1600" b="1" dirty="0">
              <a:solidFill>
                <a:srgbClr val="002D5D"/>
              </a:solidFill>
            </a:endParaRPr>
          </a:p>
          <a:p>
            <a:pPr lvl="2"/>
            <a:endParaRPr lang="en-US" b="1" dirty="0">
              <a:solidFill>
                <a:srgbClr val="002D5D"/>
              </a:solidFill>
            </a:endParaRPr>
          </a:p>
          <a:p>
            <a:pPr lvl="1"/>
            <a:endParaRPr lang="en-US" b="1" dirty="0">
              <a:solidFill>
                <a:srgbClr val="002D5D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98C3C2F0-8521-C0D0-79C4-70FCD0BDFC5B}"/>
              </a:ext>
            </a:extLst>
          </p:cNvPr>
          <p:cNvSpPr/>
          <p:nvPr/>
        </p:nvSpPr>
        <p:spPr>
          <a:xfrm>
            <a:off x="1248269" y="2007781"/>
            <a:ext cx="494908" cy="466437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BF658747-DFC4-59E8-DC7C-BF5C03BDFE98}"/>
              </a:ext>
            </a:extLst>
          </p:cNvPr>
          <p:cNvSpPr/>
          <p:nvPr/>
        </p:nvSpPr>
        <p:spPr>
          <a:xfrm>
            <a:off x="1252989" y="2482986"/>
            <a:ext cx="494908" cy="466437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6ECDF35E-26D5-8B29-DF45-9997BF56ADC6}"/>
              </a:ext>
            </a:extLst>
          </p:cNvPr>
          <p:cNvSpPr/>
          <p:nvPr/>
        </p:nvSpPr>
        <p:spPr>
          <a:xfrm>
            <a:off x="1252989" y="3470409"/>
            <a:ext cx="494908" cy="466437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AA1D16DF-0B7B-F5AD-5BDE-E74D01DEDF70}"/>
              </a:ext>
            </a:extLst>
          </p:cNvPr>
          <p:cNvSpPr/>
          <p:nvPr/>
        </p:nvSpPr>
        <p:spPr>
          <a:xfrm>
            <a:off x="1252989" y="4457832"/>
            <a:ext cx="494908" cy="466437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6FAAF4A-269F-3BF9-E586-AD5236C390E1}"/>
              </a:ext>
            </a:extLst>
          </p:cNvPr>
          <p:cNvSpPr/>
          <p:nvPr/>
        </p:nvSpPr>
        <p:spPr>
          <a:xfrm>
            <a:off x="1241988" y="4916183"/>
            <a:ext cx="494908" cy="466437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217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256645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338785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(2) Summary: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51788" y="1481777"/>
            <a:ext cx="104943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D5D"/>
                </a:solidFill>
                <a:highlight>
                  <a:srgbClr val="FFFF00"/>
                </a:highlight>
              </a:rPr>
              <a:t>Commissioner District 1: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District is compact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Precincts Moved (Total Affected Population = -4,389)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Precincts 145, and 200 Removed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Precincts 302, and 304 Added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Total Population = 143,953 (allow for growth)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-2,602 from Mean Target Population of 146,555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Overall Range in Deviation = 4.67%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Includes: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North City of Colorado Springs, Town of Palmer Lake, Town of Monument, Black Forest, Gleneagle, Northgate, </a:t>
            </a:r>
            <a:r>
              <a:rPr lang="en-US" b="1" dirty="0" err="1">
                <a:solidFill>
                  <a:srgbClr val="002D5D"/>
                </a:solidFill>
              </a:rPr>
              <a:t>Woodmoor</a:t>
            </a:r>
            <a:r>
              <a:rPr lang="en-US" b="1" dirty="0">
                <a:solidFill>
                  <a:srgbClr val="002D5D"/>
                </a:solidFill>
              </a:rPr>
              <a:t>, and Briargate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Included: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Wildland Urban Interface</a:t>
            </a:r>
          </a:p>
          <a:p>
            <a:pPr lvl="2"/>
            <a:endParaRPr lang="en-US" b="1" dirty="0">
              <a:solidFill>
                <a:srgbClr val="002D5D"/>
              </a:solidFill>
            </a:endParaRPr>
          </a:p>
          <a:p>
            <a:pPr lvl="1"/>
            <a:endParaRPr lang="en-US" b="1" dirty="0">
              <a:solidFill>
                <a:srgbClr val="002D5D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65E2BC87-2110-66F6-47DB-02C2D5A03A9A}"/>
              </a:ext>
            </a:extLst>
          </p:cNvPr>
          <p:cNvSpPr/>
          <p:nvPr/>
        </p:nvSpPr>
        <p:spPr>
          <a:xfrm>
            <a:off x="1231622" y="1721047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EBDA4D18-392F-2535-845A-96C2CF5B9806}"/>
              </a:ext>
            </a:extLst>
          </p:cNvPr>
          <p:cNvSpPr/>
          <p:nvPr/>
        </p:nvSpPr>
        <p:spPr>
          <a:xfrm>
            <a:off x="1196419" y="1996906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5F2BBA83-EA40-429B-4A55-C952A07C89A5}"/>
              </a:ext>
            </a:extLst>
          </p:cNvPr>
          <p:cNvSpPr/>
          <p:nvPr/>
        </p:nvSpPr>
        <p:spPr>
          <a:xfrm>
            <a:off x="1186207" y="2811577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E84E9E90-0D24-3038-9B8B-8368B5548CBC}"/>
              </a:ext>
            </a:extLst>
          </p:cNvPr>
          <p:cNvSpPr/>
          <p:nvPr/>
        </p:nvSpPr>
        <p:spPr>
          <a:xfrm>
            <a:off x="1198775" y="3640870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1BD42607-848C-C3AA-D191-7FB2805B918D}"/>
              </a:ext>
            </a:extLst>
          </p:cNvPr>
          <p:cNvSpPr/>
          <p:nvPr/>
        </p:nvSpPr>
        <p:spPr>
          <a:xfrm>
            <a:off x="1196419" y="4458670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58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256645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338785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(2) Summary: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51788" y="1481777"/>
            <a:ext cx="104943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D5D"/>
                </a:solidFill>
                <a:highlight>
                  <a:srgbClr val="FFFF00"/>
                </a:highlight>
              </a:rPr>
              <a:t>Commissioner District 2: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District is compact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Precincts Moved (Total Affected Population = -10,007)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Precincts 139, 157, 159, 620, and 627 Removed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Total Population = 143,679 (allow for growth)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-2,876 from Mean Target Population of 146,555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Overall Range in Deviation = 4.67%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Includes: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City of Colorado Springs, Cimarron Hills, Falcon, Town of Peyton, Town of Calhan, Town of Ramah, Paint Mines Interpretive Park, Corral Bluffs, and RAM Off-Road Park</a:t>
            </a:r>
          </a:p>
          <a:p>
            <a:pPr lvl="2"/>
            <a:endParaRPr lang="en-US" b="1" dirty="0">
              <a:solidFill>
                <a:srgbClr val="002D5D"/>
              </a:solidFill>
            </a:endParaRPr>
          </a:p>
          <a:p>
            <a:pPr lvl="1"/>
            <a:endParaRPr lang="en-US" b="1" dirty="0">
              <a:solidFill>
                <a:srgbClr val="002D5D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AF4F4CAC-595F-D6B7-B5BD-B2C92E0404AC}"/>
              </a:ext>
            </a:extLst>
          </p:cNvPr>
          <p:cNvSpPr/>
          <p:nvPr/>
        </p:nvSpPr>
        <p:spPr>
          <a:xfrm>
            <a:off x="1196417" y="3367539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63ADF37E-5BCC-4BAC-8557-5CC5A3D59E63}"/>
              </a:ext>
            </a:extLst>
          </p:cNvPr>
          <p:cNvSpPr/>
          <p:nvPr/>
        </p:nvSpPr>
        <p:spPr>
          <a:xfrm>
            <a:off x="1196418" y="2573375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E9DA2807-7C4A-6621-9A2C-647106DE462E}"/>
              </a:ext>
            </a:extLst>
          </p:cNvPr>
          <p:cNvSpPr/>
          <p:nvPr/>
        </p:nvSpPr>
        <p:spPr>
          <a:xfrm>
            <a:off x="1197204" y="2023778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734257C3-987F-959B-0A71-F15337A9C8B7}"/>
              </a:ext>
            </a:extLst>
          </p:cNvPr>
          <p:cNvSpPr/>
          <p:nvPr/>
        </p:nvSpPr>
        <p:spPr>
          <a:xfrm>
            <a:off x="1196419" y="1725714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978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256645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338785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(2) Summary: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51788" y="1481777"/>
            <a:ext cx="104943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D5D"/>
                </a:solidFill>
                <a:highlight>
                  <a:srgbClr val="FFFF00"/>
                </a:highlight>
              </a:rPr>
              <a:t>Commissioner District 3: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District is compact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Precincts Moved (Total Affected Population = +10,357)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Precincts 302, and 304 Removed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Precincts 200, 603, 604, and 606 Added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Total Population = 149,133 (Larger population)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2,578 from Mean Target Population of 146,555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Overall Range in Deviation = 4.67%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Includes: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North City of Colorado Springs, Downtown Colorado Springs, City of Manitou Springs, Cascade / </a:t>
            </a:r>
            <a:r>
              <a:rPr lang="en-US" b="1" dirty="0" err="1">
                <a:solidFill>
                  <a:srgbClr val="002D5D"/>
                </a:solidFill>
              </a:rPr>
              <a:t>Chipita</a:t>
            </a:r>
            <a:r>
              <a:rPr lang="en-US" b="1" dirty="0">
                <a:solidFill>
                  <a:srgbClr val="002D5D"/>
                </a:solidFill>
              </a:rPr>
              <a:t> Park, Green Mountain Falls, Air Force Academy, and Cheyenne Mountain SFB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Included: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Wildland Urban Interface</a:t>
            </a:r>
          </a:p>
          <a:p>
            <a:pPr lvl="2"/>
            <a:endParaRPr lang="en-US" b="1" dirty="0">
              <a:solidFill>
                <a:srgbClr val="002D5D"/>
              </a:solidFill>
            </a:endParaRPr>
          </a:p>
          <a:p>
            <a:pPr lvl="1"/>
            <a:endParaRPr lang="en-US" b="1" dirty="0">
              <a:solidFill>
                <a:srgbClr val="002D5D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26AF1751-330B-766D-2264-30DE3A4F13AF}"/>
              </a:ext>
            </a:extLst>
          </p:cNvPr>
          <p:cNvSpPr/>
          <p:nvPr/>
        </p:nvSpPr>
        <p:spPr>
          <a:xfrm>
            <a:off x="1228480" y="4496446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512EF8E3-13A4-AB08-548E-59069AC856FD}"/>
              </a:ext>
            </a:extLst>
          </p:cNvPr>
          <p:cNvSpPr/>
          <p:nvPr/>
        </p:nvSpPr>
        <p:spPr>
          <a:xfrm>
            <a:off x="1216844" y="3640870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EF0738BD-95D4-EE42-085F-5C2344EC9605}"/>
              </a:ext>
            </a:extLst>
          </p:cNvPr>
          <p:cNvSpPr/>
          <p:nvPr/>
        </p:nvSpPr>
        <p:spPr>
          <a:xfrm>
            <a:off x="1228480" y="2840059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E33542B7-19A4-0D86-D43E-0EB56AC9302A}"/>
              </a:ext>
            </a:extLst>
          </p:cNvPr>
          <p:cNvSpPr/>
          <p:nvPr/>
        </p:nvSpPr>
        <p:spPr>
          <a:xfrm>
            <a:off x="1228480" y="2049319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8E37F1A0-C401-5A22-C6A0-9E79CFFFFC62}"/>
              </a:ext>
            </a:extLst>
          </p:cNvPr>
          <p:cNvSpPr/>
          <p:nvPr/>
        </p:nvSpPr>
        <p:spPr>
          <a:xfrm>
            <a:off x="1219200" y="1755105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52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256645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338785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(2) Summary: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51788" y="1481777"/>
            <a:ext cx="104943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D5D"/>
                </a:solidFill>
                <a:highlight>
                  <a:srgbClr val="FFFF00"/>
                </a:highlight>
              </a:rPr>
              <a:t>Commissioner District 4: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District is compact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Precincts Moved (Total Affected Population = -5,615)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Precincts 603, 604, and 606 Removed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Precincts 139 Added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Total Population = 145,491 (Smaller population to allow for growth)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-1,064 from Mean Target Population of 146,555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Overall Range in Deviation = 4.67%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Includes: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City of Colorado Springs, Security, Widefield, Fountain, Ellicott, Yoder, Rush, Colorado Springs Airport, Pikes Peak National Cemetery, Bluestem Prairie Open Space, </a:t>
            </a:r>
            <a:r>
              <a:rPr lang="en-US" b="1" dirty="0" err="1">
                <a:solidFill>
                  <a:srgbClr val="002D5D"/>
                </a:solidFill>
              </a:rPr>
              <a:t>Stratmoor</a:t>
            </a:r>
            <a:r>
              <a:rPr lang="en-US" b="1" dirty="0">
                <a:solidFill>
                  <a:srgbClr val="002D5D"/>
                </a:solidFill>
              </a:rPr>
              <a:t>, </a:t>
            </a:r>
            <a:r>
              <a:rPr lang="en-US" b="1" dirty="0" err="1">
                <a:solidFill>
                  <a:srgbClr val="002D5D"/>
                </a:solidFill>
              </a:rPr>
              <a:t>Truckton</a:t>
            </a:r>
            <a:r>
              <a:rPr lang="en-US" b="1" dirty="0">
                <a:solidFill>
                  <a:srgbClr val="002D5D"/>
                </a:solidFill>
              </a:rPr>
              <a:t>, Peterson Space Force Base, Schriever AFB, and Fort Carson</a:t>
            </a:r>
          </a:p>
          <a:p>
            <a:pPr lvl="2"/>
            <a:endParaRPr lang="en-US" b="1" dirty="0">
              <a:solidFill>
                <a:srgbClr val="002D5D"/>
              </a:solidFill>
            </a:endParaRPr>
          </a:p>
          <a:p>
            <a:pPr lvl="1"/>
            <a:endParaRPr lang="en-US" b="1" dirty="0">
              <a:solidFill>
                <a:srgbClr val="002D5D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75B47B68-9F57-C926-DEFD-225D8DC59B6A}"/>
              </a:ext>
            </a:extLst>
          </p:cNvPr>
          <p:cNvSpPr/>
          <p:nvPr/>
        </p:nvSpPr>
        <p:spPr>
          <a:xfrm>
            <a:off x="1218414" y="3663104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BC101120-78D3-3CBB-689E-4B0E27A5A5A6}"/>
              </a:ext>
            </a:extLst>
          </p:cNvPr>
          <p:cNvSpPr/>
          <p:nvPr/>
        </p:nvSpPr>
        <p:spPr>
          <a:xfrm>
            <a:off x="1205699" y="2795284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22CFEC75-6DEB-B9B6-DA48-21910ACDD0D9}"/>
              </a:ext>
            </a:extLst>
          </p:cNvPr>
          <p:cNvSpPr/>
          <p:nvPr/>
        </p:nvSpPr>
        <p:spPr>
          <a:xfrm>
            <a:off x="1205699" y="2030159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2F1346F7-D293-151E-6A39-673273FA7A27}"/>
              </a:ext>
            </a:extLst>
          </p:cNvPr>
          <p:cNvSpPr/>
          <p:nvPr/>
        </p:nvSpPr>
        <p:spPr>
          <a:xfrm>
            <a:off x="1196419" y="1741928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098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256645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338785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(2) Summary: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51788" y="1481777"/>
            <a:ext cx="104943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D5D"/>
                </a:solidFill>
                <a:highlight>
                  <a:srgbClr val="FFFF00"/>
                </a:highlight>
              </a:rPr>
              <a:t>Commissioner District 5: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District is compact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Precincts Moved (Total Affected Population = +9,654)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Precincts 145, 157, 159, 620, and 627 Added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Total Population = 150,517 (Larger population)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3,962 from Mean Target Population of 146,555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Overall Range in Deviation = 4.67%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Includes: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City of Colorado Springs, Patty Jewett neighborhood, Palmer Park, Knob Hill, Valley Hi, Memorial Park, Sunset Mesa Open Space, Austin Bluffs Open Space</a:t>
            </a:r>
          </a:p>
          <a:p>
            <a:pPr lvl="2"/>
            <a:endParaRPr lang="en-US" b="1" dirty="0">
              <a:solidFill>
                <a:srgbClr val="002D5D"/>
              </a:solidFill>
            </a:endParaRPr>
          </a:p>
          <a:p>
            <a:pPr lvl="1"/>
            <a:endParaRPr lang="en-US" b="1" dirty="0">
              <a:solidFill>
                <a:srgbClr val="002D5D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37EC98D0-F92D-7E42-B13C-0450A6607057}"/>
              </a:ext>
            </a:extLst>
          </p:cNvPr>
          <p:cNvSpPr/>
          <p:nvPr/>
        </p:nvSpPr>
        <p:spPr>
          <a:xfrm>
            <a:off x="1196419" y="3392718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7FBEB132-B848-FBBA-6B07-D19EA1C84B67}"/>
              </a:ext>
            </a:extLst>
          </p:cNvPr>
          <p:cNvSpPr/>
          <p:nvPr/>
        </p:nvSpPr>
        <p:spPr>
          <a:xfrm>
            <a:off x="1196419" y="2595748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CDF79045-5E71-A909-5AA9-5383D8DEC669}"/>
              </a:ext>
            </a:extLst>
          </p:cNvPr>
          <p:cNvSpPr/>
          <p:nvPr/>
        </p:nvSpPr>
        <p:spPr>
          <a:xfrm>
            <a:off x="1196419" y="2046702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0FD2E941-A389-08B4-2880-A8BB7E61994A}"/>
              </a:ext>
            </a:extLst>
          </p:cNvPr>
          <p:cNvSpPr/>
          <p:nvPr/>
        </p:nvSpPr>
        <p:spPr>
          <a:xfrm>
            <a:off x="1196419" y="1760590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168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645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256645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338785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(3):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848805" y="1481777"/>
            <a:ext cx="104943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D5D"/>
                </a:solidFill>
              </a:rPr>
              <a:t>Map Option 3 Focus:</a:t>
            </a:r>
          </a:p>
          <a:p>
            <a:endParaRPr lang="en-US" sz="2400" b="1" dirty="0">
              <a:solidFill>
                <a:srgbClr val="002D5D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2D5D"/>
                </a:solidFill>
              </a:rPr>
              <a:t>School District 49 whole in Commissioner District 2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2D5D"/>
                </a:solidFill>
              </a:rPr>
              <a:t>Town of Palmer Lake, and Town of Monument whole in Commissioner District 1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2D5D"/>
                </a:solidFill>
              </a:rPr>
              <a:t>Southeast Colorado Springs in Commissioner District 5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2D5D"/>
                </a:solidFill>
              </a:rPr>
              <a:t>Patty Jewett neighborhood in Commissioner District 3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https://elpasoco.maps.arcgis.com/apps/instant/basic/index.html?appid=534202c73e76475395fcf3770e3e675b</a:t>
            </a:r>
            <a:endParaRPr lang="en-US" sz="2400" b="1" dirty="0">
              <a:solidFill>
                <a:srgbClr val="002D5D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sz="2400" b="1" dirty="0">
              <a:solidFill>
                <a:srgbClr val="002D5D"/>
              </a:solidFill>
            </a:endParaRPr>
          </a:p>
          <a:p>
            <a:pPr lvl="2"/>
            <a:endParaRPr lang="en-US" b="1" dirty="0">
              <a:solidFill>
                <a:srgbClr val="002D5D"/>
              </a:solidFill>
            </a:endParaRPr>
          </a:p>
          <a:p>
            <a:pPr lvl="1"/>
            <a:endParaRPr lang="en-US" b="1" dirty="0">
              <a:solidFill>
                <a:srgbClr val="002D5D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FF627694-28E8-C403-B879-1142DA051C14}"/>
              </a:ext>
            </a:extLst>
          </p:cNvPr>
          <p:cNvSpPr/>
          <p:nvPr/>
        </p:nvSpPr>
        <p:spPr>
          <a:xfrm>
            <a:off x="1348818" y="3695076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FF779621-B956-06D5-F4F2-DBA8C3F0FDE0}"/>
              </a:ext>
            </a:extLst>
          </p:cNvPr>
          <p:cNvSpPr/>
          <p:nvPr/>
        </p:nvSpPr>
        <p:spPr>
          <a:xfrm>
            <a:off x="1359424" y="3326555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B897CDCC-B07F-0B24-FD8B-76F5BBA6B57E}"/>
              </a:ext>
            </a:extLst>
          </p:cNvPr>
          <p:cNvSpPr/>
          <p:nvPr/>
        </p:nvSpPr>
        <p:spPr>
          <a:xfrm>
            <a:off x="1348819" y="2625781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19095B30-17E6-E05B-3CF2-404AC6602923}"/>
              </a:ext>
            </a:extLst>
          </p:cNvPr>
          <p:cNvSpPr/>
          <p:nvPr/>
        </p:nvSpPr>
        <p:spPr>
          <a:xfrm>
            <a:off x="1359424" y="2237855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44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256645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338785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(1):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51788" y="1481777"/>
            <a:ext cx="1049439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D5D"/>
                </a:solidFill>
              </a:rPr>
              <a:t>Map Option 6 Focus:</a:t>
            </a:r>
          </a:p>
          <a:p>
            <a:endParaRPr lang="en-US" sz="2400" b="1" dirty="0">
              <a:solidFill>
                <a:srgbClr val="002D5D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2D5D"/>
                </a:solidFill>
              </a:rPr>
              <a:t>Focus on Town of Palmer Lake and Town of Monument moving into Commissioner District 1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2D5D"/>
                </a:solidFill>
              </a:rPr>
              <a:t>Focus on Patty Jewett neighborhood moving into Commissioner District 3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2D5D"/>
                </a:solidFill>
              </a:rPr>
              <a:t>Focus on South-Central and Southeast Colorado Springs moving into Commissioner District 5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https://elpasoco.maps.arcgis.com/apps/instant/basic/index.html?appid=4908a74289b84f2090742ec79cd37576</a:t>
            </a:r>
            <a:endParaRPr lang="en-US" sz="3200" b="1" dirty="0">
              <a:solidFill>
                <a:srgbClr val="002D5D"/>
              </a:solidFill>
            </a:endParaRPr>
          </a:p>
          <a:p>
            <a:pPr lvl="1"/>
            <a:endParaRPr lang="en-US" sz="2400" b="1" dirty="0">
              <a:solidFill>
                <a:srgbClr val="002D5D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sz="2400" b="1" dirty="0">
              <a:solidFill>
                <a:srgbClr val="002D5D"/>
              </a:solidFill>
            </a:endParaRPr>
          </a:p>
          <a:p>
            <a:pPr lvl="2"/>
            <a:endParaRPr lang="en-US" b="1" dirty="0">
              <a:solidFill>
                <a:srgbClr val="002D5D"/>
              </a:solidFill>
            </a:endParaRPr>
          </a:p>
          <a:p>
            <a:pPr lvl="1"/>
            <a:endParaRPr lang="en-US" b="1" dirty="0">
              <a:solidFill>
                <a:srgbClr val="002D5D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E1DFC3BE-EEF0-5A58-E532-9BE2D5D90CE5}"/>
              </a:ext>
            </a:extLst>
          </p:cNvPr>
          <p:cNvSpPr/>
          <p:nvPr/>
        </p:nvSpPr>
        <p:spPr>
          <a:xfrm>
            <a:off x="1259902" y="3358401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2AF2C870-CFBD-8D5E-2CE7-E5ED918E063D}"/>
              </a:ext>
            </a:extLst>
          </p:cNvPr>
          <p:cNvSpPr/>
          <p:nvPr/>
        </p:nvSpPr>
        <p:spPr>
          <a:xfrm>
            <a:off x="1262406" y="2983820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66C93D03-661E-3DC1-26C3-1AFBB84E97BE}"/>
              </a:ext>
            </a:extLst>
          </p:cNvPr>
          <p:cNvSpPr/>
          <p:nvPr/>
        </p:nvSpPr>
        <p:spPr>
          <a:xfrm>
            <a:off x="1262407" y="2264473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250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685800" y="5925820"/>
            <a:ext cx="9982200" cy="25400"/>
          </a:xfrm>
          <a:prstGeom prst="rect">
            <a:avLst/>
          </a:prstGeom>
          <a:solidFill>
            <a:srgbClr val="002D5D"/>
          </a:solidFill>
        </p:spPr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6299DE3-6AFE-89F3-81A0-609F135C3D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344788"/>
              </p:ext>
            </p:extLst>
          </p:nvPr>
        </p:nvGraphicFramePr>
        <p:xfrm>
          <a:off x="685800" y="1842639"/>
          <a:ext cx="4715991" cy="3170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282">
                  <a:extLst>
                    <a:ext uri="{9D8B030D-6E8A-4147-A177-3AD203B41FA5}">
                      <a16:colId xmlns:a16="http://schemas.microsoft.com/office/drawing/2014/main" val="207745783"/>
                    </a:ext>
                  </a:extLst>
                </a:gridCol>
                <a:gridCol w="1239278">
                  <a:extLst>
                    <a:ext uri="{9D8B030D-6E8A-4147-A177-3AD203B41FA5}">
                      <a16:colId xmlns:a16="http://schemas.microsoft.com/office/drawing/2014/main" val="548755190"/>
                    </a:ext>
                  </a:extLst>
                </a:gridCol>
                <a:gridCol w="1242031">
                  <a:extLst>
                    <a:ext uri="{9D8B030D-6E8A-4147-A177-3AD203B41FA5}">
                      <a16:colId xmlns:a16="http://schemas.microsoft.com/office/drawing/2014/main" val="584732959"/>
                    </a:ext>
                  </a:extLst>
                </a:gridCol>
                <a:gridCol w="1252400">
                  <a:extLst>
                    <a:ext uri="{9D8B030D-6E8A-4147-A177-3AD203B41FA5}">
                      <a16:colId xmlns:a16="http://schemas.microsoft.com/office/drawing/2014/main" val="1875196719"/>
                    </a:ext>
                  </a:extLst>
                </a:gridCol>
              </a:tblGrid>
              <a:tr h="62756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Target 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Target Deviation %: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424286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732,773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281931"/>
                  </a:ext>
                </a:extLst>
              </a:tr>
              <a:tr h="4416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District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145,657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-898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-0.61%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332305"/>
                  </a:ext>
                </a:extLst>
              </a:tr>
              <a:tr h="4416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District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142,704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-3,851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-2.63%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447951"/>
                  </a:ext>
                </a:extLst>
              </a:tr>
              <a:tr h="4416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District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149,813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3,258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2.22%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776672"/>
                  </a:ext>
                </a:extLst>
              </a:tr>
              <a:tr h="4416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District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144,741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-1,814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-1.24%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799956"/>
                  </a:ext>
                </a:extLst>
              </a:tr>
              <a:tr h="4416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District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149,858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3,303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2.25%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992152"/>
                  </a:ext>
                </a:extLst>
              </a:tr>
            </a:tbl>
          </a:graphicData>
        </a:graphic>
      </p:graphicFrame>
      <p:sp>
        <p:nvSpPr>
          <p:cNvPr id="5" name="AutoShape 2">
            <a:extLst>
              <a:ext uri="{FF2B5EF4-FFF2-40B4-BE49-F238E27FC236}">
                <a16:creationId xmlns:a16="http://schemas.microsoft.com/office/drawing/2014/main" id="{13ED5586-01B8-612A-3185-C098492CD2FA}"/>
              </a:ext>
            </a:extLst>
          </p:cNvPr>
          <p:cNvSpPr/>
          <p:nvPr/>
        </p:nvSpPr>
        <p:spPr>
          <a:xfrm>
            <a:off x="0" y="1"/>
            <a:ext cx="12192000" cy="151214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5E0AE638-BC1F-6327-0E0A-95958DB84D1E}"/>
              </a:ext>
            </a:extLst>
          </p:cNvPr>
          <p:cNvSpPr txBox="1"/>
          <p:nvPr/>
        </p:nvSpPr>
        <p:spPr>
          <a:xfrm>
            <a:off x="292100" y="330491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(3):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AD50E21D-97E6-FC57-6984-E2FBCD577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161966"/>
              </p:ext>
            </p:extLst>
          </p:nvPr>
        </p:nvGraphicFramePr>
        <p:xfrm>
          <a:off x="6096000" y="1838546"/>
          <a:ext cx="4572000" cy="3309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6686">
                  <a:extLst>
                    <a:ext uri="{9D8B030D-6E8A-4147-A177-3AD203B41FA5}">
                      <a16:colId xmlns:a16="http://schemas.microsoft.com/office/drawing/2014/main" val="207745783"/>
                    </a:ext>
                  </a:extLst>
                </a:gridCol>
                <a:gridCol w="1435314">
                  <a:extLst>
                    <a:ext uri="{9D8B030D-6E8A-4147-A177-3AD203B41FA5}">
                      <a16:colId xmlns:a16="http://schemas.microsoft.com/office/drawing/2014/main" val="548755190"/>
                    </a:ext>
                  </a:extLst>
                </a:gridCol>
              </a:tblGrid>
              <a:tr h="62756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Metric: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Data: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424286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TOTAL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732,773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281931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Mean Target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146,555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621373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Mean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2,625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973481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Mean %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1.79%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593357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Largest (+)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3,303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674344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Largest (–)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-3,851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009330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Overall Range in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7,154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165396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Overall Range in Deviation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4.88%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391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0665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256645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338785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(3):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51788" y="1481777"/>
            <a:ext cx="104943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D5D"/>
                </a:solidFill>
              </a:rPr>
              <a:t>Map Option 3 Precinct Moves = 38</a:t>
            </a:r>
          </a:p>
          <a:p>
            <a:endParaRPr lang="en-US" sz="2400" b="1" dirty="0">
              <a:solidFill>
                <a:srgbClr val="002D5D"/>
              </a:solidFill>
            </a:endParaRPr>
          </a:p>
          <a:p>
            <a:pPr lvl="2"/>
            <a:endParaRPr lang="en-US" b="1" dirty="0">
              <a:solidFill>
                <a:srgbClr val="002D5D"/>
              </a:solidFill>
            </a:endParaRPr>
          </a:p>
          <a:p>
            <a:pPr lvl="1"/>
            <a:endParaRPr lang="en-US" b="1" dirty="0">
              <a:solidFill>
                <a:srgbClr val="002D5D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700BA2-599F-8C68-0E80-164383F31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493890"/>
              </p:ext>
            </p:extLst>
          </p:nvPr>
        </p:nvGraphicFramePr>
        <p:xfrm>
          <a:off x="685800" y="2169229"/>
          <a:ext cx="9655405" cy="421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940">
                  <a:extLst>
                    <a:ext uri="{9D8B030D-6E8A-4147-A177-3AD203B41FA5}">
                      <a16:colId xmlns:a16="http://schemas.microsoft.com/office/drawing/2014/main" val="437886970"/>
                    </a:ext>
                  </a:extLst>
                </a:gridCol>
                <a:gridCol w="2927008">
                  <a:extLst>
                    <a:ext uri="{9D8B030D-6E8A-4147-A177-3AD203B41FA5}">
                      <a16:colId xmlns:a16="http://schemas.microsoft.com/office/drawing/2014/main" val="923095125"/>
                    </a:ext>
                  </a:extLst>
                </a:gridCol>
                <a:gridCol w="3360528">
                  <a:extLst>
                    <a:ext uri="{9D8B030D-6E8A-4147-A177-3AD203B41FA5}">
                      <a16:colId xmlns:a16="http://schemas.microsoft.com/office/drawing/2014/main" val="2034460248"/>
                    </a:ext>
                  </a:extLst>
                </a:gridCol>
                <a:gridCol w="1630929">
                  <a:extLst>
                    <a:ext uri="{9D8B030D-6E8A-4147-A177-3AD203B41FA5}">
                      <a16:colId xmlns:a16="http://schemas.microsoft.com/office/drawing/2014/main" val="9718085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Precincts Added: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Precincts Removed: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Impact: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986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District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(219) (302) (304)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(200) (253) (440) (457)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078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District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(151) (153) (155) (156) (253) (440) (457)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(139) (157) (159) (160) (190) (193) (194) (219) (620) (627)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100814"/>
                  </a:ext>
                </a:extLst>
              </a:tr>
              <a:tr h="427122">
                <a:tc>
                  <a:txBody>
                    <a:bodyPr/>
                    <a:lstStyle/>
                    <a:p>
                      <a:r>
                        <a:rPr lang="en-US" b="1" dirty="0"/>
                        <a:t>District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(92) (93) (95) (99) (123) (127) (173) (178) (179) (185) (200)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(302) (304) (601) (602) (605)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582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District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(139) (193) (194) (601) (602) (605)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(621) (622) (623) (624) (625)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446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District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(157) (159) (160) (190) (620) (621) (622) (623) (624) (625) (627)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(92) (93) (95) (99) (123) (127) (151) (153) (155) (156) (173) (178) (179) )185)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55989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TOTAL AFFECTED POPULATION = 92,604 (12.64%)</a:t>
                      </a:r>
                    </a:p>
                    <a:p>
                      <a:pPr algn="ctr"/>
                      <a:r>
                        <a:rPr lang="en-US" b="1" dirty="0"/>
                        <a:t>TOTAL AFFECTED ACTIVE VOTERS = 53,827 (11.13%)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742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17100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121212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303518" y="113927"/>
            <a:ext cx="116685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(3) Total Population Racial Ethnicity: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A809072-708E-B422-4E84-8C50F278A8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6089073"/>
              </p:ext>
            </p:extLst>
          </p:nvPr>
        </p:nvGraphicFramePr>
        <p:xfrm>
          <a:off x="641023" y="1324914"/>
          <a:ext cx="10981934" cy="4813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42246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121212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303518" y="113927"/>
            <a:ext cx="116685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(3) Total Population Racial Ethnicity: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745041"/>
              </p:ext>
            </p:extLst>
          </p:nvPr>
        </p:nvGraphicFramePr>
        <p:xfrm>
          <a:off x="2073779" y="1481777"/>
          <a:ext cx="901943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287547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19480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75.91%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723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16.27%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67.19%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-2.07%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995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75.14%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2.39%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644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23.44%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8.96%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55.61%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2.63%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-1.57%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078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26.18%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54.83%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3.99%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-5.72%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132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007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121212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303518" y="113927"/>
            <a:ext cx="116685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(3) Voting Age Racial Ethnicity: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A809072-708E-B422-4E84-8C50F278A8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5857185"/>
              </p:ext>
            </p:extLst>
          </p:nvPr>
        </p:nvGraphicFramePr>
        <p:xfrm>
          <a:off x="641023" y="1324914"/>
          <a:ext cx="10981934" cy="4813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226715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121212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303518" y="113927"/>
            <a:ext cx="116685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(3) Voting Age Racial Ethnicity: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030292"/>
              </p:ext>
            </p:extLst>
          </p:nvPr>
        </p:nvGraphicFramePr>
        <p:xfrm>
          <a:off x="2073779" y="1481777"/>
          <a:ext cx="901943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287547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19480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723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52.04%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2.61%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-1.35%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1.82%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995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2.62%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64.56%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644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43.45%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-0.78%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078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17.39%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45.96%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-5.37%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896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7401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6"/>
            <a:ext cx="12192000" cy="1457936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95227" y="5926136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-41762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(3) Communities of </a:t>
            </a:r>
          </a:p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Interest &amp; Compactness: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ACD23A-E82F-4803-BA59-0C9F23E86FC2}"/>
              </a:ext>
            </a:extLst>
          </p:cNvPr>
          <p:cNvSpPr txBox="1"/>
          <p:nvPr/>
        </p:nvSpPr>
        <p:spPr>
          <a:xfrm>
            <a:off x="761215" y="1481777"/>
            <a:ext cx="10494390" cy="7301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002D5D"/>
                </a:solidFill>
              </a:rPr>
              <a:t>Commissioner District 1 Communities of Interest: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2D5D"/>
                </a:solidFill>
              </a:rPr>
              <a:t>Sufficiently Compact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2D5D"/>
                </a:solidFill>
              </a:rPr>
              <a:t>Smaller population to allow for growth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2D5D"/>
                </a:solidFill>
              </a:rPr>
              <a:t>Includes City of Colorado Springs, Town of Palmer Lake, Town of Monument, Gleneagle, Northgate, </a:t>
            </a:r>
            <a:r>
              <a:rPr lang="en-US" sz="1350" b="1" dirty="0" err="1">
                <a:solidFill>
                  <a:srgbClr val="002D5D"/>
                </a:solidFill>
              </a:rPr>
              <a:t>Woodmoor</a:t>
            </a:r>
            <a:r>
              <a:rPr lang="en-US" sz="1350" b="1" dirty="0">
                <a:solidFill>
                  <a:srgbClr val="002D5D"/>
                </a:solidFill>
              </a:rPr>
              <a:t>, Briargate, and Black Forest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2D5D"/>
                </a:solidFill>
              </a:rPr>
              <a:t>Included in Wildland Urban Interface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350" b="1" dirty="0">
              <a:solidFill>
                <a:srgbClr val="002D5D"/>
              </a:solidFill>
            </a:endParaRPr>
          </a:p>
          <a:p>
            <a:r>
              <a:rPr lang="en-US" sz="1350" b="1" dirty="0">
                <a:solidFill>
                  <a:srgbClr val="002D5D"/>
                </a:solidFill>
              </a:rPr>
              <a:t>Commissioner District 2 Communities of Interest: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2D5D"/>
                </a:solidFill>
              </a:rPr>
              <a:t>Sufficiently Compact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2D5D"/>
                </a:solidFill>
              </a:rPr>
              <a:t>Smaller population to allow for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2D5D"/>
                </a:solidFill>
              </a:rPr>
              <a:t>Includes City of Colorado Springs, Cimarron Hills, Falcon, Town of Peyton, Town of Calhan, Town of Ramah, Paint Mines Interpretive Park, Corral Bluffs, and RAM Off-Road Park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50" b="1" dirty="0">
              <a:solidFill>
                <a:srgbClr val="002D5D"/>
              </a:solidFill>
            </a:endParaRPr>
          </a:p>
          <a:p>
            <a:r>
              <a:rPr lang="en-US" sz="1350" b="1" dirty="0">
                <a:solidFill>
                  <a:srgbClr val="002D5D"/>
                </a:solidFill>
              </a:rPr>
              <a:t>Commissioner District 3 Communities of Interest: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2D5D"/>
                </a:solidFill>
              </a:rPr>
              <a:t>Sufficiently Compact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2D5D"/>
                </a:solidFill>
              </a:rPr>
              <a:t>Larger Population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2D5D"/>
                </a:solidFill>
              </a:rPr>
              <a:t>Includes City of Colorado Springs, Downtown Colorado Springs, Patty Jewett neighborhood, City of Manitou Springs, Cascade/</a:t>
            </a:r>
            <a:r>
              <a:rPr lang="en-US" sz="1350" b="1" dirty="0" err="1">
                <a:solidFill>
                  <a:srgbClr val="002D5D"/>
                </a:solidFill>
              </a:rPr>
              <a:t>Chipita</a:t>
            </a:r>
            <a:r>
              <a:rPr lang="en-US" sz="1350" b="1" dirty="0">
                <a:solidFill>
                  <a:srgbClr val="002D5D"/>
                </a:solidFill>
              </a:rPr>
              <a:t> Park, Green Mountain Falls, Air Force Academy, and Cheyenne Mountain SFB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2D5D"/>
                </a:solidFill>
              </a:rPr>
              <a:t>Included in Wildland Urban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50" b="1" dirty="0">
              <a:solidFill>
                <a:srgbClr val="002D5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2D5D"/>
              </a:solidFill>
            </a:endParaRPr>
          </a:p>
          <a:p>
            <a:endParaRPr lang="en-US" sz="1600" b="1" dirty="0">
              <a:solidFill>
                <a:srgbClr val="002D5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2D5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2D5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2D5D"/>
              </a:solidFill>
            </a:endParaRPr>
          </a:p>
          <a:p>
            <a:endParaRPr lang="en-US" sz="2400" b="1" dirty="0">
              <a:solidFill>
                <a:srgbClr val="002D5D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endParaRPr lang="en-US" sz="2400" b="1" dirty="0">
              <a:solidFill>
                <a:srgbClr val="002D5D"/>
              </a:solidFill>
            </a:endParaRPr>
          </a:p>
          <a:p>
            <a:pPr lvl="1"/>
            <a:endParaRPr lang="en-US" sz="2400" b="1" dirty="0">
              <a:solidFill>
                <a:srgbClr val="002D5D"/>
              </a:solidFill>
            </a:endParaRPr>
          </a:p>
          <a:p>
            <a:endParaRPr lang="en-US" sz="2400" b="1" dirty="0">
              <a:solidFill>
                <a:srgbClr val="002D5D"/>
              </a:solidFill>
            </a:endParaRPr>
          </a:p>
          <a:p>
            <a:pPr lvl="2"/>
            <a:endParaRPr lang="en-US" b="1" dirty="0">
              <a:solidFill>
                <a:srgbClr val="002D5D"/>
              </a:solidFill>
            </a:endParaRPr>
          </a:p>
          <a:p>
            <a:pPr lvl="1"/>
            <a:endParaRPr lang="en-US" b="1" dirty="0">
              <a:solidFill>
                <a:srgbClr val="002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3873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6"/>
            <a:ext cx="12192000" cy="1457936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95227" y="5926136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-41762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(3) Communities of </a:t>
            </a:r>
          </a:p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Interest &amp; Compactness: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ACD23A-E82F-4803-BA59-0C9F23E86FC2}"/>
              </a:ext>
            </a:extLst>
          </p:cNvPr>
          <p:cNvSpPr txBox="1"/>
          <p:nvPr/>
        </p:nvSpPr>
        <p:spPr>
          <a:xfrm>
            <a:off x="751788" y="1481777"/>
            <a:ext cx="10494390" cy="6240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" b="1" dirty="0">
                <a:solidFill>
                  <a:srgbClr val="002D5D"/>
                </a:solidFill>
              </a:rPr>
              <a:t>Commissioner District 4 Communities of Interest: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b="1" dirty="0">
                <a:solidFill>
                  <a:srgbClr val="002D5D"/>
                </a:solidFill>
              </a:rPr>
              <a:t>Sufficiently Compact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b="1" dirty="0">
                <a:solidFill>
                  <a:srgbClr val="002D5D"/>
                </a:solidFill>
              </a:rPr>
              <a:t>Smaller population to allow for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b="1" dirty="0">
                <a:solidFill>
                  <a:srgbClr val="002D5D"/>
                </a:solidFill>
              </a:rPr>
              <a:t>Includes City of Colorado Springs, Security, Widefield, Fountain, Ellicott, Yoder, Rush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b="1" dirty="0">
                <a:solidFill>
                  <a:srgbClr val="002D5D"/>
                </a:solidFill>
              </a:rPr>
              <a:t>Colorado Springs Airport, Pikes Peak National Cemetery, Bluestem Prairie Open Space, </a:t>
            </a:r>
            <a:r>
              <a:rPr lang="en-US" sz="1450" b="1" dirty="0" err="1">
                <a:solidFill>
                  <a:srgbClr val="002D5D"/>
                </a:solidFill>
              </a:rPr>
              <a:t>Stratmoor</a:t>
            </a:r>
            <a:r>
              <a:rPr lang="en-US" sz="1450" b="1" dirty="0">
                <a:solidFill>
                  <a:srgbClr val="002D5D"/>
                </a:solidFill>
              </a:rPr>
              <a:t>, </a:t>
            </a:r>
            <a:r>
              <a:rPr lang="en-US" sz="1450" b="1" dirty="0" err="1">
                <a:solidFill>
                  <a:srgbClr val="002D5D"/>
                </a:solidFill>
              </a:rPr>
              <a:t>Truckton</a:t>
            </a:r>
            <a:r>
              <a:rPr lang="en-US" sz="1450" b="1" dirty="0">
                <a:solidFill>
                  <a:srgbClr val="002D5D"/>
                </a:solidFill>
              </a:rPr>
              <a:t>, Peterson Space Force Base, Schriever AFB, and Fort Carson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50" b="1" dirty="0">
              <a:solidFill>
                <a:srgbClr val="002D5D"/>
              </a:solidFill>
            </a:endParaRPr>
          </a:p>
          <a:p>
            <a:r>
              <a:rPr lang="en-US" sz="1450" b="1" dirty="0">
                <a:solidFill>
                  <a:srgbClr val="002D5D"/>
                </a:solidFill>
              </a:rPr>
              <a:t>Commissioner District 5 Communities of Interest: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50" b="1" dirty="0">
                <a:solidFill>
                  <a:srgbClr val="002D5D"/>
                </a:solidFill>
              </a:rPr>
              <a:t>Sufficiently Compact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50" b="1" dirty="0">
                <a:solidFill>
                  <a:srgbClr val="002D5D"/>
                </a:solidFill>
              </a:rPr>
              <a:t>Larger population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50" b="1" dirty="0">
                <a:solidFill>
                  <a:srgbClr val="002D5D"/>
                </a:solidFill>
              </a:rPr>
              <a:t>City of Colorado Springs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50" b="1" dirty="0">
                <a:solidFill>
                  <a:srgbClr val="002D5D"/>
                </a:solidFill>
              </a:rPr>
              <a:t>Palmer Park, Knob Hill, Valley Hi, Memorial Park, Sunset Mesa Open Space, Austin Bluffs Open Space</a:t>
            </a:r>
          </a:p>
          <a:p>
            <a:endParaRPr lang="en-US" sz="1350" b="1" dirty="0">
              <a:solidFill>
                <a:srgbClr val="002D5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2D5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2D5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2D5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2D5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2D5D"/>
              </a:solidFill>
            </a:endParaRPr>
          </a:p>
          <a:p>
            <a:endParaRPr lang="en-US" sz="2400" b="1" dirty="0">
              <a:solidFill>
                <a:srgbClr val="002D5D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endParaRPr lang="en-US" sz="2400" b="1" dirty="0">
              <a:solidFill>
                <a:srgbClr val="002D5D"/>
              </a:solidFill>
            </a:endParaRPr>
          </a:p>
          <a:p>
            <a:pPr lvl="1"/>
            <a:endParaRPr lang="en-US" sz="2400" b="1" dirty="0">
              <a:solidFill>
                <a:srgbClr val="002D5D"/>
              </a:solidFill>
            </a:endParaRPr>
          </a:p>
          <a:p>
            <a:endParaRPr lang="en-US" sz="2400" b="1" dirty="0">
              <a:solidFill>
                <a:srgbClr val="002D5D"/>
              </a:solidFill>
            </a:endParaRPr>
          </a:p>
          <a:p>
            <a:pPr lvl="2"/>
            <a:endParaRPr lang="en-US" b="1" dirty="0">
              <a:solidFill>
                <a:srgbClr val="002D5D"/>
              </a:solidFill>
            </a:endParaRPr>
          </a:p>
          <a:p>
            <a:pPr lvl="1"/>
            <a:endParaRPr lang="en-US" b="1" dirty="0">
              <a:solidFill>
                <a:srgbClr val="002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1814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(3)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505231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US PRESIDENT: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33,330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36.14%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55,981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60.70%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92,231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24.56%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-0.19%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27,884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35.50%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47,742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60.78%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78,547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25.28%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2.20%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45,306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51.77%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39,394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45.01%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87,522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-6.75%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-2.19%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22,534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42.02%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28,652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53.43%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53,626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11.41%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32,887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49.14%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31,059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46.41%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66,925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-2.73%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-0.62%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1976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(3)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984986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US SENATE: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27,075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35.85%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46,060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60.99%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75,525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25.14%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-0.46%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22,272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36.86%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35,769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59.20%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60,423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22.34%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1.76%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35,876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52.82%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30,057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44.25%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67,920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-8.57%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-2.37%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15,738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44.91%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17,772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50.71%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35,043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5.80%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1.39%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23,063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50.79%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20,337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44.79%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45,408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-6.00%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0.24%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423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685800" y="5925820"/>
            <a:ext cx="9982200" cy="25400"/>
          </a:xfrm>
          <a:prstGeom prst="rect">
            <a:avLst/>
          </a:prstGeom>
          <a:solidFill>
            <a:srgbClr val="002D5D"/>
          </a:solidFill>
        </p:spPr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6299DE3-6AFE-89F3-81A0-609F135C3D47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1842639"/>
          <a:ext cx="4715991" cy="3170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282">
                  <a:extLst>
                    <a:ext uri="{9D8B030D-6E8A-4147-A177-3AD203B41FA5}">
                      <a16:colId xmlns:a16="http://schemas.microsoft.com/office/drawing/2014/main" val="207745783"/>
                    </a:ext>
                  </a:extLst>
                </a:gridCol>
                <a:gridCol w="1239278">
                  <a:extLst>
                    <a:ext uri="{9D8B030D-6E8A-4147-A177-3AD203B41FA5}">
                      <a16:colId xmlns:a16="http://schemas.microsoft.com/office/drawing/2014/main" val="548755190"/>
                    </a:ext>
                  </a:extLst>
                </a:gridCol>
                <a:gridCol w="1242031">
                  <a:extLst>
                    <a:ext uri="{9D8B030D-6E8A-4147-A177-3AD203B41FA5}">
                      <a16:colId xmlns:a16="http://schemas.microsoft.com/office/drawing/2014/main" val="584732959"/>
                    </a:ext>
                  </a:extLst>
                </a:gridCol>
                <a:gridCol w="1252400">
                  <a:extLst>
                    <a:ext uri="{9D8B030D-6E8A-4147-A177-3AD203B41FA5}">
                      <a16:colId xmlns:a16="http://schemas.microsoft.com/office/drawing/2014/main" val="1875196719"/>
                    </a:ext>
                  </a:extLst>
                </a:gridCol>
              </a:tblGrid>
              <a:tr h="62756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Target 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Target Deviation %: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424286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732,773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281931"/>
                  </a:ext>
                </a:extLst>
              </a:tr>
              <a:tr h="4416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District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143,953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-2,602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-1.78%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332305"/>
                  </a:ext>
                </a:extLst>
              </a:tr>
              <a:tr h="4416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District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144,531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-2,024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-1.38%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447951"/>
                  </a:ext>
                </a:extLst>
              </a:tr>
              <a:tr h="4416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District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148,160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1,605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776672"/>
                  </a:ext>
                </a:extLst>
              </a:tr>
              <a:tr h="4416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District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145,405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-1,150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-0.78%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799956"/>
                  </a:ext>
                </a:extLst>
              </a:tr>
              <a:tr h="4416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District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150,724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4,169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2.84%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992152"/>
                  </a:ext>
                </a:extLst>
              </a:tr>
            </a:tbl>
          </a:graphicData>
        </a:graphic>
      </p:graphicFrame>
      <p:sp>
        <p:nvSpPr>
          <p:cNvPr id="5" name="AutoShape 2">
            <a:extLst>
              <a:ext uri="{FF2B5EF4-FFF2-40B4-BE49-F238E27FC236}">
                <a16:creationId xmlns:a16="http://schemas.microsoft.com/office/drawing/2014/main" id="{13ED5586-01B8-612A-3185-C098492CD2FA}"/>
              </a:ext>
            </a:extLst>
          </p:cNvPr>
          <p:cNvSpPr/>
          <p:nvPr/>
        </p:nvSpPr>
        <p:spPr>
          <a:xfrm>
            <a:off x="0" y="1"/>
            <a:ext cx="12192000" cy="151214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5E0AE638-BC1F-6327-0E0A-95958DB84D1E}"/>
              </a:ext>
            </a:extLst>
          </p:cNvPr>
          <p:cNvSpPr txBox="1"/>
          <p:nvPr/>
        </p:nvSpPr>
        <p:spPr>
          <a:xfrm>
            <a:off x="292100" y="330491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(1):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AD50E21D-97E6-FC57-6984-E2FBCD577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74976"/>
              </p:ext>
            </p:extLst>
          </p:nvPr>
        </p:nvGraphicFramePr>
        <p:xfrm>
          <a:off x="6096000" y="1838546"/>
          <a:ext cx="4572000" cy="3309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6686">
                  <a:extLst>
                    <a:ext uri="{9D8B030D-6E8A-4147-A177-3AD203B41FA5}">
                      <a16:colId xmlns:a16="http://schemas.microsoft.com/office/drawing/2014/main" val="207745783"/>
                    </a:ext>
                  </a:extLst>
                </a:gridCol>
                <a:gridCol w="1435314">
                  <a:extLst>
                    <a:ext uri="{9D8B030D-6E8A-4147-A177-3AD203B41FA5}">
                      <a16:colId xmlns:a16="http://schemas.microsoft.com/office/drawing/2014/main" val="548755190"/>
                    </a:ext>
                  </a:extLst>
                </a:gridCol>
              </a:tblGrid>
              <a:tr h="62756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Metric: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Data: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424286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TOTAL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732,773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281931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Mean Target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146,555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621373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Mean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2,310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973481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Mean %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1.58%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593357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Largest (+)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4,169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674344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Largest (–)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-2,602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009330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Overall Range in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6,771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165396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Overall Range in Deviation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4.62%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391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1388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(3)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99312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GOVERNOR: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30,066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39.69%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44,187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58.33%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75,747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18.64%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-0.42%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24,210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39.96%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34,621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57.15%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60,584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17.18%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1.64%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38,108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55.98%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28,577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41.98%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98,071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-14.00%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-2.30%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16,782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47.81%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17,098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48.71%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35,104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0.90%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1.45%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24,281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53.35%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19,901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43.72%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45,521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-9.62%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0.32%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6723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(3)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101556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SECRETARY OF STATE: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27,054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36.04%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46,082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61.38%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75,072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25.35%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-0.49%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22,051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36.73%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35,889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59.79%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60,030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23.05%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1.82%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35,125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52.11%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30,407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45.11%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67,406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-7.00%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-2.28%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15,408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44.21%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18,023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51.71%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34,855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7.50%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1.32%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22,353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49.59%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20,944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46.47%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45,072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-3.13%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0.24%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6887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(3)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066859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EL PASO COUNTY CLERK &amp; RECORDER: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23,149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31.94%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49,334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68.06%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72,483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36.13%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-0.42%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19,682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33.63%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38,835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66.37%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58,517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32.73%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1.99%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31,267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47.94%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33,958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52.06%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65,225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4.13%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-2.31%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14,193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41.59%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19,934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58.41%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34,127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16.82%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1.64%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20,695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47.47%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22,902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52.53%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43,597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5.06%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-0.49%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9631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(3)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927831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EL PASO COUNTY SHERIFF: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23,800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32.64%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49,127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67.36%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72,927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34.73%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-0.31%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19,661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33.49%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39,040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66.51%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58,701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33.01%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1.74%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31,977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48.94%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33,366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51.06%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65,343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-2.60%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13,891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40.76%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20,193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59.24%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34,084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18.49%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1.42%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20,471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46.67%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23,390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53.33%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43,861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6.66%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0.46%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3374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256645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338785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(3) Summary: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51788" y="1481777"/>
            <a:ext cx="104943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5D"/>
                </a:solidFill>
              </a:rPr>
              <a:t>Map Option 3 Summary: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D5D"/>
                </a:solidFill>
              </a:rPr>
              <a:t>School District 49 whole in Commissioner District 2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D5D"/>
                </a:solidFill>
              </a:rPr>
              <a:t>Town of Palmer Lake, and Town of Monument whole in Commissioner District 1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D5D"/>
                </a:solidFill>
              </a:rPr>
              <a:t>Southeast Colorado Springs in Commissioner District 5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D5D"/>
                </a:solidFill>
              </a:rPr>
              <a:t>Patty Jewett neighborhood in Commissioner District 3</a:t>
            </a:r>
            <a:endParaRPr lang="en-US" b="1" dirty="0">
              <a:solidFill>
                <a:srgbClr val="002D5D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98C3C2F0-8521-C0D0-79C4-70FCD0BDFC5B}"/>
              </a:ext>
            </a:extLst>
          </p:cNvPr>
          <p:cNvSpPr/>
          <p:nvPr/>
        </p:nvSpPr>
        <p:spPr>
          <a:xfrm>
            <a:off x="1248269" y="2007781"/>
            <a:ext cx="494908" cy="466437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BF658747-DFC4-59E8-DC7C-BF5C03BDFE98}"/>
              </a:ext>
            </a:extLst>
          </p:cNvPr>
          <p:cNvSpPr/>
          <p:nvPr/>
        </p:nvSpPr>
        <p:spPr>
          <a:xfrm>
            <a:off x="1252989" y="2482986"/>
            <a:ext cx="494908" cy="466437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6ECDF35E-26D5-8B29-DF45-9997BF56ADC6}"/>
              </a:ext>
            </a:extLst>
          </p:cNvPr>
          <p:cNvSpPr/>
          <p:nvPr/>
        </p:nvSpPr>
        <p:spPr>
          <a:xfrm>
            <a:off x="1252989" y="3470409"/>
            <a:ext cx="494908" cy="466437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AA1D16DF-0B7B-F5AD-5BDE-E74D01DEDF70}"/>
              </a:ext>
            </a:extLst>
          </p:cNvPr>
          <p:cNvSpPr/>
          <p:nvPr/>
        </p:nvSpPr>
        <p:spPr>
          <a:xfrm>
            <a:off x="1241988" y="3950632"/>
            <a:ext cx="494908" cy="466437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211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256645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338785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(3) Summary: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51788" y="1481777"/>
            <a:ext cx="104943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D5D"/>
                </a:solidFill>
                <a:highlight>
                  <a:srgbClr val="FFFF00"/>
                </a:highlight>
              </a:rPr>
              <a:t>Commissioner District 1: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District is compact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Precincts Moved (Total Affected Population = -2,686)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Precincts 200, 253, 440, and 457 Removed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Precincts 219, 302, 304 Added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Total Population = 145,657 (allow for growth)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-898 from Mean Target Population of 146,555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Overall Range in Deviation = 4.88%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Includes: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North City of Colorado Springs, Town of Palmer Lake, Town of Monument, Black Forest, Gleneagle, Northgate, </a:t>
            </a:r>
            <a:r>
              <a:rPr lang="en-US" b="1" dirty="0" err="1">
                <a:solidFill>
                  <a:srgbClr val="002D5D"/>
                </a:solidFill>
              </a:rPr>
              <a:t>Woodmoor</a:t>
            </a:r>
            <a:r>
              <a:rPr lang="en-US" b="1" dirty="0">
                <a:solidFill>
                  <a:srgbClr val="002D5D"/>
                </a:solidFill>
              </a:rPr>
              <a:t>, and Briargate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Included: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Wildland Urban Interface</a:t>
            </a:r>
          </a:p>
          <a:p>
            <a:pPr lvl="2"/>
            <a:endParaRPr lang="en-US" b="1" dirty="0">
              <a:solidFill>
                <a:srgbClr val="002D5D"/>
              </a:solidFill>
            </a:endParaRPr>
          </a:p>
          <a:p>
            <a:pPr lvl="1"/>
            <a:endParaRPr lang="en-US" b="1" dirty="0">
              <a:solidFill>
                <a:srgbClr val="002D5D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CDED3857-E552-4EB8-1747-77142A1DD73B}"/>
              </a:ext>
            </a:extLst>
          </p:cNvPr>
          <p:cNvSpPr/>
          <p:nvPr/>
        </p:nvSpPr>
        <p:spPr>
          <a:xfrm>
            <a:off x="1236483" y="1747011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D07901BB-8AEB-24C2-A842-B60876608D9D}"/>
              </a:ext>
            </a:extLst>
          </p:cNvPr>
          <p:cNvSpPr/>
          <p:nvPr/>
        </p:nvSpPr>
        <p:spPr>
          <a:xfrm>
            <a:off x="1202705" y="2037037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1D6ACD46-5FE4-F3FA-A65A-F6BB3AFF3A1C}"/>
              </a:ext>
            </a:extLst>
          </p:cNvPr>
          <p:cNvSpPr/>
          <p:nvPr/>
        </p:nvSpPr>
        <p:spPr>
          <a:xfrm>
            <a:off x="1195634" y="2817569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B3FEBF90-A102-4FA7-665C-541644A2FB6D}"/>
              </a:ext>
            </a:extLst>
          </p:cNvPr>
          <p:cNvSpPr/>
          <p:nvPr/>
        </p:nvSpPr>
        <p:spPr>
          <a:xfrm>
            <a:off x="1196419" y="3651750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BC3A72A0-7C37-F00C-9B60-532D1A9C94A2}"/>
              </a:ext>
            </a:extLst>
          </p:cNvPr>
          <p:cNvSpPr/>
          <p:nvPr/>
        </p:nvSpPr>
        <p:spPr>
          <a:xfrm>
            <a:off x="1236483" y="4458670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505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256645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338785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(3) Summary: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51788" y="1481777"/>
            <a:ext cx="104943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D5D"/>
                </a:solidFill>
                <a:highlight>
                  <a:srgbClr val="FFFF00"/>
                </a:highlight>
              </a:rPr>
              <a:t>Commissioner District 2: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District is compact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Precincts Moved (Total Affected Population = -10,899)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Precincts 139, 157, 159, 160, 190, 193, 194, 219, 620, and 627 Removed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Precincts 151, 153, 155, 156, 253, 440, and 457 Added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Total Population = 142,704 (allow for growth)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-3,851 from Mean Target Population of 146,555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Overall Range in Deviation = 4.88%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Includes: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City of Colorado Springs, Cimarron Hills, Falcon, Town of Peyton, Town of Calhan, Town of Ramah, Paint Mines Interpretive Park, Corral Bluffs, and RAM Off-Road Park</a:t>
            </a:r>
          </a:p>
          <a:p>
            <a:pPr lvl="2"/>
            <a:endParaRPr lang="en-US" b="1" dirty="0">
              <a:solidFill>
                <a:srgbClr val="002D5D"/>
              </a:solidFill>
            </a:endParaRPr>
          </a:p>
          <a:p>
            <a:pPr lvl="1"/>
            <a:endParaRPr lang="en-US" b="1" dirty="0">
              <a:solidFill>
                <a:srgbClr val="002D5D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35DB9C28-6919-57F8-CA33-4390F6C329D3}"/>
              </a:ext>
            </a:extLst>
          </p:cNvPr>
          <p:cNvSpPr/>
          <p:nvPr/>
        </p:nvSpPr>
        <p:spPr>
          <a:xfrm>
            <a:off x="1196417" y="1752546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5F85F8A9-9D14-0ADE-22E3-93D8F8E91C46}"/>
              </a:ext>
            </a:extLst>
          </p:cNvPr>
          <p:cNvSpPr/>
          <p:nvPr/>
        </p:nvSpPr>
        <p:spPr>
          <a:xfrm>
            <a:off x="1196417" y="2040777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5003AA36-CFFA-902B-3DC1-B906F33FE986}"/>
              </a:ext>
            </a:extLst>
          </p:cNvPr>
          <p:cNvSpPr/>
          <p:nvPr/>
        </p:nvSpPr>
        <p:spPr>
          <a:xfrm>
            <a:off x="1233337" y="2795284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9A84982-F6FF-F955-50AF-6836E48ECF4C}"/>
              </a:ext>
            </a:extLst>
          </p:cNvPr>
          <p:cNvSpPr/>
          <p:nvPr/>
        </p:nvSpPr>
        <p:spPr>
          <a:xfrm>
            <a:off x="1213696" y="3649486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894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256645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338785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(3) Summary: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51788" y="1481777"/>
            <a:ext cx="104943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D5D"/>
                </a:solidFill>
                <a:highlight>
                  <a:srgbClr val="FFFF00"/>
                </a:highlight>
              </a:rPr>
              <a:t>Commissioner District 3: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District is compact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Precincts Moved (Total Affected Population = +11,017)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Precincts 302, 304, 601, 602, and 605 Removed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Precincts 92, 93, 95, 99, 123, 127, 173, 178, 179, 185, and 200 Added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Total Population = 149,813 (Larger population)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3,258 from Mean Target Population of 146,555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Overall Range in Deviation = 4.88%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Includes: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North City of Colorado Springs, Downtown Colorado Springs, Patty Jewett neighborhood, City of Manitou Springs, Cascade / </a:t>
            </a:r>
            <a:r>
              <a:rPr lang="en-US" b="1" dirty="0" err="1">
                <a:solidFill>
                  <a:srgbClr val="002D5D"/>
                </a:solidFill>
              </a:rPr>
              <a:t>Chipita</a:t>
            </a:r>
            <a:r>
              <a:rPr lang="en-US" b="1" dirty="0">
                <a:solidFill>
                  <a:srgbClr val="002D5D"/>
                </a:solidFill>
              </a:rPr>
              <a:t> Park, Green Mountain Falls, Air Force Academy, and Cheyenne Mountain SFB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Included: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Wildland Urban Interface</a:t>
            </a:r>
          </a:p>
          <a:p>
            <a:pPr lvl="2"/>
            <a:endParaRPr lang="en-US" b="1" dirty="0">
              <a:solidFill>
                <a:srgbClr val="002D5D"/>
              </a:solidFill>
            </a:endParaRPr>
          </a:p>
          <a:p>
            <a:pPr lvl="1"/>
            <a:endParaRPr lang="en-US" b="1" dirty="0">
              <a:solidFill>
                <a:srgbClr val="002D5D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AD1EC42F-8522-5995-B1CD-500B2610C374}"/>
              </a:ext>
            </a:extLst>
          </p:cNvPr>
          <p:cNvSpPr/>
          <p:nvPr/>
        </p:nvSpPr>
        <p:spPr>
          <a:xfrm>
            <a:off x="1227841" y="4493871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FF96F2DD-30A8-93C5-6A98-010DEA652CC8}"/>
              </a:ext>
            </a:extLst>
          </p:cNvPr>
          <p:cNvSpPr/>
          <p:nvPr/>
        </p:nvSpPr>
        <p:spPr>
          <a:xfrm>
            <a:off x="1205699" y="3635721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F2E6E4E2-1310-F138-C667-831B2C962A05}"/>
              </a:ext>
            </a:extLst>
          </p:cNvPr>
          <p:cNvSpPr/>
          <p:nvPr/>
        </p:nvSpPr>
        <p:spPr>
          <a:xfrm>
            <a:off x="1205699" y="2851382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EA468910-29FE-5455-EF18-E0FC8CF315CE}"/>
              </a:ext>
            </a:extLst>
          </p:cNvPr>
          <p:cNvSpPr/>
          <p:nvPr/>
        </p:nvSpPr>
        <p:spPr>
          <a:xfrm>
            <a:off x="1196419" y="2069275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D00021DE-5015-E80B-FB51-59008C7F8CD7}"/>
              </a:ext>
            </a:extLst>
          </p:cNvPr>
          <p:cNvSpPr/>
          <p:nvPr/>
        </p:nvSpPr>
        <p:spPr>
          <a:xfrm>
            <a:off x="1196419" y="1725714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63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256645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338785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(3) Summary: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51788" y="1481777"/>
            <a:ext cx="104943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D5D"/>
                </a:solidFill>
                <a:highlight>
                  <a:srgbClr val="FFFF00"/>
                </a:highlight>
              </a:rPr>
              <a:t>Commissioner District 4: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District is compact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Precincts Moved (Total Affected Population = -6,346)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Precincts 621, 622, 623, 624, 625 Removed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Precincts 139, 193, 194, 601, 602, 605 Added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Total Population = 144,741 (Smaller population to allow for growth)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-1,814 from Mean Target Population of 146,555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Overall Range in Deviation = 4.88%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Includes: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City of Colorado Springs, Security, Widefield, Fountain, Ellicott, Yoder, Rush, Colorado Springs Airport, Pikes Peak National Cemetery, Bluestem Prairie Open Space, </a:t>
            </a:r>
            <a:r>
              <a:rPr lang="en-US" b="1" dirty="0" err="1">
                <a:solidFill>
                  <a:srgbClr val="002D5D"/>
                </a:solidFill>
              </a:rPr>
              <a:t>Stratmoor</a:t>
            </a:r>
            <a:r>
              <a:rPr lang="en-US" b="1" dirty="0">
                <a:solidFill>
                  <a:srgbClr val="002D5D"/>
                </a:solidFill>
              </a:rPr>
              <a:t>, </a:t>
            </a:r>
            <a:r>
              <a:rPr lang="en-US" b="1" dirty="0" err="1">
                <a:solidFill>
                  <a:srgbClr val="002D5D"/>
                </a:solidFill>
              </a:rPr>
              <a:t>Truckton</a:t>
            </a:r>
            <a:r>
              <a:rPr lang="en-US" b="1" dirty="0">
                <a:solidFill>
                  <a:srgbClr val="002D5D"/>
                </a:solidFill>
              </a:rPr>
              <a:t>, Peterson Space Force Base, Schriever AFB, and Fort Carson</a:t>
            </a:r>
          </a:p>
          <a:p>
            <a:pPr lvl="2"/>
            <a:endParaRPr lang="en-US" b="1" dirty="0">
              <a:solidFill>
                <a:srgbClr val="002D5D"/>
              </a:solidFill>
            </a:endParaRPr>
          </a:p>
          <a:p>
            <a:pPr lvl="1"/>
            <a:endParaRPr lang="en-US" b="1" dirty="0">
              <a:solidFill>
                <a:srgbClr val="002D5D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5B65F3E1-92FA-B63E-3DF2-8B3038D95609}"/>
              </a:ext>
            </a:extLst>
          </p:cNvPr>
          <p:cNvSpPr/>
          <p:nvPr/>
        </p:nvSpPr>
        <p:spPr>
          <a:xfrm>
            <a:off x="1232556" y="3627848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70E67679-CC3F-492E-8D26-8AE14850BB69}"/>
              </a:ext>
            </a:extLst>
          </p:cNvPr>
          <p:cNvSpPr/>
          <p:nvPr/>
        </p:nvSpPr>
        <p:spPr>
          <a:xfrm>
            <a:off x="1232556" y="2867645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72BADA75-13A7-772E-1E7B-CD7DCA4E600F}"/>
              </a:ext>
            </a:extLst>
          </p:cNvPr>
          <p:cNvSpPr/>
          <p:nvPr/>
        </p:nvSpPr>
        <p:spPr>
          <a:xfrm>
            <a:off x="1234912" y="2019621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AF11FC9B-B3E2-C3C5-8C00-8AC29AE9FD03}"/>
              </a:ext>
            </a:extLst>
          </p:cNvPr>
          <p:cNvSpPr/>
          <p:nvPr/>
        </p:nvSpPr>
        <p:spPr>
          <a:xfrm>
            <a:off x="1234912" y="1730370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946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256645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338785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(3) Summary: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51788" y="1481777"/>
            <a:ext cx="104943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D5D"/>
                </a:solidFill>
                <a:highlight>
                  <a:srgbClr val="FFFF00"/>
                </a:highlight>
              </a:rPr>
              <a:t>Commissioner District 5: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District is compact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Precincts Moved (Total Affected Population = +8,914)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Precincts 92, 93, 95, 99, 123, 127, 151, 153, 155, 156, 173, 178, 179, and 185 Removed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Precincts 157, 159, 160, 190, 620, 621, 622, 623, 624, 625, and 627 Added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Total Population = 149,858 (Larger population)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3,303 from Mean Target Population of 146,555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Overall Range in Deviation = 4.88%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D5D"/>
                </a:solidFill>
              </a:rPr>
              <a:t>Includes: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5D"/>
                </a:solidFill>
              </a:rPr>
              <a:t>City of Colorado Springs, Palmer Park, Knob Hill, Valley Hi, Memorial Park, Sunset Mesa Open Space, Austin Bluffs Open Space</a:t>
            </a:r>
          </a:p>
          <a:p>
            <a:pPr lvl="2"/>
            <a:endParaRPr lang="en-US" b="1" dirty="0">
              <a:solidFill>
                <a:srgbClr val="002D5D"/>
              </a:solidFill>
            </a:endParaRPr>
          </a:p>
          <a:p>
            <a:pPr lvl="1"/>
            <a:endParaRPr lang="en-US" b="1" dirty="0">
              <a:solidFill>
                <a:srgbClr val="002D5D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5A7600E2-0B04-4864-1993-B3D9303A29EE}"/>
              </a:ext>
            </a:extLst>
          </p:cNvPr>
          <p:cNvSpPr/>
          <p:nvPr/>
        </p:nvSpPr>
        <p:spPr>
          <a:xfrm>
            <a:off x="1216056" y="3629064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9454F942-AAC8-7894-A31E-E0BEEF5A5685}"/>
              </a:ext>
            </a:extLst>
          </p:cNvPr>
          <p:cNvSpPr/>
          <p:nvPr/>
        </p:nvSpPr>
        <p:spPr>
          <a:xfrm>
            <a:off x="1249051" y="2795284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F45EB022-C70F-B690-1A91-10593A344587}"/>
              </a:ext>
            </a:extLst>
          </p:cNvPr>
          <p:cNvSpPr/>
          <p:nvPr/>
        </p:nvSpPr>
        <p:spPr>
          <a:xfrm>
            <a:off x="1225484" y="2039403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7A3E0073-DF45-4D58-BF14-E528562BDA5E}"/>
              </a:ext>
            </a:extLst>
          </p:cNvPr>
          <p:cNvSpPr/>
          <p:nvPr/>
        </p:nvSpPr>
        <p:spPr>
          <a:xfrm>
            <a:off x="1225485" y="1760590"/>
            <a:ext cx="358219" cy="3770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90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256645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338785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(1):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51788" y="1481777"/>
            <a:ext cx="104943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D5D"/>
                </a:solidFill>
              </a:rPr>
              <a:t>Map Option 1 Precinct Moves = 16</a:t>
            </a:r>
          </a:p>
          <a:p>
            <a:endParaRPr lang="en-US" sz="2400" b="1" dirty="0">
              <a:solidFill>
                <a:srgbClr val="002D5D"/>
              </a:solidFill>
            </a:endParaRPr>
          </a:p>
          <a:p>
            <a:pPr lvl="2"/>
            <a:endParaRPr lang="en-US" b="1" dirty="0">
              <a:solidFill>
                <a:srgbClr val="002D5D"/>
              </a:solidFill>
            </a:endParaRPr>
          </a:p>
          <a:p>
            <a:pPr lvl="1"/>
            <a:endParaRPr lang="en-US" b="1" dirty="0">
              <a:solidFill>
                <a:srgbClr val="002D5D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700BA2-599F-8C68-0E80-164383F31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727652"/>
              </p:ext>
            </p:extLst>
          </p:nvPr>
        </p:nvGraphicFramePr>
        <p:xfrm>
          <a:off x="685800" y="2169229"/>
          <a:ext cx="9655405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940">
                  <a:extLst>
                    <a:ext uri="{9D8B030D-6E8A-4147-A177-3AD203B41FA5}">
                      <a16:colId xmlns:a16="http://schemas.microsoft.com/office/drawing/2014/main" val="437886970"/>
                    </a:ext>
                  </a:extLst>
                </a:gridCol>
                <a:gridCol w="2927008">
                  <a:extLst>
                    <a:ext uri="{9D8B030D-6E8A-4147-A177-3AD203B41FA5}">
                      <a16:colId xmlns:a16="http://schemas.microsoft.com/office/drawing/2014/main" val="923095125"/>
                    </a:ext>
                  </a:extLst>
                </a:gridCol>
                <a:gridCol w="3360528">
                  <a:extLst>
                    <a:ext uri="{9D8B030D-6E8A-4147-A177-3AD203B41FA5}">
                      <a16:colId xmlns:a16="http://schemas.microsoft.com/office/drawing/2014/main" val="2034460248"/>
                    </a:ext>
                  </a:extLst>
                </a:gridCol>
                <a:gridCol w="1630929">
                  <a:extLst>
                    <a:ext uri="{9D8B030D-6E8A-4147-A177-3AD203B41FA5}">
                      <a16:colId xmlns:a16="http://schemas.microsoft.com/office/drawing/2014/main" val="9718085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Precincts Added: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Precincts Removed: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Impact: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986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District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(302) (304)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(145) (200)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078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District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(193) (194) (620) (627)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100814"/>
                  </a:ext>
                </a:extLst>
              </a:tr>
              <a:tr h="427122">
                <a:tc>
                  <a:txBody>
                    <a:bodyPr/>
                    <a:lstStyle/>
                    <a:p>
                      <a:r>
                        <a:rPr lang="en-US" b="1" dirty="0"/>
                        <a:t>District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(92) (93) (95) (99) (123) (124) (127) (173) (178) (179) (200)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(302) (304) (601) (602) (605)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582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District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(193) (194) (601) (602) (605) (620) (627)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(621) (622) (623) (624) (625)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446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District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(145) (621) (622) (623) (624) (625)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(92) (93) (95) (99) (123) ( 124) (127) (173) (178) (179)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55989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TOTAL AFFECTED POPULATION = 67,624 (9.23%)</a:t>
                      </a:r>
                    </a:p>
                    <a:p>
                      <a:pPr algn="ctr"/>
                      <a:r>
                        <a:rPr lang="en-US" b="1" dirty="0"/>
                        <a:t>TOTAL AFFECTED ACTIVE VOTERS = 37,121 (7.68%)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742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8089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8472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685800" y="5925820"/>
            <a:ext cx="9982200" cy="25400"/>
          </a:xfrm>
          <a:prstGeom prst="rect">
            <a:avLst/>
          </a:prstGeom>
          <a:solidFill>
            <a:srgbClr val="002D5D"/>
          </a:solidFill>
        </p:spPr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6299DE3-6AFE-89F3-81A0-609F135C3D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973567"/>
              </p:ext>
            </p:extLst>
          </p:nvPr>
        </p:nvGraphicFramePr>
        <p:xfrm>
          <a:off x="685800" y="1842639"/>
          <a:ext cx="4715991" cy="3170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282">
                  <a:extLst>
                    <a:ext uri="{9D8B030D-6E8A-4147-A177-3AD203B41FA5}">
                      <a16:colId xmlns:a16="http://schemas.microsoft.com/office/drawing/2014/main" val="207745783"/>
                    </a:ext>
                  </a:extLst>
                </a:gridCol>
                <a:gridCol w="1239278">
                  <a:extLst>
                    <a:ext uri="{9D8B030D-6E8A-4147-A177-3AD203B41FA5}">
                      <a16:colId xmlns:a16="http://schemas.microsoft.com/office/drawing/2014/main" val="548755190"/>
                    </a:ext>
                  </a:extLst>
                </a:gridCol>
                <a:gridCol w="1242031">
                  <a:extLst>
                    <a:ext uri="{9D8B030D-6E8A-4147-A177-3AD203B41FA5}">
                      <a16:colId xmlns:a16="http://schemas.microsoft.com/office/drawing/2014/main" val="584732959"/>
                    </a:ext>
                  </a:extLst>
                </a:gridCol>
                <a:gridCol w="1252400">
                  <a:extLst>
                    <a:ext uri="{9D8B030D-6E8A-4147-A177-3AD203B41FA5}">
                      <a16:colId xmlns:a16="http://schemas.microsoft.com/office/drawing/2014/main" val="1875196719"/>
                    </a:ext>
                  </a:extLst>
                </a:gridCol>
              </a:tblGrid>
              <a:tr h="62756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Target 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Target Deviation %: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424286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732,773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281931"/>
                  </a:ext>
                </a:extLst>
              </a:tr>
              <a:tr h="4416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District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147,542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332305"/>
                  </a:ext>
                </a:extLst>
              </a:tr>
              <a:tr h="4416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District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144,271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-2,284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-1.56%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447951"/>
                  </a:ext>
                </a:extLst>
              </a:tr>
              <a:tr h="4416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District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150,584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4,029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2.75%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776672"/>
                  </a:ext>
                </a:extLst>
              </a:tr>
              <a:tr h="4416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District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144,109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-2,446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-1.67%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799956"/>
                  </a:ext>
                </a:extLst>
              </a:tr>
              <a:tr h="4416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District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146,267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-288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-0.2%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992152"/>
                  </a:ext>
                </a:extLst>
              </a:tr>
            </a:tbl>
          </a:graphicData>
        </a:graphic>
      </p:graphicFrame>
      <p:sp>
        <p:nvSpPr>
          <p:cNvPr id="5" name="AutoShape 2">
            <a:extLst>
              <a:ext uri="{FF2B5EF4-FFF2-40B4-BE49-F238E27FC236}">
                <a16:creationId xmlns:a16="http://schemas.microsoft.com/office/drawing/2014/main" id="{13ED5586-01B8-612A-3185-C098492CD2FA}"/>
              </a:ext>
            </a:extLst>
          </p:cNvPr>
          <p:cNvSpPr/>
          <p:nvPr/>
        </p:nvSpPr>
        <p:spPr>
          <a:xfrm>
            <a:off x="0" y="1"/>
            <a:ext cx="12192000" cy="151214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5E0AE638-BC1F-6327-0E0A-95958DB84D1E}"/>
              </a:ext>
            </a:extLst>
          </p:cNvPr>
          <p:cNvSpPr txBox="1"/>
          <p:nvPr/>
        </p:nvSpPr>
        <p:spPr>
          <a:xfrm>
            <a:off x="292100" y="330491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(Ms. </a:t>
            </a:r>
            <a:r>
              <a:rPr lang="en-US" sz="4400" dirty="0" err="1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Czukas</a:t>
            </a: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):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AD50E21D-97E6-FC57-6984-E2FBCD577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068299"/>
              </p:ext>
            </p:extLst>
          </p:nvPr>
        </p:nvGraphicFramePr>
        <p:xfrm>
          <a:off x="6096000" y="1838546"/>
          <a:ext cx="4572000" cy="3309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6686">
                  <a:extLst>
                    <a:ext uri="{9D8B030D-6E8A-4147-A177-3AD203B41FA5}">
                      <a16:colId xmlns:a16="http://schemas.microsoft.com/office/drawing/2014/main" val="207745783"/>
                    </a:ext>
                  </a:extLst>
                </a:gridCol>
                <a:gridCol w="1435314">
                  <a:extLst>
                    <a:ext uri="{9D8B030D-6E8A-4147-A177-3AD203B41FA5}">
                      <a16:colId xmlns:a16="http://schemas.microsoft.com/office/drawing/2014/main" val="548755190"/>
                    </a:ext>
                  </a:extLst>
                </a:gridCol>
              </a:tblGrid>
              <a:tr h="62756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Metric: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Data: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424286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TOTAL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732,773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281931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Mean Target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146,555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621373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Mean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2,007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973481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Mean %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1.37%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593357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Largest (+)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4,029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674344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Largest (–)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-2,446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009330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Overall Range in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6,475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165396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Overall Range in Deviation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4.42%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391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371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121212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303518" y="113927"/>
            <a:ext cx="116685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chemeClr val="bg1"/>
                </a:solidFill>
              </a:rPr>
              <a:t>Map Option (Ms. </a:t>
            </a:r>
            <a:r>
              <a:rPr lang="en-US" sz="3600" dirty="0" err="1">
                <a:solidFill>
                  <a:schemeClr val="bg1"/>
                </a:solidFill>
              </a:rPr>
              <a:t>Czukas</a:t>
            </a:r>
            <a:r>
              <a:rPr lang="en-US" sz="3600" dirty="0">
                <a:solidFill>
                  <a:schemeClr val="bg1"/>
                </a:solidFill>
              </a:rPr>
              <a:t>)) Total Population Racial Ethnicity: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A809072-708E-B422-4E84-8C50F278A8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9472776"/>
              </p:ext>
            </p:extLst>
          </p:nvPr>
        </p:nvGraphicFramePr>
        <p:xfrm>
          <a:off x="641023" y="1324914"/>
          <a:ext cx="10981934" cy="4813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205825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121212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303518" y="113927"/>
            <a:ext cx="116685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chemeClr val="bg1"/>
                </a:solidFill>
              </a:rPr>
              <a:t>Map Option (Ms. </a:t>
            </a:r>
            <a:r>
              <a:rPr lang="en-US" sz="3600" dirty="0" err="1">
                <a:solidFill>
                  <a:schemeClr val="bg1"/>
                </a:solidFill>
              </a:rPr>
              <a:t>Czukas</a:t>
            </a:r>
            <a:r>
              <a:rPr lang="en-US" sz="3600" dirty="0">
                <a:solidFill>
                  <a:schemeClr val="bg1"/>
                </a:solidFill>
              </a:rPr>
              <a:t>) Total Population Racial Ethnicity: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856227"/>
              </p:ext>
            </p:extLst>
          </p:nvPr>
        </p:nvGraphicFramePr>
        <p:xfrm>
          <a:off x="2073779" y="1481777"/>
          <a:ext cx="901943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287547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19480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10.96%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2.93%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-0.58%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-0.07%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723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69.92%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-3.75%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5.19%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-0.08%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995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75.97%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-0.04%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644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22.02%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8.79%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56.89%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-2.99%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3.66%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-0.01%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078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29.46%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50.74%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7.27%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-9.81%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132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332677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121212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303518" y="113927"/>
            <a:ext cx="116685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chemeClr val="bg1"/>
                </a:solidFill>
              </a:rPr>
              <a:t>Map Option (Ms. </a:t>
            </a:r>
            <a:r>
              <a:rPr lang="en-US" sz="3600" dirty="0" err="1">
                <a:solidFill>
                  <a:schemeClr val="bg1"/>
                </a:solidFill>
              </a:rPr>
              <a:t>Czukas</a:t>
            </a:r>
            <a:r>
              <a:rPr lang="en-US" sz="3600" dirty="0">
                <a:solidFill>
                  <a:schemeClr val="bg1"/>
                </a:solidFill>
              </a:rPr>
              <a:t>) Voting Age Racial Ethnicity</a:t>
            </a:r>
            <a:r>
              <a:rPr lang="en-US" sz="4400" dirty="0">
                <a:solidFill>
                  <a:schemeClr val="bg1"/>
                </a:solidFill>
              </a:rPr>
              <a:t>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A809072-708E-B422-4E84-8C50F278A8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4952443"/>
              </p:ext>
            </p:extLst>
          </p:nvPr>
        </p:nvGraphicFramePr>
        <p:xfrm>
          <a:off x="641023" y="1324914"/>
          <a:ext cx="10981934" cy="4813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7671518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121212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303518" y="113927"/>
            <a:ext cx="116685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chemeClr val="bg1"/>
                </a:solidFill>
              </a:rPr>
              <a:t>Map Option (Ms. </a:t>
            </a:r>
            <a:r>
              <a:rPr lang="en-US" sz="3600" dirty="0" err="1">
                <a:solidFill>
                  <a:schemeClr val="bg1"/>
                </a:solidFill>
              </a:rPr>
              <a:t>Czukas</a:t>
            </a:r>
            <a:r>
              <a:rPr lang="en-US" sz="3600" dirty="0">
                <a:solidFill>
                  <a:schemeClr val="bg1"/>
                </a:solidFill>
              </a:rPr>
              <a:t>) Voting Age Racial Ethnicity: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087631"/>
              </p:ext>
            </p:extLst>
          </p:nvPr>
        </p:nvGraphicFramePr>
        <p:xfrm>
          <a:off x="2073779" y="1481777"/>
          <a:ext cx="901943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287547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19480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57.92%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-0.03%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-0.62%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-0.07%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723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54.26%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-2.39%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-0.78%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4.04%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995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2.36%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65.33%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644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-1.79%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-0.01%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078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19.54%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42.68%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4.39%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-8.65%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896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155772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chemeClr val="bg1"/>
                </a:solidFill>
              </a:rPr>
              <a:t>Map Option (Ms. </a:t>
            </a:r>
            <a:r>
              <a:rPr lang="en-US" sz="3600" dirty="0" err="1">
                <a:solidFill>
                  <a:schemeClr val="bg1"/>
                </a:solidFill>
              </a:rPr>
              <a:t>Czukas</a:t>
            </a:r>
            <a:r>
              <a:rPr lang="en-US" sz="3600" dirty="0">
                <a:solidFill>
                  <a:schemeClr val="bg1"/>
                </a:solidFill>
              </a:rPr>
              <a:t>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670153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US PRESIDENT: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34,523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37.85%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53,688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58.85%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91,221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21.01%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-3.74%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28,077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33.92%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51,755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62.52%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82,781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28.60%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5.53%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46,131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51.28%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40,911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45.48%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89,958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-5.80%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-1.24%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23,250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41.36%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30,401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54.08%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56,217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12.72%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3.25%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29,960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51.06%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26,073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44.44%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58,674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-6.62%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-4.51%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342988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chemeClr val="bg1"/>
                </a:solidFill>
              </a:rPr>
              <a:t>Map Option (Ms. </a:t>
            </a:r>
            <a:r>
              <a:rPr lang="en-US" sz="3600" dirty="0" err="1">
                <a:solidFill>
                  <a:schemeClr val="bg1"/>
                </a:solidFill>
              </a:rPr>
              <a:t>Czukas</a:t>
            </a:r>
            <a:r>
              <a:rPr lang="en-US" sz="3600" dirty="0">
                <a:solidFill>
                  <a:schemeClr val="bg1"/>
                </a:solidFill>
              </a:rPr>
              <a:t>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891276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US SENATE: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27,908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37.85%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43,440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58.91%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73,739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21.06%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-4.54%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22,647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34.83%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39,907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61.38%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65,015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26.55%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5.97%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35,985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52.12%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31,055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44.98%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69,043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-7.14%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-0.94%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16,257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44.17%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18,921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51.41%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36,802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7.24%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2.82%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21,227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53.44%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16,672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41.97%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39,720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-11.47%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-5.22%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964275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chemeClr val="bg1"/>
                </a:solidFill>
              </a:rPr>
              <a:t>Map Option (Ms. </a:t>
            </a:r>
            <a:r>
              <a:rPr lang="en-US" sz="3600" dirty="0" err="1">
                <a:solidFill>
                  <a:schemeClr val="bg1"/>
                </a:solidFill>
              </a:rPr>
              <a:t>Czukas</a:t>
            </a:r>
            <a:r>
              <a:rPr lang="en-US" sz="3600" dirty="0">
                <a:solidFill>
                  <a:schemeClr val="bg1"/>
                </a:solidFill>
              </a:rPr>
              <a:t>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146447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GOVERNOR: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30,752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41.60%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41,674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56.37%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73,931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14.77%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-4.29%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24,755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37.97%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38,658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59.29%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65,204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21.32%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5.78%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38,288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55.33%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29,536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42.68%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69,205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-12.65%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-0.95%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17,392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47.15%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18,223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49.40%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36,887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2.25%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2.80%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22,260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55.93%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16,293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40.94%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39,800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-14.99%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-5.05%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54115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chemeClr val="bg1"/>
                </a:solidFill>
              </a:rPr>
              <a:t>Map Option (Ms. </a:t>
            </a:r>
            <a:r>
              <a:rPr lang="en-US" sz="3600" dirty="0" err="1">
                <a:solidFill>
                  <a:schemeClr val="bg1"/>
                </a:solidFill>
              </a:rPr>
              <a:t>Czukas</a:t>
            </a:r>
            <a:r>
              <a:rPr lang="en-US" sz="3600" dirty="0">
                <a:solidFill>
                  <a:schemeClr val="bg1"/>
                </a:solidFill>
              </a:rPr>
              <a:t>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511319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SECRETARY OF STATE: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27,772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37.91%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43,564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59.47%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73,250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21.56%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-4.28%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22,493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34.81%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39,936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61.81%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64,616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26.99%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5.76%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35,254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51.45%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31,398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45.82%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68,525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-5.63%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-0.91%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15,946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43.56%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19,197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52.44%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36,605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8.88%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2.70%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20,526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52.04%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17,250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43.74%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39,439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-8.31%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-4.94%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345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121212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303518" y="113927"/>
            <a:ext cx="116685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(1) Total Population Racial Ethnicity: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A809072-708E-B422-4E84-8C50F278A8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8191329"/>
              </p:ext>
            </p:extLst>
          </p:nvPr>
        </p:nvGraphicFramePr>
        <p:xfrm>
          <a:off x="641023" y="1324914"/>
          <a:ext cx="10981934" cy="4813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3738060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chemeClr val="bg1"/>
                </a:solidFill>
              </a:rPr>
              <a:t>Map Option (Ms. </a:t>
            </a:r>
            <a:r>
              <a:rPr lang="en-US" sz="3600" dirty="0" err="1">
                <a:solidFill>
                  <a:schemeClr val="bg1"/>
                </a:solidFill>
              </a:rPr>
              <a:t>Czukas</a:t>
            </a:r>
            <a:r>
              <a:rPr lang="en-US" sz="3600" dirty="0">
                <a:solidFill>
                  <a:schemeClr val="bg1"/>
                </a:solidFill>
              </a:rPr>
              <a:t>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790864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EL PASO COUNTY CLERK &amp; RECORDER: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23,973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33.91%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46,731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66.09%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70,704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32.19%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-4.36%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19,797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31.47%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43,106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68.53%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62,903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37.06%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6.31%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31,266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47.16%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35,038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52.84%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66,304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5.69%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-0.75%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14,624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40.84%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21,184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59.16%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35,808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18.32%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3.13%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19,326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50.55%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18,904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49.45%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38,230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-1.10%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-6.65%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169198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chemeClr val="bg1"/>
                </a:solidFill>
              </a:rPr>
              <a:t>Map Option (Ms. </a:t>
            </a:r>
            <a:r>
              <a:rPr lang="en-US" sz="3600" dirty="0" err="1">
                <a:solidFill>
                  <a:schemeClr val="bg1"/>
                </a:solidFill>
              </a:rPr>
              <a:t>Czukas</a:t>
            </a:r>
            <a:r>
              <a:rPr lang="en-US" sz="3600" dirty="0">
                <a:solidFill>
                  <a:schemeClr val="bg1"/>
                </a:solidFill>
              </a:rPr>
              <a:t>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099915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EL PASO COUNTY SHERIFF: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24,535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34.48%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46,625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65.52%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71,160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31.04%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-4.00%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19,915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31.54%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43,222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68.46%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63,137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36.91%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5.64%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32,049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48.24%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34,383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51.76%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66,432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3.51%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-1.21%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14,341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40.07%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21,446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59.93%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35,787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19.85%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2.79%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18,690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49.38%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19,440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50.63%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38,400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1.25%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-4.94%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61379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 t="7825" b="7825"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7259811" cy="6832600"/>
            <a:chOff x="0" y="0"/>
            <a:chExt cx="1846157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6157" cy="1913890"/>
            </a:xfrm>
            <a:custGeom>
              <a:avLst/>
              <a:gdLst/>
              <a:ahLst/>
              <a:cxnLst/>
              <a:rect l="l" t="t" r="r" b="b"/>
              <a:pathLst>
                <a:path w="1846157" h="1913890">
                  <a:moveTo>
                    <a:pt x="0" y="0"/>
                  </a:moveTo>
                  <a:lnTo>
                    <a:pt x="1846157" y="0"/>
                  </a:lnTo>
                  <a:lnTo>
                    <a:pt x="1846157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2D5D">
                <a:alpha val="69803"/>
              </a:srgbClr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685800" y="5927437"/>
            <a:ext cx="9982200" cy="254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77999" y="5643076"/>
            <a:ext cx="1056402" cy="1056402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685800" y="5925820"/>
            <a:ext cx="9982200" cy="254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E7D40899-3800-49BA-87C5-C66C7218F560}"/>
              </a:ext>
            </a:extLst>
          </p:cNvPr>
          <p:cNvSpPr txBox="1"/>
          <p:nvPr/>
        </p:nvSpPr>
        <p:spPr>
          <a:xfrm>
            <a:off x="0" y="-228720"/>
            <a:ext cx="7259811" cy="5274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6743"/>
              </a:lnSpc>
            </a:pPr>
            <a:endParaRPr sz="1200">
              <a:solidFill>
                <a:prstClr val="black"/>
              </a:solidFill>
              <a:latin typeface="Calibri"/>
            </a:endParaRPr>
          </a:p>
          <a:p>
            <a:pPr defTabSz="609630"/>
            <a:endParaRPr lang="en-US" sz="5867">
              <a:solidFill>
                <a:prstClr val="whit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endParaRPr lang="en-US" sz="5867">
              <a:solidFill>
                <a:prstClr val="whit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r>
              <a:rPr lang="en-US" sz="5867">
                <a:solidFill>
                  <a:prstClr val="whit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Questions? </a:t>
            </a:r>
          </a:p>
          <a:p>
            <a:pPr defTabSz="609630"/>
            <a:endParaRPr lang="en-US" sz="5867">
              <a:solidFill>
                <a:prstClr val="whit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defTabSz="609630">
              <a:lnSpc>
                <a:spcPts val="6743"/>
              </a:lnSpc>
            </a:pPr>
            <a:endParaRPr lang="en-US" sz="4716" spc="47">
              <a:solidFill>
                <a:srgbClr val="FFFFFF"/>
              </a:solidFill>
              <a:latin typeface="League Spartan Bold Italics"/>
            </a:endParaRPr>
          </a:p>
        </p:txBody>
      </p:sp>
    </p:spTree>
    <p:extLst>
      <p:ext uri="{BB962C8B-B14F-4D97-AF65-F5344CB8AC3E}">
        <p14:creationId xmlns:p14="http://schemas.microsoft.com/office/powerpoint/2010/main" val="67155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121212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303518" y="113927"/>
            <a:ext cx="116685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(1) Total Population Racial Ethnicity: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211886"/>
              </p:ext>
            </p:extLst>
          </p:nvPr>
        </p:nvGraphicFramePr>
        <p:xfrm>
          <a:off x="2073779" y="1481777"/>
          <a:ext cx="901943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287547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19480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75.97%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723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17.17%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66.12%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-1.17%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995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75.63%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644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23.48%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9.06%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55.48%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2.65%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-1.53%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-0.56%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078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25.33%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55.74%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3.14%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-4.81%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132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285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Received xmlns="80156bfa-366b-4c3c-b565-b9add8006275" xsi:nil="true"/>
    <_ip_UnifiedCompliancePolicyUIAction xmlns="http://schemas.microsoft.com/sharepoint/v3" xsi:nil="true"/>
    <CORAType xmlns="80156bfa-366b-4c3c-b565-b9add8006275" xsi:nil="true"/>
    <Requestor xmlns="80156bfa-366b-4c3c-b565-b9add8006275" xsi:nil="true"/>
    <ReqOrganizationname xmlns="80156bfa-366b-4c3c-b565-b9add8006275" xsi:nil="true"/>
    <_ip_UnifiedCompliancePolicyProperties xmlns="http://schemas.microsoft.com/sharepoint/v3" xsi:nil="true"/>
    <Invoicenumber xmlns="80156bfa-366b-4c3c-b565-b9add8006275" xsi:nil="true"/>
    <PaidinFull_x003f_ xmlns="80156bfa-366b-4c3c-b565-b9add8006275" xsi:nil="true"/>
    <PointofContact xmlns="80156bfa-366b-4c3c-b565-b9add8006275">
      <UserInfo>
        <DisplayName/>
        <AccountId xsi:nil="true"/>
        <AccountType/>
      </UserInfo>
    </PointofContact>
    <Department xmlns="80156bfa-366b-4c3c-b565-b9add8006275" xsi:nil="true"/>
    <SharedWithUsers xmlns="5665252f-2c69-48e5-b0d6-d600eead1583">
      <UserInfo>
        <DisplayName>Cami Bremer</DisplayName>
        <AccountId>67</AccountId>
        <AccountType/>
      </UserInfo>
      <UserInfo>
        <DisplayName>Rebecca Rudder2</DisplayName>
        <AccountId>811</AccountId>
        <AccountType/>
      </UserInfo>
      <UserInfo>
        <DisplayName>Chuck Broerman</DisplayName>
        <AccountId>323</AccountId>
        <AccountType/>
      </UserInfo>
      <UserInfo>
        <DisplayName>Janet Huffor</DisplayName>
        <AccountId>797</AccountId>
        <AccountType/>
      </UserInfo>
      <UserInfo>
        <DisplayName>Chris Strider</DisplayName>
        <AccountId>53</AccountId>
        <AccountType/>
      </UserInfo>
      <UserInfo>
        <DisplayName>Jackie Allred</DisplayName>
        <AccountId>149</AccountId>
        <AccountType/>
      </UserInfo>
      <UserInfo>
        <DisplayName>Howard Black</DisplayName>
        <AccountId>325</AccountId>
        <AccountType/>
      </UserInfo>
      <UserInfo>
        <DisplayName>Stephanie Redfield</DisplayName>
        <AccountId>835</AccountId>
        <AccountType/>
      </UserInfo>
      <UserInfo>
        <DisplayName>Michael Allen</DisplayName>
        <AccountId>328</AccountId>
        <AccountType/>
      </UserInfo>
      <UserInfo>
        <DisplayName>Brent Nelson</DisplayName>
        <AccountId>840</AccountId>
        <AccountType/>
      </UserInfo>
      <UserInfo>
        <DisplayName>Shane Mitchell</DisplayName>
        <AccountId>843</AccountId>
        <AccountType/>
      </UserInfo>
      <UserInfo>
        <DisplayName>Ryan Parsell</DisplayName>
        <AccountId>6</AccountId>
        <AccountType/>
      </UserInfo>
      <UserInfo>
        <DisplayName>Kenny Hodges</DisplayName>
        <AccountId>66</AccountId>
        <AccountType/>
      </UserInfo>
      <UserInfo>
        <DisplayName>Brandon Wilson</DisplayName>
        <AccountId>32</AccountId>
        <AccountType/>
      </UserInfo>
      <UserInfo>
        <DisplayName>Steven Klaffky</DisplayName>
        <AccountId>52</AccountId>
        <AccountType/>
      </UserInfo>
    </SharedWithUsers>
    <TaxCatchAll xmlns="5665252f-2c69-48e5-b0d6-d600eead1583" xsi:nil="true"/>
    <lcf76f155ced4ddcb4097134ff3c332f xmlns="80156bfa-366b-4c3c-b565-b9add8006275">
      <Terms xmlns="http://schemas.microsoft.com/office/infopath/2007/PartnerControls"/>
    </lcf76f155ced4ddcb4097134ff3c332f>
    <Monday_x002e_comProject xmlns="80156bfa-366b-4c3c-b565-b9add8006275">
      <Url xsi:nil="true"/>
      <Description xsi:nil="true"/>
    </Monday_x002e_comProject>
    <Approval xmlns="80156bfa-366b-4c3c-b565-b9add800627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B90CC84C13534CABA8E62057ACEC45" ma:contentTypeVersion="30" ma:contentTypeDescription="Create a new document." ma:contentTypeScope="" ma:versionID="509d310542a9ede7014efbce552547fb">
  <xsd:schema xmlns:xsd="http://www.w3.org/2001/XMLSchema" xmlns:xs="http://www.w3.org/2001/XMLSchema" xmlns:p="http://schemas.microsoft.com/office/2006/metadata/properties" xmlns:ns1="http://schemas.microsoft.com/sharepoint/v3" xmlns:ns2="80156bfa-366b-4c3c-b565-b9add8006275" xmlns:ns3="5665252f-2c69-48e5-b0d6-d600eead1583" targetNamespace="http://schemas.microsoft.com/office/2006/metadata/properties" ma:root="true" ma:fieldsID="d1389daf843a7ef77f4edd275d9f6ec2" ns1:_="" ns2:_="" ns3:_="">
    <xsd:import namespace="http://schemas.microsoft.com/sharepoint/v3"/>
    <xsd:import namespace="80156bfa-366b-4c3c-b565-b9add8006275"/>
    <xsd:import namespace="5665252f-2c69-48e5-b0d6-d600eead15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Location" minOccurs="0"/>
                <xsd:element ref="ns2:DateReceived" minOccurs="0"/>
                <xsd:element ref="ns2:CORAType" minOccurs="0"/>
                <xsd:element ref="ns2:Department" minOccurs="0"/>
                <xsd:element ref="ns2:Requestor" minOccurs="0"/>
                <xsd:element ref="ns2:PointofContact" minOccurs="0"/>
                <xsd:element ref="ns2:ReqOrganizationname" minOccurs="0"/>
                <xsd:element ref="ns2:MediaLengthInSeconds" minOccurs="0"/>
                <xsd:element ref="ns2:Invoicenumber" minOccurs="0"/>
                <xsd:element ref="ns2:PaidinFull_x003f_" minOccurs="0"/>
                <xsd:element ref="ns2:lcf76f155ced4ddcb4097134ff3c332f" minOccurs="0"/>
                <xsd:element ref="ns3:TaxCatchAll" minOccurs="0"/>
                <xsd:element ref="ns2:Monday_x002e_comProject" minOccurs="0"/>
                <xsd:element ref="ns2:Approva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56bfa-366b-4c3c-b565-b9add8006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Received" ma:index="20" nillable="true" ma:displayName="Date Received" ma:description="This is the date the CORA was received" ma:format="DateOnly" ma:internalName="DateReceived">
      <xsd:simpleType>
        <xsd:restriction base="dms:DateTime"/>
      </xsd:simpleType>
    </xsd:element>
    <xsd:element name="CORAType" ma:index="21" nillable="true" ma:displayName="Request Entity" ma:description="This is to classify the CORA by sender type" ma:format="Dropdown" ma:internalName="CORA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edia"/>
                    <xsd:enumeration value="Law firm"/>
                    <xsd:enumeration value="Citizen"/>
                    <xsd:enumeration value="Unknown"/>
                    <xsd:enumeration value="Government"/>
                    <xsd:enumeration value="Nonprofit"/>
                    <xsd:enumeration value="Business"/>
                    <xsd:enumeration value="University/ed"/>
                    <xsd:enumeration value="Healthcare"/>
                  </xsd:restriction>
                </xsd:simpleType>
              </xsd:element>
            </xsd:sequence>
          </xsd:extension>
        </xsd:complexContent>
      </xsd:complexType>
    </xsd:element>
    <xsd:element name="Department" ma:index="22" nillable="true" ma:displayName="Department" ma:description="The County Department or Office managing the documents" ma:format="Dropdown" ma:internalName="Departm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ublic Health"/>
                    <xsd:enumeration value="Procurement"/>
                    <xsd:enumeration value="PIO"/>
                    <xsd:enumeration value="EPSO"/>
                    <xsd:enumeration value="C&amp;R"/>
                    <xsd:enumeration value="Treasurer"/>
                    <xsd:enumeration value="Finance"/>
                    <xsd:enumeration value="Planning"/>
                    <xsd:enumeration value="Comm. Services"/>
                    <xsd:enumeration value="HR"/>
                    <xsd:enumeration value="Other"/>
                    <xsd:enumeration value="Assessor"/>
                    <xsd:enumeration value="Public Works"/>
                    <xsd:enumeration value="Facilities"/>
                    <xsd:enumeration value="Legal"/>
                    <xsd:enumeration value="IT"/>
                    <xsd:enumeration value="Admin"/>
                    <xsd:enumeration value="DHS"/>
                    <xsd:enumeration value="Coroner"/>
                    <xsd:enumeration value="DA"/>
                    <xsd:enumeration value="PPROEM"/>
                    <xsd:enumeration value="Justice Services"/>
                    <xsd:enumeration value="Economic Dev."/>
                    <xsd:enumeration value="Gov Affairs"/>
                    <xsd:enumeration value="Surveyor"/>
                  </xsd:restriction>
                </xsd:simpleType>
              </xsd:element>
            </xsd:sequence>
          </xsd:extension>
        </xsd:complexContent>
      </xsd:complexType>
    </xsd:element>
    <xsd:element name="Requestor" ma:index="23" nillable="true" ma:displayName="Requestor" ma:description="The name of the Requestor" ma:format="Dropdown" ma:internalName="Requestor">
      <xsd:simpleType>
        <xsd:restriction base="dms:Text">
          <xsd:maxLength value="255"/>
        </xsd:restriction>
      </xsd:simpleType>
    </xsd:element>
    <xsd:element name="PointofContact" ma:index="24" nillable="true" ma:displayName="Point of Contact" ma:description="This is the person (or persons), from the &#10; County department managing the records, that act as point of contact to the ORS." ma:format="Dropdown" ma:list="UserInfo" ma:SharePointGroup="0" ma:internalName="Pointof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qOrganizationname" ma:index="25" nillable="true" ma:displayName="Organization" ma:description="This is the name of the organization that is requestor affiliated" ma:format="Dropdown" ma:internalName="ReqOrganizationname">
      <xsd:simpleType>
        <xsd:restriction base="dms:Text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Invoicenumber" ma:index="27" nillable="true" ma:displayName="Invoice number" ma:decimals="0" ma:description="This is the invoice number assigned to any CORA requiring financial reimbursement from the requestor. Year-number order" ma:format="Dropdown" ma:internalName="Invoicenumber" ma:percentage="FALSE">
      <xsd:simpleType>
        <xsd:restriction base="dms:Number"/>
      </xsd:simpleType>
    </xsd:element>
    <xsd:element name="PaidinFull_x003f_" ma:index="28" nillable="true" ma:displayName="Paid in Full?" ma:description="The status on the payment required by the requestor, if applicable.&#10;&#10;(If blank, no charge for request)" ma:format="Dropdown" ma:internalName="PaidinFull_x003f_">
      <xsd:simpleType>
        <xsd:restriction base="dms:Choice">
          <xsd:enumeration value="Yes"/>
          <xsd:enumeration value="No"/>
          <xsd:enumeration value="No Response"/>
        </xsd:restriction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38cfe51f-b26a-4d8e-9a63-6375ff3b21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onday_x002e_comProject" ma:index="32" nillable="true" ma:displayName="Monday.com Project" ma:description="What AV project is this file linked to." ma:format="Hyperlink" ma:internalName="Monday_x002e_comProjec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pproval" ma:index="33" nillable="true" ma:displayName="Approval" ma:description="Is this item approved or does it need work." ma:format="Dropdown" ma:internalName="Approval">
      <xsd:simpleType>
        <xsd:restriction base="dms:Choice">
          <xsd:enumeration value="Approved"/>
          <xsd:enumeration value="Needs Work"/>
          <xsd:enumeration value="Rejec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5252f-2c69-48e5-b0d6-d600eead15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58322566-8442-4af9-8b12-5ca876f41557}" ma:internalName="TaxCatchAll" ma:showField="CatchAllData" ma:web="5665252f-2c69-48e5-b0d6-d600eead15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F04770-C1CC-408E-B788-A8CF9CED959E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5665252f-2c69-48e5-b0d6-d600eead1583"/>
    <ds:schemaRef ds:uri="80156bfa-366b-4c3c-b565-b9add8006275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D637A05-6A57-4A17-96F5-231EFEB46F74}">
  <ds:schemaRefs>
    <ds:schemaRef ds:uri="5665252f-2c69-48e5-b0d6-d600eead1583"/>
    <ds:schemaRef ds:uri="80156bfa-366b-4c3c-b565-b9add800627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3DE9D8B-8705-472B-86D2-AAED8EA68B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4530</TotalTime>
  <Words>7921</Words>
  <Application>Microsoft Office PowerPoint</Application>
  <PresentationFormat>Widescreen</PresentationFormat>
  <Paragraphs>2391</Paragraphs>
  <Slides>82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82</vt:i4>
      </vt:variant>
    </vt:vector>
  </HeadingPairs>
  <TitlesOfParts>
    <vt:vector size="91" baseType="lpstr">
      <vt:lpstr>Arial</vt:lpstr>
      <vt:lpstr>Calibri</vt:lpstr>
      <vt:lpstr>Calibri Light</vt:lpstr>
      <vt:lpstr>League Spartan Bold Italics</vt:lpstr>
      <vt:lpstr>Open Sans</vt:lpstr>
      <vt:lpstr>Open Sans Extrabold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Parsell</dc:creator>
  <cp:lastModifiedBy>Jackie Allred</cp:lastModifiedBy>
  <cp:revision>33</cp:revision>
  <cp:lastPrinted>2023-06-20T14:44:12Z</cp:lastPrinted>
  <dcterms:created xsi:type="dcterms:W3CDTF">2021-11-12T19:41:21Z</dcterms:created>
  <dcterms:modified xsi:type="dcterms:W3CDTF">2023-06-23T22:01:18Z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0x010100B8B90CC84C13534CABA8E62057ACEC45</vt:lpwstr>
  </property>
  <property fmtid="{D5CDD505-2E9C-101B-9397-08002B2CF9AE}" pid="3" name="MediaServiceImageTags">
    <vt:lpwstr/>
  </property>
</Properties>
</file>