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9"/>
  </p:notesMasterIdLst>
  <p:sldIdLst>
    <p:sldId id="256" r:id="rId5"/>
    <p:sldId id="318" r:id="rId6"/>
    <p:sldId id="266" r:id="rId7"/>
    <p:sldId id="317" r:id="rId8"/>
    <p:sldId id="267" r:id="rId9"/>
    <p:sldId id="273" r:id="rId10"/>
    <p:sldId id="274" r:id="rId11"/>
    <p:sldId id="319" r:id="rId12"/>
    <p:sldId id="313" r:id="rId13"/>
    <p:sldId id="300" r:id="rId14"/>
    <p:sldId id="285" r:id="rId15"/>
    <p:sldId id="268" r:id="rId16"/>
    <p:sldId id="288" r:id="rId17"/>
    <p:sldId id="294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600"/>
            </a:pPr>
            <a:r>
              <a:rPr lang="en-US" sz="1600"/>
              <a:t>Commissioner District Population - Current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99"/>
              </a:solidFill>
            </c:spPr>
            <c:extLst>
              <c:ext xmlns:c16="http://schemas.microsoft.com/office/drawing/2014/chart" uri="{C3380CC4-5D6E-409C-BE32-E72D297353CC}">
                <c16:uniqueId val="{00000001-7C03-4847-91DE-0D6E85AE8DF9}"/>
              </c:ext>
            </c:extLst>
          </c:dPt>
          <c:dPt>
            <c:idx val="1"/>
            <c:invertIfNegative val="0"/>
            <c:bubble3D val="0"/>
            <c:spPr>
              <a:solidFill>
                <a:srgbClr val="7FC97F"/>
              </a:solidFill>
            </c:spPr>
            <c:extLst>
              <c:ext xmlns:c16="http://schemas.microsoft.com/office/drawing/2014/chart" uri="{C3380CC4-5D6E-409C-BE32-E72D297353CC}">
                <c16:uniqueId val="{00000003-7C03-4847-91DE-0D6E85AE8DF9}"/>
              </c:ext>
            </c:extLst>
          </c:dPt>
          <c:dPt>
            <c:idx val="2"/>
            <c:invertIfNegative val="0"/>
            <c:bubble3D val="0"/>
            <c:spPr>
              <a:solidFill>
                <a:srgbClr val="BEAED4"/>
              </a:solidFill>
            </c:spPr>
            <c:extLst>
              <c:ext xmlns:c16="http://schemas.microsoft.com/office/drawing/2014/chart" uri="{C3380CC4-5D6E-409C-BE32-E72D297353CC}">
                <c16:uniqueId val="{00000005-7C03-4847-91DE-0D6E85AE8DF9}"/>
              </c:ext>
            </c:extLst>
          </c:dPt>
          <c:dPt>
            <c:idx val="3"/>
            <c:invertIfNegative val="0"/>
            <c:bubble3D val="0"/>
            <c:spPr>
              <a:solidFill>
                <a:srgbClr val="FDC086"/>
              </a:solidFill>
            </c:spPr>
            <c:extLst>
              <c:ext xmlns:c16="http://schemas.microsoft.com/office/drawing/2014/chart" uri="{C3380CC4-5D6E-409C-BE32-E72D297353CC}">
                <c16:uniqueId val="{00000007-7C03-4847-91DE-0D6E85AE8DF9}"/>
              </c:ext>
            </c:extLst>
          </c:dPt>
          <c:dPt>
            <c:idx val="4"/>
            <c:invertIfNegative val="0"/>
            <c:bubble3D val="0"/>
            <c:spPr>
              <a:solidFill>
                <a:srgbClr val="386CB0"/>
              </a:solidFill>
            </c:spPr>
            <c:extLst>
              <c:ext xmlns:c16="http://schemas.microsoft.com/office/drawing/2014/chart" uri="{C3380CC4-5D6E-409C-BE32-E72D297353CC}">
                <c16:uniqueId val="{00000009-7C03-4847-91DE-0D6E85AE8DF9}"/>
              </c:ext>
            </c:extLst>
          </c:dPt>
          <c:dLbls>
            <c:dLbl>
              <c:idx val="0"/>
              <c:layout>
                <c:manualLayout>
                  <c:x val="-4.6296296296296302E-3"/>
                  <c:y val="-1.51515151515151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03-4847-91DE-0D6E85AE8DF9}"/>
                </c:ext>
              </c:extLst>
            </c:dLbl>
            <c:dLbl>
              <c:idx val="1"/>
              <c:layout>
                <c:manualLayout>
                  <c:x val="-9.8680373286672549E-4"/>
                  <c:y val="4.32514117553487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03-4847-91DE-0D6E85AE8DF9}"/>
                </c:ext>
              </c:extLst>
            </c:dLbl>
            <c:dLbl>
              <c:idx val="2"/>
              <c:layout>
                <c:manualLayout>
                  <c:x val="-8.2724555263925352E-3"/>
                  <c:y val="-1.95021076910845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03-4847-91DE-0D6E85AE8DF9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03-4847-91DE-0D6E85AE8DF9}"/>
                </c:ext>
              </c:extLst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03-4847-91DE-0D6E85AE8D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[1]Sheet5!$B$2:$B$6</c:f>
              <c:numCache>
                <c:formatCode>General</c:formatCode>
                <c:ptCount val="5"/>
                <c:pt idx="0">
                  <c:v>137777</c:v>
                </c:pt>
                <c:pt idx="1">
                  <c:v>138479</c:v>
                </c:pt>
                <c:pt idx="2">
                  <c:v>135150</c:v>
                </c:pt>
                <c:pt idx="3">
                  <c:v>134315</c:v>
                </c:pt>
                <c:pt idx="4">
                  <c:v>134970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C03-4847-91DE-0D6E85AE8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01162496"/>
        <c:axId val="301164032"/>
      </c:barChart>
      <c:lineChart>
        <c:grouping val="standard"/>
        <c:varyColors val="0"/>
        <c:ser>
          <c:idx val="1"/>
          <c:order val="1"/>
          <c:tx>
            <c:v>average</c:v>
          </c:tx>
          <c:spPr>
            <a:ln>
              <a:prstDash val="sysDash"/>
            </a:ln>
          </c:spPr>
          <c:marker>
            <c:symbol val="none"/>
          </c:marker>
          <c:val>
            <c:numRef>
              <c:f>[1]Sheet5!$C$2:$C$6</c:f>
              <c:numCache>
                <c:formatCode>General</c:formatCode>
                <c:ptCount val="5"/>
                <c:pt idx="0">
                  <c:v>136138</c:v>
                </c:pt>
                <c:pt idx="1">
                  <c:v>136138</c:v>
                </c:pt>
                <c:pt idx="2">
                  <c:v>136138</c:v>
                </c:pt>
                <c:pt idx="3">
                  <c:v>136138</c:v>
                </c:pt>
                <c:pt idx="4">
                  <c:v>136138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C03-4847-91DE-0D6E85AE8DF9}"/>
            </c:ext>
          </c:extLst>
        </c:ser>
        <c:ser>
          <c:idx val="2"/>
          <c:order val="2"/>
          <c:marker>
            <c:symbol val="none"/>
          </c:marker>
          <c:val>
            <c:numRef>
              <c:f>'Comm District Current'!$B$13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7C03-4847-91DE-0D6E85AE8DF9}"/>
            </c:ext>
          </c:extLst>
        </c:ser>
        <c:ser>
          <c:idx val="3"/>
          <c:order val="3"/>
          <c:marker>
            <c:symbol val="none"/>
          </c:marker>
          <c:val>
            <c:numRef>
              <c:f>'Comm District Current'!$B$13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7C03-4847-91DE-0D6E85AE8DF9}"/>
            </c:ext>
          </c:extLst>
        </c:ser>
        <c:ser>
          <c:idx val="4"/>
          <c:order val="4"/>
          <c:marker>
            <c:symbol val="none"/>
          </c:marker>
          <c:val>
            <c:numRef>
              <c:f>'Comm District Current'!$B$13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7C03-4847-91DE-0D6E85AE8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1162496"/>
        <c:axId val="301164032"/>
      </c:lineChart>
      <c:catAx>
        <c:axId val="301162496"/>
        <c:scaling>
          <c:orientation val="minMax"/>
        </c:scaling>
        <c:delete val="0"/>
        <c:axPos val="b"/>
        <c:majorTickMark val="none"/>
        <c:minorTickMark val="none"/>
        <c:tickLblPos val="nextTo"/>
        <c:crossAx val="301164032"/>
        <c:crosses val="autoZero"/>
        <c:auto val="1"/>
        <c:lblAlgn val="ctr"/>
        <c:lblOffset val="100"/>
        <c:noMultiLvlLbl val="0"/>
      </c:catAx>
      <c:valAx>
        <c:axId val="301164032"/>
        <c:scaling>
          <c:orientation val="minMax"/>
          <c:min val="1300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01162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 Proposed</a:t>
            </a:r>
            <a:r>
              <a:rPr lang="en-US" baseline="0" dirty="0"/>
              <a:t> District Population Deviation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9CBB-4926-8EE8-EBE1EC5B519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CBB-4926-8EE8-EBE1EC5B519E}"/>
              </c:ext>
            </c:extLst>
          </c:dPt>
          <c:dPt>
            <c:idx val="2"/>
            <c:invertIfNegative val="0"/>
            <c:bubble3D val="0"/>
            <c:spPr>
              <a:solidFill>
                <a:srgbClr val="9966FF"/>
              </a:solidFill>
            </c:spPr>
            <c:extLst>
              <c:ext xmlns:c16="http://schemas.microsoft.com/office/drawing/2014/chart" uri="{C3380CC4-5D6E-409C-BE32-E72D297353CC}">
                <c16:uniqueId val="{00000002-9CBB-4926-8EE8-EBE1EC5B519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CBB-4926-8EE8-EBE1EC5B519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9CBB-4926-8EE8-EBE1EC5B519E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129297</c:v>
                </c:pt>
                <c:pt idx="1">
                  <c:v>129441</c:v>
                </c:pt>
                <c:pt idx="2">
                  <c:v>130396</c:v>
                </c:pt>
                <c:pt idx="3">
                  <c:v>130682</c:v>
                </c:pt>
                <c:pt idx="4">
                  <c:v>131423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CBB-4926-8EE8-EBE1EC5B5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671808"/>
        <c:axId val="159673728"/>
      </c:barChart>
      <c:catAx>
        <c:axId val="159671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9673728"/>
        <c:crosses val="autoZero"/>
        <c:auto val="1"/>
        <c:lblAlgn val="ctr"/>
        <c:lblOffset val="100"/>
        <c:noMultiLvlLbl val="0"/>
      </c:catAx>
      <c:valAx>
        <c:axId val="159673728"/>
        <c:scaling>
          <c:orientation val="minMax"/>
          <c:max val="135000"/>
          <c:min val="1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59671808"/>
        <c:crosses val="autoZero"/>
        <c:crossBetween val="between"/>
        <c:majorUnit val="5000"/>
        <c:minorUnit val="100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19050"/>
    </a:sp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0.88889</cdr:x>
      <cdr:y>0.33333</cdr:y>
    </cdr:from>
    <cdr:to>
      <cdr:x>0.96616</cdr:x>
      <cdr:y>0.41584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15200" y="1676400"/>
          <a:ext cx="635938" cy="4149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/>
            <a:t>136,138</a:t>
          </a:r>
        </a:p>
      </cdr:txBody>
    </cdr:sp>
  </cdr:relSizeAnchor>
  <cdr:relSizeAnchor xmlns:cdr="http://schemas.openxmlformats.org/drawingml/2006/chartDrawing">
    <cdr:from>
      <cdr:x>0.09718</cdr:x>
      <cdr:y>0.92379</cdr:y>
    </cdr:from>
    <cdr:to>
      <cdr:x>0.97701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85826" y="3809999"/>
          <a:ext cx="802005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0.09259</cdr:x>
      <cdr:y>0.93939</cdr:y>
    </cdr:from>
    <cdr:to>
      <cdr:x>0.16667</cdr:x>
      <cdr:y>0.98788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2000" y="4724400"/>
          <a:ext cx="609600" cy="2438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Glenn</a:t>
          </a:r>
        </a:p>
      </cdr:txBody>
    </cdr:sp>
  </cdr:relSizeAnchor>
  <cdr:relSizeAnchor xmlns:cdr="http://schemas.openxmlformats.org/drawingml/2006/chartDrawing">
    <cdr:from>
      <cdr:x>0.28527</cdr:x>
      <cdr:y>0.93072</cdr:y>
    </cdr:from>
    <cdr:to>
      <cdr:x>0.39498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600326" y="3838575"/>
          <a:ext cx="1000125" cy="2857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0.26852</cdr:x>
      <cdr:y>0.94587</cdr:y>
    </cdr:from>
    <cdr:to>
      <cdr:x>0.36198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09800" y="4833177"/>
          <a:ext cx="769141" cy="2722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Waller</a:t>
          </a:r>
        </a:p>
      </cdr:txBody>
    </cdr:sp>
  </cdr:relSizeAnchor>
  <cdr:relSizeAnchor xmlns:cdr="http://schemas.openxmlformats.org/drawingml/2006/chartDrawing">
    <cdr:from>
      <cdr:x>0.40741</cdr:x>
      <cdr:y>0.93939</cdr:y>
    </cdr:from>
    <cdr:to>
      <cdr:x>0.51852</cdr:x>
      <cdr:y>0.98485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352800" y="4724400"/>
          <a:ext cx="914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err="1"/>
            <a:t>VanderWerf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0.62037</cdr:x>
      <cdr:y>0.94458</cdr:y>
    </cdr:from>
    <cdr:to>
      <cdr:x>0.69561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105400" y="4826682"/>
          <a:ext cx="619195" cy="278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Gonzalez</a:t>
          </a:r>
        </a:p>
      </cdr:txBody>
    </cdr:sp>
  </cdr:relSizeAnchor>
  <cdr:relSizeAnchor xmlns:cdr="http://schemas.openxmlformats.org/drawingml/2006/chartDrawing">
    <cdr:from>
      <cdr:x>0.83908</cdr:x>
      <cdr:y>0.93303</cdr:y>
    </cdr:from>
    <cdr:to>
      <cdr:x>0.93939</cdr:x>
      <cdr:y>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648576" y="3848099"/>
          <a:ext cx="9144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0.80556</cdr:x>
      <cdr:y>0.93765</cdr:y>
    </cdr:from>
    <cdr:to>
      <cdr:x>0.90274</cdr:x>
      <cdr:y>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629400" y="4791829"/>
          <a:ext cx="799753" cy="313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Littleton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180CCF-E493-4F38-9161-085F34D89150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C38F78-1A88-44B8-9785-1F295B2E9D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38F78-1A88-44B8-9785-1F295B2E9D9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38F78-1A88-44B8-9785-1F295B2E9D9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38F78-1A88-44B8-9785-1F295B2E9D9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38F78-1A88-44B8-9785-1F295B2E9D9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</a:t>
            </a:r>
            <a:r>
              <a:rPr lang="en-US" baseline="0" dirty="0"/>
              <a:t> 2015’s goals?</a:t>
            </a:r>
          </a:p>
          <a:p>
            <a:r>
              <a:rPr lang="en-US" baseline="0" dirty="0"/>
              <a:t>Key features-</a:t>
            </a:r>
          </a:p>
          <a:p>
            <a:r>
              <a:rPr lang="en-US" baseline="0" dirty="0"/>
              <a:t>Waldo Canyon/Black Forest fire areas</a:t>
            </a:r>
          </a:p>
          <a:p>
            <a:r>
              <a:rPr lang="en-US" baseline="0" dirty="0"/>
              <a:t>Military installations-support</a:t>
            </a:r>
          </a:p>
          <a:p>
            <a:r>
              <a:rPr lang="en-US" baseline="0" dirty="0"/>
              <a:t>Geo-Political boundaries</a:t>
            </a:r>
          </a:p>
          <a:p>
            <a:r>
              <a:rPr lang="en-US" baseline="0" dirty="0"/>
              <a:t>Geographical definitions</a:t>
            </a:r>
          </a:p>
          <a:p>
            <a:r>
              <a:rPr lang="en-US" baseline="0" dirty="0"/>
              <a:t>Representation of rural areas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38F78-1A88-44B8-9785-1F295B2E9D9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38F78-1A88-44B8-9785-1F295B2E9D9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38F78-1A88-44B8-9785-1F295B2E9D9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38F78-1A88-44B8-9785-1F295B2E9D9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85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Manitou?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38F78-1A88-44B8-9785-1F295B2E9D9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Didn’t understand</a:t>
            </a:r>
            <a:r>
              <a:rPr lang="en-US" baseline="0" dirty="0"/>
              <a:t> the last point?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38F78-1A88-44B8-9785-1F295B2E9D9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38F78-1A88-44B8-9785-1F295B2E9D9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9F7A-9BCA-4C6F-995B-9083840DF21F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71F6B-AE10-4BDF-91F1-A46365785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9F7A-9BCA-4C6F-995B-9083840DF21F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71F6B-AE10-4BDF-91F1-A463657858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9F7A-9BCA-4C6F-995B-9083840DF21F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71F6B-AE10-4BDF-91F1-A463657858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9F7A-9BCA-4C6F-995B-9083840DF21F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71F6B-AE10-4BDF-91F1-A463657858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9F7A-9BCA-4C6F-995B-9083840DF21F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71F6B-AE10-4BDF-91F1-A463657858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9F7A-9BCA-4C6F-995B-9083840DF21F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71F6B-AE10-4BDF-91F1-A463657858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9F7A-9BCA-4C6F-995B-9083840DF21F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71F6B-AE10-4BDF-91F1-A463657858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9F7A-9BCA-4C6F-995B-9083840DF21F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71F6B-AE10-4BDF-91F1-A463657858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9F7A-9BCA-4C6F-995B-9083840DF21F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71F6B-AE10-4BDF-91F1-A463657858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9F7A-9BCA-4C6F-995B-9083840DF21F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71F6B-AE10-4BDF-91F1-A46365785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5D59F7A-9BCA-4C6F-995B-9083840DF21F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B571F6B-AE10-4BDF-91F1-A463657858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5D59F7A-9BCA-4C6F-995B-9083840DF21F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B571F6B-AE10-4BDF-91F1-A463657858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2017 Reprecincting &amp; Commissioner Redistricting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81600"/>
            <a:ext cx="8077200" cy="1499616"/>
          </a:xfrm>
        </p:spPr>
        <p:txBody>
          <a:bodyPr/>
          <a:lstStyle/>
          <a:p>
            <a:r>
              <a:rPr lang="en-US" dirty="0"/>
              <a:t>Presented by Chuck Broerman, El Paso County Treasurer</a:t>
            </a:r>
          </a:p>
          <a:p>
            <a:r>
              <a:rPr lang="en-US" dirty="0"/>
              <a:t>Former County Clerk and Recorder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Redistricting - Option 3 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944948"/>
              </p:ext>
            </p:extLst>
          </p:nvPr>
        </p:nvGraphicFramePr>
        <p:xfrm>
          <a:off x="152400" y="1600200"/>
          <a:ext cx="8839199" cy="5105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2902200" imgH="21945600" progId="AcroExch.Document.DC">
                  <p:embed/>
                </p:oleObj>
              </mc:Choice>
              <mc:Fallback>
                <p:oleObj name="Acrobat Document" r:id="rId2" imgW="32902200" imgH="21945600" progId="AcroExch.Document.DC">
                  <p:embed/>
                  <p:pic>
                    <p:nvPicPr>
                      <p:cNvPr id="4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00200"/>
                        <a:ext cx="8839199" cy="5105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8667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Redistricting - Option 3  </a:t>
            </a:r>
            <a:br>
              <a:rPr lang="en-US" dirty="0"/>
            </a:br>
            <a:r>
              <a:rPr lang="en-US" sz="2200" dirty="0"/>
              <a:t>Positives &amp; Negatives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Clr>
                <a:srgbClr val="F0AD00"/>
              </a:buClr>
            </a:pPr>
            <a:r>
              <a:rPr lang="en-US" dirty="0">
                <a:solidFill>
                  <a:prstClr val="black"/>
                </a:solidFill>
              </a:rPr>
              <a:t>Positives</a:t>
            </a:r>
          </a:p>
          <a:p>
            <a:pPr lvl="1">
              <a:buClr>
                <a:srgbClr val="60B5CC"/>
              </a:buClr>
            </a:pPr>
            <a:r>
              <a:rPr lang="en-US" dirty="0">
                <a:solidFill>
                  <a:prstClr val="black"/>
                </a:solidFill>
              </a:rPr>
              <a:t>Statutorily sound</a:t>
            </a:r>
          </a:p>
          <a:p>
            <a:pPr lvl="1">
              <a:buClr>
                <a:srgbClr val="60B5CC"/>
              </a:buClr>
            </a:pPr>
            <a:r>
              <a:rPr lang="en-US" dirty="0">
                <a:solidFill>
                  <a:prstClr val="black"/>
                </a:solidFill>
              </a:rPr>
              <a:t>Preserves key district features</a:t>
            </a:r>
          </a:p>
          <a:p>
            <a:pPr lvl="1">
              <a:buClr>
                <a:srgbClr val="60B5CC"/>
              </a:buClr>
            </a:pPr>
            <a:r>
              <a:rPr lang="en-US" dirty="0">
                <a:solidFill>
                  <a:prstClr val="black"/>
                </a:solidFill>
              </a:rPr>
              <a:t>Consideration for Waldo Canyon and Black Forest fire effect</a:t>
            </a:r>
          </a:p>
          <a:p>
            <a:pPr lvl="1">
              <a:buClr>
                <a:srgbClr val="60B5CC"/>
              </a:buClr>
            </a:pPr>
            <a:r>
              <a:rPr lang="en-US" dirty="0">
                <a:solidFill>
                  <a:prstClr val="black"/>
                </a:solidFill>
              </a:rPr>
              <a:t>Anticipates future growth</a:t>
            </a:r>
          </a:p>
          <a:p>
            <a:pPr lvl="1"/>
            <a:r>
              <a:rPr lang="en-US" dirty="0"/>
              <a:t>Highway 94 boundary alignment for District 4</a:t>
            </a:r>
          </a:p>
          <a:p>
            <a:pPr lvl="1"/>
            <a:r>
              <a:rPr lang="en-US" dirty="0"/>
              <a:t>I-25 boundary for District 3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Maintains increase representation for eastern EPC</a:t>
            </a:r>
          </a:p>
          <a:p>
            <a:pPr lvl="1"/>
            <a:r>
              <a:rPr lang="en-US" dirty="0">
                <a:solidFill>
                  <a:prstClr val="black"/>
                </a:solidFill>
                <a:highlight>
                  <a:srgbClr val="FFFF00"/>
                </a:highlight>
              </a:rPr>
              <a:t>5 precinct changes</a:t>
            </a:r>
            <a:endParaRPr lang="en-US" dirty="0">
              <a:highlight>
                <a:srgbClr val="FFFF00"/>
              </a:highlight>
            </a:endParaRP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lvl="0">
              <a:buClr>
                <a:srgbClr val="F0AD00"/>
              </a:buClr>
            </a:pPr>
            <a:endParaRPr lang="en-US" dirty="0">
              <a:solidFill>
                <a:prstClr val="black"/>
              </a:solidFill>
            </a:endParaRPr>
          </a:p>
          <a:p>
            <a:pPr lvl="0">
              <a:buClr>
                <a:srgbClr val="F0AD00"/>
              </a:buClr>
            </a:pPr>
            <a:r>
              <a:rPr lang="en-US" dirty="0">
                <a:solidFill>
                  <a:prstClr val="black"/>
                </a:solidFill>
              </a:rPr>
              <a:t>Negatives</a:t>
            </a:r>
          </a:p>
          <a:p>
            <a:pPr lvl="1">
              <a:buClr>
                <a:srgbClr val="60B5CC"/>
              </a:buClr>
            </a:pPr>
            <a:r>
              <a:rPr lang="en-US" dirty="0">
                <a:solidFill>
                  <a:prstClr val="black"/>
                </a:solidFill>
              </a:rPr>
              <a:t>Highest deviation ( 3.5%) however; factors anticipated growth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Redistricting - Option 3</a:t>
            </a:r>
            <a:br>
              <a:rPr lang="en-US" dirty="0"/>
            </a:br>
            <a:r>
              <a:rPr lang="en-US" sz="2200" dirty="0"/>
              <a:t>Population Deviation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724400"/>
            <a:ext cx="8153400" cy="1676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b="1" dirty="0"/>
              <a:t>Deviation under current plan: 3.5%</a:t>
            </a:r>
          </a:p>
          <a:p>
            <a:pPr algn="ctr">
              <a:buNone/>
            </a:pPr>
            <a:endParaRPr lang="en-US" b="1" dirty="0"/>
          </a:p>
          <a:p>
            <a:pPr algn="ctr">
              <a:buNone/>
            </a:pPr>
            <a:r>
              <a:rPr lang="en-US" sz="2200" dirty="0"/>
              <a:t>Optimal district size is 136,138</a:t>
            </a:r>
            <a:endParaRPr lang="en-US" sz="2200" b="1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855898"/>
              </p:ext>
            </p:extLst>
          </p:nvPr>
        </p:nvGraphicFramePr>
        <p:xfrm>
          <a:off x="1676400" y="1905000"/>
          <a:ext cx="57150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1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r>
                        <a:rPr lang="en-US" dirty="0"/>
                        <a:t>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Deviation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134,206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-1,932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-1.42%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134,791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-1,347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136,274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136,355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131,423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Redistricting - Option 3</a:t>
            </a:r>
            <a:br>
              <a:rPr lang="en-US" dirty="0"/>
            </a:br>
            <a:r>
              <a:rPr lang="en-US" sz="2200" dirty="0"/>
              <a:t>Population Distribution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905000"/>
          <a:ext cx="7696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600200" y="2971800"/>
            <a:ext cx="6705600" cy="0"/>
          </a:xfrm>
          <a:prstGeom prst="line">
            <a:avLst/>
          </a:prstGeom>
          <a:ln w="349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6029960"/>
          <a:ext cx="6629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Glenn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Waller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VanderWerf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Gonzalez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Littleton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Comment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Held two townhall open house meeting</a:t>
            </a:r>
          </a:p>
          <a:p>
            <a:endParaRPr lang="en-US" dirty="0"/>
          </a:p>
          <a:p>
            <a:r>
              <a:rPr lang="en-US" dirty="0"/>
              <a:t>Had over 200 comments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2015 Commissioner District Map</a:t>
            </a:r>
          </a:p>
        </p:txBody>
      </p:sp>
      <p:graphicFrame>
        <p:nvGraphicFramePr>
          <p:cNvPr id="64513" name="Object 1"/>
          <p:cNvGraphicFramePr>
            <a:graphicFrameLocks noChangeAspect="1"/>
          </p:cNvGraphicFramePr>
          <p:nvPr/>
        </p:nvGraphicFramePr>
        <p:xfrm>
          <a:off x="152400" y="1524000"/>
          <a:ext cx="88392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4688800" imgH="16459200" progId="AcroExch.Document.DC">
                  <p:embed/>
                </p:oleObj>
              </mc:Choice>
              <mc:Fallback>
                <p:oleObj name="Acrobat Document" r:id="rId2" imgW="24688800" imgH="16459200" progId="AcroExch.Document.DC">
                  <p:embed/>
                  <p:pic>
                    <p:nvPicPr>
                      <p:cNvPr id="6451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0"/>
                        <a:ext cx="88392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7316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District Deviation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724400"/>
            <a:ext cx="8153400" cy="1676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b="1" dirty="0"/>
              <a:t>Deviation under current outline: 3.06%</a:t>
            </a:r>
          </a:p>
          <a:p>
            <a:pPr algn="ctr">
              <a:buNone/>
            </a:pPr>
            <a:endParaRPr lang="en-US" b="1" dirty="0"/>
          </a:p>
          <a:p>
            <a:pPr algn="ctr">
              <a:buNone/>
            </a:pPr>
            <a:r>
              <a:rPr lang="en-US" sz="2200" dirty="0"/>
              <a:t>Optimal district size is</a:t>
            </a:r>
            <a:r>
              <a:rPr lang="en-US" sz="2200" b="1" dirty="0"/>
              <a:t> 136,138</a:t>
            </a:r>
          </a:p>
          <a:p>
            <a:pPr algn="ctr">
              <a:buNone/>
            </a:pPr>
            <a:endParaRPr lang="en-US" b="1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968421"/>
              </p:ext>
            </p:extLst>
          </p:nvPr>
        </p:nvGraphicFramePr>
        <p:xfrm>
          <a:off x="1676400" y="1905000"/>
          <a:ext cx="57150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1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r>
                        <a:rPr lang="en-US" dirty="0"/>
                        <a:t>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Deviation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137,777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1,639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138,479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135,150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-988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-0.73%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134,315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-1,823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134,970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-1,168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-0.86%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District Deviation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884262"/>
              </p:ext>
            </p:extLst>
          </p:nvPr>
        </p:nvGraphicFramePr>
        <p:xfrm>
          <a:off x="304800" y="17526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7982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Redistricting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Looked to statute for guidance</a:t>
            </a:r>
          </a:p>
          <a:p>
            <a:pPr lvl="1"/>
            <a:r>
              <a:rPr lang="en-US" dirty="0"/>
              <a:t>Met with each Commissioner individually</a:t>
            </a:r>
          </a:p>
          <a:p>
            <a:pPr lvl="1"/>
            <a:endParaRPr lang="en-US" dirty="0"/>
          </a:p>
          <a:p>
            <a:r>
              <a:rPr lang="en-US" dirty="0"/>
              <a:t>Incorporated new precinct changes</a:t>
            </a:r>
          </a:p>
          <a:p>
            <a:endParaRPr lang="en-US" dirty="0"/>
          </a:p>
          <a:p>
            <a:r>
              <a:rPr lang="en-US" dirty="0"/>
              <a:t>Outlined internal goals to guide staff </a:t>
            </a:r>
          </a:p>
          <a:p>
            <a:pPr lvl="1"/>
            <a:r>
              <a:rPr lang="en-US" dirty="0"/>
              <a:t>Communities of interest</a:t>
            </a:r>
          </a:p>
          <a:p>
            <a:pPr lvl="1"/>
            <a:r>
              <a:rPr lang="en-US" dirty="0"/>
              <a:t>Minimize impact on our citizens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Redistricting Method</a:t>
            </a:r>
            <a:br>
              <a:rPr lang="en-US" dirty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From past efforts, we learned the interested parties define “communities of interest” as:</a:t>
            </a:r>
          </a:p>
          <a:p>
            <a:pPr lvl="1"/>
            <a:r>
              <a:rPr lang="en-US" dirty="0"/>
              <a:t>Existing political boundaries such as municipal, legislative and school district boundaries</a:t>
            </a:r>
          </a:p>
          <a:p>
            <a:pPr lvl="1"/>
            <a:r>
              <a:rPr lang="en-US" dirty="0"/>
              <a:t>Shared natural events, such as fires and floods</a:t>
            </a:r>
          </a:p>
          <a:p>
            <a:pPr lvl="1"/>
            <a:r>
              <a:rPr lang="en-US" dirty="0"/>
              <a:t>Military installations</a:t>
            </a:r>
          </a:p>
          <a:p>
            <a:pPr lvl="1"/>
            <a:r>
              <a:rPr lang="en-US" dirty="0"/>
              <a:t>Rural and urban areas</a:t>
            </a:r>
          </a:p>
          <a:p>
            <a:pPr lvl="1"/>
            <a:r>
              <a:rPr lang="en-US" dirty="0"/>
              <a:t>Improvement and other special districts 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Redistricting</a:t>
            </a:r>
            <a:br>
              <a:rPr lang="en-US" dirty="0"/>
            </a:br>
            <a:r>
              <a:rPr lang="en-US" sz="2200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Comply with Colorado Constitution and Revised Statutes</a:t>
            </a:r>
          </a:p>
          <a:p>
            <a:endParaRPr lang="en-US" dirty="0"/>
          </a:p>
          <a:p>
            <a:r>
              <a:rPr lang="en-US" dirty="0"/>
              <a:t>Draw each Commissioner into a district, not draw out declared candidates</a:t>
            </a:r>
          </a:p>
          <a:p>
            <a:endParaRPr lang="en-US" dirty="0"/>
          </a:p>
          <a:p>
            <a:r>
              <a:rPr lang="en-US" dirty="0"/>
              <a:t>Reasonably maintain equal population while anticipating future growth</a:t>
            </a:r>
          </a:p>
          <a:p>
            <a:endParaRPr lang="en-US" dirty="0"/>
          </a:p>
          <a:p>
            <a:r>
              <a:rPr lang="en-US" dirty="0"/>
              <a:t>Minimize disenfranchising/impact on voters</a:t>
            </a:r>
          </a:p>
          <a:p>
            <a:endParaRPr lang="en-US" dirty="0"/>
          </a:p>
          <a:p>
            <a:r>
              <a:rPr lang="en-US" dirty="0"/>
              <a:t>Preserve key features for each district</a:t>
            </a:r>
          </a:p>
          <a:p>
            <a:endParaRPr lang="en-US" dirty="0"/>
          </a:p>
          <a:p>
            <a:r>
              <a:rPr lang="en-US" dirty="0"/>
              <a:t>Preserve reasonable definition of communities of interest</a:t>
            </a:r>
          </a:p>
          <a:p>
            <a:endParaRPr lang="en-US" dirty="0"/>
          </a:p>
          <a:p>
            <a:r>
              <a:rPr lang="en-US" dirty="0"/>
              <a:t>Create districts that were geographically </a:t>
            </a:r>
            <a:r>
              <a:rPr lang="en-US" b="1" u="sng" dirty="0"/>
              <a:t>identifiable</a:t>
            </a:r>
          </a:p>
          <a:p>
            <a:endParaRPr lang="en-US" dirty="0"/>
          </a:p>
          <a:p>
            <a:r>
              <a:rPr lang="en-US" dirty="0"/>
              <a:t>Appropriately align representation for areas affected by natural disasters (e.g. Waldo Canyon and Black Forest fires)</a:t>
            </a:r>
          </a:p>
          <a:p>
            <a:endParaRPr lang="en-US" dirty="0"/>
          </a:p>
          <a:p>
            <a:r>
              <a:rPr lang="en-US" dirty="0"/>
              <a:t>Maintain the Board’s previously stated desire to increase representation for Eastern El Paso County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Redistricting</a:t>
            </a:r>
            <a:br>
              <a:rPr lang="en-US" dirty="0"/>
            </a:br>
            <a:r>
              <a:rPr lang="en-US" sz="2200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Comply with Colorado Constitution and Revised Statutes</a:t>
            </a:r>
          </a:p>
          <a:p>
            <a:endParaRPr lang="en-US" dirty="0"/>
          </a:p>
          <a:p>
            <a:r>
              <a:rPr lang="en-US" dirty="0"/>
              <a:t>Draw each Commissioner into a district, not draw out declared candidates</a:t>
            </a:r>
          </a:p>
          <a:p>
            <a:endParaRPr lang="en-US" dirty="0"/>
          </a:p>
          <a:p>
            <a:r>
              <a:rPr lang="en-US" dirty="0"/>
              <a:t>Reasonably maintain equal population while </a:t>
            </a:r>
            <a:r>
              <a:rPr lang="en-US" b="1" u="sng" dirty="0"/>
              <a:t>anticipating future growth</a:t>
            </a:r>
          </a:p>
          <a:p>
            <a:endParaRPr lang="en-US" dirty="0"/>
          </a:p>
          <a:p>
            <a:r>
              <a:rPr lang="en-US" dirty="0"/>
              <a:t>Minimize disenfranchising/impact on voters</a:t>
            </a:r>
          </a:p>
          <a:p>
            <a:endParaRPr lang="en-US" dirty="0"/>
          </a:p>
          <a:p>
            <a:r>
              <a:rPr lang="en-US" dirty="0"/>
              <a:t>Preserve key features for each district</a:t>
            </a:r>
          </a:p>
          <a:p>
            <a:endParaRPr lang="en-US" dirty="0"/>
          </a:p>
          <a:p>
            <a:r>
              <a:rPr lang="en-US" dirty="0"/>
              <a:t>Preserve reasonable definition of communities of interest</a:t>
            </a:r>
          </a:p>
          <a:p>
            <a:endParaRPr lang="en-US" dirty="0"/>
          </a:p>
          <a:p>
            <a:r>
              <a:rPr lang="en-US" dirty="0"/>
              <a:t>Create districts that were geographically </a:t>
            </a:r>
            <a:r>
              <a:rPr lang="en-US" b="1" u="sng" dirty="0"/>
              <a:t>identifiable</a:t>
            </a:r>
          </a:p>
          <a:p>
            <a:endParaRPr lang="en-US" dirty="0"/>
          </a:p>
          <a:p>
            <a:r>
              <a:rPr lang="en-US" dirty="0"/>
              <a:t>Appropriately align representation for areas affected by natural disasters (e.g. Waldo Canyon and Black Forest fires)</a:t>
            </a:r>
          </a:p>
          <a:p>
            <a:endParaRPr lang="en-US" dirty="0"/>
          </a:p>
          <a:p>
            <a:r>
              <a:rPr lang="en-US" dirty="0"/>
              <a:t>Maintain the Board’s previously stated desire to </a:t>
            </a:r>
            <a:r>
              <a:rPr lang="en-US" b="1" u="sng" dirty="0"/>
              <a:t>increase</a:t>
            </a:r>
            <a:r>
              <a:rPr lang="en-US" dirty="0"/>
              <a:t> representation for Eastern El Paso County</a:t>
            </a:r>
          </a:p>
          <a:p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1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4" name="Picture 6" descr="C:\Users\caralbert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800600"/>
            <a:ext cx="1932887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District Features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507688"/>
              </p:ext>
            </p:extLst>
          </p:nvPr>
        </p:nvGraphicFramePr>
        <p:xfrm>
          <a:off x="457200" y="1408176"/>
          <a:ext cx="4572000" cy="5449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5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6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</a:t>
                      </a:r>
                      <a:r>
                        <a:rPr lang="en-US" baseline="0" dirty="0"/>
                        <a:t> Features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68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 Air Force</a:t>
                      </a:r>
                      <a:r>
                        <a:rPr lang="en-US" baseline="0" dirty="0"/>
                        <a:t> Academy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/>
                        <a:t> Black Forest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/>
                        <a:t>Monument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33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/>
                        <a:t> Powers Corridor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/>
                        <a:t> Eastern Colorado Springs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/>
                        <a:t>Peterson Air Force 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13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 Western Colorado Springs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 Downtown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/>
                        <a:t> Waldo Canyon area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/>
                        <a:t> NORAD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/>
                        <a:t>Manitou Springs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33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 Fort Carson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 </a:t>
                      </a:r>
                      <a:r>
                        <a:rPr lang="en-US" baseline="0" dirty="0"/>
                        <a:t>Schriever Air Force Base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Fountain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3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 Central Colorado Springs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Olympic</a:t>
                      </a:r>
                      <a:r>
                        <a:rPr lang="en-US" baseline="0" dirty="0"/>
                        <a:t> Training Center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3730" name="AutoShape 2" descr="Image result for air force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3731" name="Picture 3" descr="C:\Users\caralbert\Desktop\downl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752600"/>
            <a:ext cx="2133600" cy="1419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732" name="Picture 4" descr="C:\Users\caralbert\Desktop\downlo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276600"/>
            <a:ext cx="2028307" cy="136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733" name="Picture 5" descr="C:\Users\caralbert\Desktop\downloa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4114800"/>
            <a:ext cx="1931106" cy="124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735" name="Picture 7" descr="C:\Users\caralbert\Desktop\downloa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1905000"/>
            <a:ext cx="1287639" cy="162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736" name="Picture 8" descr="C:\Users\caralbert\Desktop\downloa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5486400"/>
            <a:ext cx="1617099" cy="1211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Monday_x002e_comProject xmlns="80156bfa-366b-4c3c-b565-b9add8006275">
      <Url xsi:nil="true"/>
      <Description xsi:nil="true"/>
    </Monday_x002e_comProject>
    <_ip_UnifiedCompliancePolicyUIAction xmlns="http://schemas.microsoft.com/sharepoint/v3" xsi:nil="true"/>
    <TaxCatchAll xmlns="5665252f-2c69-48e5-b0d6-d600eead1583" xsi:nil="true"/>
    <lcf76f155ced4ddcb4097134ff3c332f xmlns="80156bfa-366b-4c3c-b565-b9add8006275">
      <Terms xmlns="http://schemas.microsoft.com/office/infopath/2007/PartnerControls"/>
    </lcf76f155ced4ddcb4097134ff3c332f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Approval xmlns="80156bfa-366b-4c3c-b565-b9add8006275" xsi:nil="true"/>
    <Department xmlns="80156bfa-366b-4c3c-b565-b9add800627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30" ma:contentTypeDescription="Create a new document." ma:contentTypeScope="" ma:versionID="509d310542a9ede7014efbce552547fb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d1389daf843a7ef77f4edd275d9f6ec2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  <xsd:element ref="ns2:lcf76f155ced4ddcb4097134ff3c332f" minOccurs="0"/>
                <xsd:element ref="ns3:TaxCatchAll" minOccurs="0"/>
                <xsd:element ref="ns2:Monday_x002e_comProject" minOccurs="0"/>
                <xsd:element ref="ns2:Approva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  <xsd:enumeration value="Healthcare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  <xsd:enumeration value="DHS"/>
                    <xsd:enumeration value="Coroner"/>
                    <xsd:enumeration value="DA"/>
                    <xsd:enumeration value="PPROEM"/>
                    <xsd:enumeration value="Justice Services"/>
                    <xsd:enumeration value="Economic Dev."/>
                    <xsd:enumeration value="Gov Affairs"/>
                    <xsd:enumeration value="Surveyor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38cfe51f-b26a-4d8e-9a63-6375ff3b2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onday_x002e_comProject" ma:index="32" nillable="true" ma:displayName="Monday.com Project" ma:description="What AV project is this file linked to." ma:format="Hyperlink" ma:internalName="Monday_x002e_comProjec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pproval" ma:index="33" nillable="true" ma:displayName="Approval" ma:description="Is this item approved or does it need work." ma:format="Dropdown" ma:internalName="Approval">
      <xsd:simpleType>
        <xsd:restriction base="dms:Choice">
          <xsd:enumeration value="Approved"/>
          <xsd:enumeration value="Needs Work"/>
          <xsd:enumeration value="Reje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8322566-8442-4af9-8b12-5ca876f41557}" ma:internalName="TaxCatchAll" ma:showField="CatchAllData" ma:web="5665252f-2c69-48e5-b0d6-d600eead1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EF6D02-931C-46B1-8A3E-4D5901F41C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6939BE-3BBF-44B3-845F-1F148638BED3}">
  <ds:schemaRefs>
    <ds:schemaRef ds:uri="http://schemas.microsoft.com/office/2006/metadata/properties"/>
    <ds:schemaRef ds:uri="http://schemas.microsoft.com/office/infopath/2007/PartnerControls"/>
    <ds:schemaRef ds:uri="80156bfa-366b-4c3c-b565-b9add8006275"/>
    <ds:schemaRef ds:uri="http://schemas.microsoft.com/sharepoint/v3"/>
    <ds:schemaRef ds:uri="5665252f-2c69-48e5-b0d6-d600eead1583"/>
  </ds:schemaRefs>
</ds:datastoreItem>
</file>

<file path=customXml/itemProps3.xml><?xml version="1.0" encoding="utf-8"?>
<ds:datastoreItem xmlns:ds="http://schemas.openxmlformats.org/officeDocument/2006/customXml" ds:itemID="{F525021C-9809-47C5-AD2C-AA53F1ED0A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156bfa-366b-4c3c-b565-b9add8006275"/>
    <ds:schemaRef ds:uri="5665252f-2c69-48e5-b0d6-d600eead1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14951</TotalTime>
  <Words>603</Words>
  <Application>Microsoft Office PowerPoint</Application>
  <PresentationFormat>On-screen Show (4:3)</PresentationFormat>
  <Paragraphs>193</Paragraphs>
  <Slides>14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Acrobat Document</vt:lpstr>
      <vt:lpstr>2017 Reprecincting &amp; Commissioner Redistricting</vt:lpstr>
      <vt:lpstr>2015 Commissioner District Map</vt:lpstr>
      <vt:lpstr>Current District Deviation</vt:lpstr>
      <vt:lpstr>Current District Deviation</vt:lpstr>
      <vt:lpstr>Redistricting Method</vt:lpstr>
      <vt:lpstr>Redistricting Method </vt:lpstr>
      <vt:lpstr>Redistricting Goals</vt:lpstr>
      <vt:lpstr>Redistricting Goals</vt:lpstr>
      <vt:lpstr>Key District Features</vt:lpstr>
      <vt:lpstr>Redistricting - Option 3 </vt:lpstr>
      <vt:lpstr>Redistricting - Option 3   Positives &amp; Negatives</vt:lpstr>
      <vt:lpstr>Redistricting - Option 3 Population Deviation</vt:lpstr>
      <vt:lpstr>Redistricting - Option 3 Population Distribution</vt:lpstr>
      <vt:lpstr>Public Comment Phase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Reprincting &amp; Commissioner Reapportionment</dc:title>
  <dc:creator>carparsell</dc:creator>
  <cp:lastModifiedBy>Jackie Allred</cp:lastModifiedBy>
  <cp:revision>775</cp:revision>
  <cp:lastPrinted>2023-04-17T19:24:59Z</cp:lastPrinted>
  <dcterms:created xsi:type="dcterms:W3CDTF">2015-05-01T16:02:27Z</dcterms:created>
  <dcterms:modified xsi:type="dcterms:W3CDTF">2023-04-18T17:55:41Z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</Properties>
</file>