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0"/>
  </p:notesMasterIdLst>
  <p:sldIdLst>
    <p:sldId id="256" r:id="rId5"/>
    <p:sldId id="262" r:id="rId6"/>
    <p:sldId id="263" r:id="rId7"/>
    <p:sldId id="264" r:id="rId8"/>
    <p:sldId id="261" r:id="rId9"/>
  </p:sldIdLst>
  <p:sldSz cx="13716000" cy="10287000"/>
  <p:notesSz cx="7010400" cy="9296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 1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4E67"/>
    <a:srgbClr val="0066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1506" y="36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76FBF0-9DA5-4BDC-89A1-8576DDCC2EA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C3716C-C893-43BC-9834-CF0B1AE4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7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87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0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9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3716C-C893-43BC-9834-CF0B1AE46E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7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C26D-18D0-4BC8-BAD0-3E12A615E20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A323-4046-481F-B0F7-4E35C9422E3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29CF-2A5E-4961-AB88-BF4F65600B48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D814-AA9A-41C7-AE7C-2FA96A3C1273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8285-758E-4D4E-8869-77AB09EC1AF4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D2A8-4F15-4AB4-B9BC-A62B003A287A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FBCB-17BB-4B8B-BCCC-A0E42DE2EE76}" type="datetime1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E8AD-B56E-472A-864A-2AAB7B9DA635}" type="datetime1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788-EB08-4B92-9C19-F51B2054B57B}" type="datetime1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0BA60-1920-4056-B817-24D3D2B0A767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3CE44-EAB9-41C4-8FA9-43D2779DE370}" type="datetime1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4B0B-479C-4DD6-9809-173A579EC2E4}" type="datetime1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3716000" cy="6819900"/>
            <a:chOff x="0" y="0"/>
            <a:chExt cx="24384000" cy="75685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26727" b="26727"/>
            <a:stretch>
              <a:fillRect/>
            </a:stretch>
          </p:blipFill>
          <p:spPr>
            <a:xfrm>
              <a:off x="0" y="0"/>
              <a:ext cx="24384000" cy="7568590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18" r="118"/>
          <a:stretch>
            <a:fillRect/>
          </a:stretch>
        </p:blipFill>
        <p:spPr>
          <a:xfrm>
            <a:off x="9144000" y="507523"/>
            <a:ext cx="3959652" cy="132468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6819900"/>
            <a:ext cx="13716000" cy="3658059"/>
            <a:chOff x="0" y="0"/>
            <a:chExt cx="5490351" cy="68173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90351" cy="681739"/>
            </a:xfrm>
            <a:custGeom>
              <a:avLst/>
              <a:gdLst/>
              <a:ahLst/>
              <a:cxnLst/>
              <a:rect l="l" t="t" r="r" b="b"/>
              <a:pathLst>
                <a:path w="5490351" h="681739">
                  <a:moveTo>
                    <a:pt x="0" y="0"/>
                  </a:moveTo>
                  <a:lnTo>
                    <a:pt x="5490351" y="0"/>
                  </a:lnTo>
                  <a:lnTo>
                    <a:pt x="5490351" y="681739"/>
                  </a:lnTo>
                  <a:lnTo>
                    <a:pt x="0" y="681739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90600" y="6819900"/>
            <a:ext cx="12344400" cy="4105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25"/>
              </a:lnSpc>
            </a:pP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Works</a:t>
            </a:r>
            <a:b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Fleet Electrification Grant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Ladley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Director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Public Works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18, 2023</a:t>
            </a:r>
          </a:p>
          <a:p>
            <a:pPr algn="ctr">
              <a:lnSpc>
                <a:spcPts val="8025"/>
              </a:lnSpc>
            </a:pPr>
            <a:endParaRPr lang="en-US" sz="1600" spc="300" dirty="0">
              <a:solidFill>
                <a:schemeClr val="bg1"/>
              </a:solidFill>
              <a:latin typeface="Open Sans Light 1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FCAE89-3F54-43CE-803F-642D0B0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  <p:txBody>
            <a:bodyPr/>
            <a:lstStyle/>
            <a:p>
              <a:pPr algn="ctr"/>
              <a:endParaRPr lang="en-JM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JM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Fleet Electrification Grant </a:t>
              </a:r>
              <a:endParaRPr lang="en-US" sz="6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762000" y="2494051"/>
            <a:ext cx="12344400" cy="70690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Total Cost is $1,050,000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Federal funding is $869,295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Local funding is $180,705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DPW will be able to buy and install the charging stations and purchase 8 new vehicles for 17.21% of the full cost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The PPACG Board of Directors awarded the grant on 11/9/2022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1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  <p:txBody>
            <a:bodyPr/>
            <a:lstStyle/>
            <a:p>
              <a:pPr algn="ctr"/>
              <a:endParaRPr lang="en-JM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JM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Why Consider Fleet Electrification?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304800" y="2247900"/>
            <a:ext cx="13182600" cy="731520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El Paso County “light fleet” consists of 260 vehicles covering  twenty departments /divisions.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This grant allows EPC the opportunity to bring EVs and charging stations into our facilities/fleet and evaluate EV performance in our fleet</a:t>
            </a:r>
            <a:endParaRPr lang="en-US" sz="4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</a:rPr>
              <a:t>Potential costs savings over Internal Combustion Engines (ICE)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EV Operating Costs @100,000 miles = $9,870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ICE Operating Costs @ 100,000 miles = $31,460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The Transportation Electrification Infrastructure Study was adopted by the PPACG Board of Directors in October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The s</a:t>
            </a:r>
            <a:r>
              <a:rPr lang="en-US" sz="4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tudy documented existing conditions in El Paso, Park, and Teller Counties about electric vehicle (EV) charging, provided data, references, and implementation resources for </a:t>
            </a:r>
            <a:r>
              <a:rPr lang="en-US" sz="4300" dirty="0">
                <a:solidFill>
                  <a:srgbClr val="000000"/>
                </a:solidFill>
                <a:latin typeface="Calibri" panose="020F0502020204030204" pitchFamily="34" charset="0"/>
              </a:rPr>
              <a:t>local </a:t>
            </a:r>
            <a:r>
              <a:rPr lang="en-US" sz="43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jurisdictions. </a:t>
            </a: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84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997"/>
            <a:ext cx="13716000" cy="2092503"/>
            <a:chOff x="0" y="-261108"/>
            <a:chExt cx="5490351" cy="888268"/>
          </a:xfrm>
        </p:grpSpPr>
        <p:sp>
          <p:nvSpPr>
            <p:cNvPr id="3" name="Freeform 3"/>
            <p:cNvSpPr/>
            <p:nvPr/>
          </p:nvSpPr>
          <p:spPr>
            <a:xfrm>
              <a:off x="0" y="-261108"/>
              <a:ext cx="5490351" cy="888268"/>
            </a:xfrm>
            <a:custGeom>
              <a:avLst/>
              <a:gdLst/>
              <a:ahLst/>
              <a:cxnLst/>
              <a:rect l="l" t="t" r="r" b="b"/>
              <a:pathLst>
                <a:path w="5490351" h="627160">
                  <a:moveTo>
                    <a:pt x="0" y="0"/>
                  </a:moveTo>
                  <a:lnTo>
                    <a:pt x="5490351" y="0"/>
                  </a:lnTo>
                  <a:lnTo>
                    <a:pt x="5490351" y="627160"/>
                  </a:lnTo>
                  <a:lnTo>
                    <a:pt x="0" y="627160"/>
                  </a:lnTo>
                  <a:close/>
                </a:path>
              </a:pathLst>
            </a:custGeom>
            <a:solidFill>
              <a:srgbClr val="002D5D"/>
            </a:solidFill>
          </p:spPr>
          <p:txBody>
            <a:bodyPr/>
            <a:lstStyle/>
            <a:p>
              <a:pPr algn="ctr"/>
              <a:endParaRPr lang="en-JM" sz="2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JM" sz="6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County Cost Analysis</a:t>
              </a:r>
              <a:endParaRPr lang="en-US" sz="4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C9A0FD-EF02-4EC8-9471-DAA1DDC8DD8D}"/>
              </a:ext>
            </a:extLst>
          </p:cNvPr>
          <p:cNvGrpSpPr/>
          <p:nvPr/>
        </p:nvGrpSpPr>
        <p:grpSpPr>
          <a:xfrm>
            <a:off x="98907" y="9395960"/>
            <a:ext cx="4156472" cy="759460"/>
            <a:chOff x="98907" y="9395960"/>
            <a:chExt cx="4156472" cy="759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1466E-FF2A-4096-8252-AC33ED5BC03A}"/>
                </a:ext>
              </a:extLst>
            </p:cNvPr>
            <p:cNvSpPr txBox="1"/>
            <p:nvPr/>
          </p:nvSpPr>
          <p:spPr>
            <a:xfrm>
              <a:off x="914400" y="9639300"/>
              <a:ext cx="3340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Financial Services Department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2C3C8A5-271C-46AB-B7AE-2B67AB380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" y="9395960"/>
              <a:ext cx="762000" cy="759460"/>
            </a:xfrm>
            <a:prstGeom prst="rect">
              <a:avLst/>
            </a:prstGeom>
          </p:spPr>
        </p:pic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31ABC07-A05A-4B5A-909C-ED2551D1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9639301"/>
            <a:ext cx="1600200" cy="433130"/>
          </a:xfrm>
        </p:spPr>
        <p:txBody>
          <a:bodyPr/>
          <a:lstStyle/>
          <a:p>
            <a:fld id="{B6F15528-21DE-4FAA-801E-634DDDAF4B2B}" type="slidenum"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1C53783-D253-C7AA-DE00-6CC044FEE48A}"/>
              </a:ext>
            </a:extLst>
          </p:cNvPr>
          <p:cNvSpPr txBox="1">
            <a:spLocks/>
          </p:cNvSpPr>
          <p:nvPr/>
        </p:nvSpPr>
        <p:spPr>
          <a:xfrm>
            <a:off x="304800" y="2247900"/>
            <a:ext cx="13182600" cy="7467600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Opportunity to fund electric vehicles with federal grant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</a:rPr>
              <a:t>Net cost for County general fund is $180,705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8 vehicles = general fund cost per vehicle of $22,588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4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</a:rPr>
              <a:t>Including a possible battery replacement at 100k miles (typically warrantied until 100k miles), net savings to general fund of approximately $270,000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00050" lvl="1" indent="0">
              <a:buNone/>
            </a:pPr>
            <a:endParaRPr lang="en-US" sz="3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JM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AF5D93-2575-B883-3A6D-69A00D89E3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25" y="4381500"/>
            <a:ext cx="11665639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42092" y="1"/>
            <a:ext cx="8591480" cy="2793513"/>
            <a:chOff x="0" y="0"/>
            <a:chExt cx="3294389" cy="7962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388" cy="796241"/>
            </a:xfrm>
            <a:custGeom>
              <a:avLst/>
              <a:gdLst/>
              <a:ahLst/>
              <a:cxnLst/>
              <a:rect l="l" t="t" r="r" b="b"/>
              <a:pathLst>
                <a:path w="3294388" h="796241">
                  <a:moveTo>
                    <a:pt x="0" y="0"/>
                  </a:moveTo>
                  <a:lnTo>
                    <a:pt x="3294388" y="0"/>
                  </a:lnTo>
                  <a:lnTo>
                    <a:pt x="3294388" y="796241"/>
                  </a:lnTo>
                  <a:lnTo>
                    <a:pt x="0" y="796241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2286000" y="0"/>
            <a:ext cx="7141241" cy="10287000"/>
            <a:chOff x="0" y="0"/>
            <a:chExt cx="9521655" cy="137160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l="26852" r="26852"/>
            <a:stretch>
              <a:fillRect/>
            </a:stretch>
          </p:blipFill>
          <p:spPr>
            <a:xfrm>
              <a:off x="0" y="0"/>
              <a:ext cx="9521655" cy="1371600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5055344" y="2852320"/>
            <a:ext cx="8673908" cy="7436337"/>
            <a:chOff x="0" y="0"/>
            <a:chExt cx="4254584" cy="28926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54584" cy="2892683"/>
            </a:xfrm>
            <a:custGeom>
              <a:avLst/>
              <a:gdLst/>
              <a:ahLst/>
              <a:cxnLst/>
              <a:rect l="l" t="t" r="r" b="b"/>
              <a:pathLst>
                <a:path w="4254584" h="2892683">
                  <a:moveTo>
                    <a:pt x="0" y="0"/>
                  </a:moveTo>
                  <a:lnTo>
                    <a:pt x="4254584" y="0"/>
                  </a:lnTo>
                  <a:lnTo>
                    <a:pt x="4254584" y="2892683"/>
                  </a:lnTo>
                  <a:lnTo>
                    <a:pt x="0" y="2892683"/>
                  </a:lnTo>
                  <a:close/>
                </a:path>
              </a:pathLst>
            </a:custGeom>
            <a:solidFill>
              <a:srgbClr val="000000">
                <a:alpha val="4706"/>
              </a:srgbClr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00800" y="281253"/>
            <a:ext cx="6245523" cy="20864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D1D9E5-3E98-28C7-F5C2-B04428C1F519}"/>
              </a:ext>
            </a:extLst>
          </p:cNvPr>
          <p:cNvSpPr txBox="1"/>
          <p:nvPr/>
        </p:nvSpPr>
        <p:spPr>
          <a:xfrm>
            <a:off x="7843670" y="4229100"/>
            <a:ext cx="2917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Monday_x002e_comProject xmlns="80156bfa-366b-4c3c-b565-b9add8006275">
      <Url xsi:nil="true"/>
      <Description xsi:nil="true"/>
    </Monday_x002e_comProject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Approval xmlns="80156bfa-366b-4c3c-b565-b9add80062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080277-0BFF-4695-A373-1D0B2030A8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0156bfa-366b-4c3c-b565-b9add8006275"/>
    <ds:schemaRef ds:uri="5665252f-2c69-48e5-b0d6-d600eead1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126C6-3C24-4F13-AB59-DCD9462A3F58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80156bfa-366b-4c3c-b565-b9add8006275"/>
    <ds:schemaRef ds:uri="http://schemas.microsoft.com/office/infopath/2007/PartnerControls"/>
    <ds:schemaRef ds:uri="http://purl.org/dc/elements/1.1/"/>
    <ds:schemaRef ds:uri="http://schemas.microsoft.com/office/2006/metadata/properties"/>
    <ds:schemaRef ds:uri="5665252f-2c69-48e5-b0d6-d600eead1583"/>
    <ds:schemaRef ds:uri="http://schemas.microsoft.com/sharepoint/v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441239-8F09-44C9-ACB4-4E964762E6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271</Words>
  <Application>Microsoft Office PowerPoint</Application>
  <PresentationFormat>Custom</PresentationFormat>
  <Paragraphs>49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Open Sans Light 1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EPC Generic Presentation</dc:title>
  <dc:creator>AmyJo Fields</dc:creator>
  <cp:lastModifiedBy>Jackie Allred</cp:lastModifiedBy>
  <cp:revision>63</cp:revision>
  <cp:lastPrinted>2023-04-17T18:56:01Z</cp:lastPrinted>
  <dcterms:created xsi:type="dcterms:W3CDTF">2006-08-16T00:00:00Z</dcterms:created>
  <dcterms:modified xsi:type="dcterms:W3CDTF">2023-04-18T15:36:27Z</dcterms:modified>
  <dc:identifier>DAE3tjSdtuU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