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4"/>
  </p:sldMasterIdLst>
  <p:notesMasterIdLst>
    <p:notesMasterId r:id="rId17"/>
  </p:notesMasterIdLst>
  <p:handoutMasterIdLst>
    <p:handoutMasterId r:id="rId18"/>
  </p:handoutMasterIdLst>
  <p:sldIdLst>
    <p:sldId id="256" r:id="rId5"/>
    <p:sldId id="257" r:id="rId6"/>
    <p:sldId id="262" r:id="rId7"/>
    <p:sldId id="273" r:id="rId8"/>
    <p:sldId id="271" r:id="rId9"/>
    <p:sldId id="272" r:id="rId10"/>
    <p:sldId id="279" r:id="rId11"/>
    <p:sldId id="277" r:id="rId12"/>
    <p:sldId id="274" r:id="rId13"/>
    <p:sldId id="264" r:id="rId14"/>
    <p:sldId id="278" r:id="rId15"/>
    <p:sldId id="263"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EF2D6-F947-909D-00FD-E6B17F7BACB8}" v="6" dt="2023-04-12T14:49:18.185"/>
    <p1510:client id="{56CD3EC4-DE83-9A90-ABEA-01402DA4DB65}" v="10" dt="2023-04-12T13:51:54.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86902" autoAdjust="0"/>
  </p:normalViewPr>
  <p:slideViewPr>
    <p:cSldViewPr snapToGrid="0" showGuides="1">
      <p:cViewPr varScale="1">
        <p:scale>
          <a:sx n="66" d="100"/>
          <a:sy n="66" d="100"/>
        </p:scale>
        <p:origin x="1080"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DE6B-C89C-444D-80B6-859B22BDDBD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014E4B5-E60C-412C-B6FE-1EE7366BEBC0}">
      <dgm:prSet/>
      <dgm:spPr/>
      <dgm:t>
        <a:bodyPr/>
        <a:lstStyle/>
        <a:p>
          <a:r>
            <a:rPr lang="en-US"/>
            <a:t>UOCAVA (Uniformed &amp; Overseas Citizens Absentee Voting Act) Voters removed.</a:t>
          </a:r>
        </a:p>
      </dgm:t>
    </dgm:pt>
    <dgm:pt modelId="{89B4C913-AF80-48A3-A648-2714455FFFC1}" type="parTrans" cxnId="{829BEC88-3C1A-4EBF-A6A3-BF7AA12D0DDB}">
      <dgm:prSet/>
      <dgm:spPr/>
      <dgm:t>
        <a:bodyPr/>
        <a:lstStyle/>
        <a:p>
          <a:endParaRPr lang="en-US"/>
        </a:p>
      </dgm:t>
    </dgm:pt>
    <dgm:pt modelId="{8EB9D1F8-6066-47A0-AC2B-1F4DF3F20992}" type="sibTrans" cxnId="{829BEC88-3C1A-4EBF-A6A3-BF7AA12D0DDB}">
      <dgm:prSet/>
      <dgm:spPr/>
      <dgm:t>
        <a:bodyPr/>
        <a:lstStyle/>
        <a:p>
          <a:endParaRPr lang="en-US"/>
        </a:p>
      </dgm:t>
    </dgm:pt>
    <dgm:pt modelId="{B53600F4-803B-43C1-9E48-EC98E6F8A9B7}">
      <dgm:prSet/>
      <dgm:spPr/>
      <dgm:t>
        <a:bodyPr/>
        <a:lstStyle/>
        <a:p>
          <a:r>
            <a:rPr lang="en-US"/>
            <a:t>Experian “Best Address” does NOT match SCORE (Statewide Voter Registration System) Residential Address.</a:t>
          </a:r>
        </a:p>
      </dgm:t>
    </dgm:pt>
    <dgm:pt modelId="{6362EC24-C5B9-4101-B5C5-82FAA2FD95AA}" type="parTrans" cxnId="{9EBF7148-B3A4-42E2-A400-4094F962C60D}">
      <dgm:prSet/>
      <dgm:spPr/>
      <dgm:t>
        <a:bodyPr/>
        <a:lstStyle/>
        <a:p>
          <a:endParaRPr lang="en-US"/>
        </a:p>
      </dgm:t>
    </dgm:pt>
    <dgm:pt modelId="{048C3DFC-C4E4-4E3F-96C9-B1D74F7701DD}" type="sibTrans" cxnId="{9EBF7148-B3A4-42E2-A400-4094F962C60D}">
      <dgm:prSet/>
      <dgm:spPr/>
      <dgm:t>
        <a:bodyPr/>
        <a:lstStyle/>
        <a:p>
          <a:endParaRPr lang="en-US"/>
        </a:p>
      </dgm:t>
    </dgm:pt>
    <dgm:pt modelId="{827D4F26-BE20-4839-AEDF-F915451CA4E5}">
      <dgm:prSet/>
      <dgm:spPr/>
      <dgm:t>
        <a:bodyPr/>
        <a:lstStyle/>
        <a:p>
          <a:r>
            <a:rPr lang="en-US"/>
            <a:t>Experian “Best Address” does NOT match SCORE (Statewide Voter Registration System) Mailing Address.</a:t>
          </a:r>
        </a:p>
      </dgm:t>
    </dgm:pt>
    <dgm:pt modelId="{C442398C-07F0-4BE0-A617-B3259A8B2783}" type="parTrans" cxnId="{1C4C576D-735C-41F8-B40C-CE2AAB837A15}">
      <dgm:prSet/>
      <dgm:spPr/>
      <dgm:t>
        <a:bodyPr/>
        <a:lstStyle/>
        <a:p>
          <a:endParaRPr lang="en-US"/>
        </a:p>
      </dgm:t>
    </dgm:pt>
    <dgm:pt modelId="{8D3B40A4-B079-4D4A-8617-9A021944F182}" type="sibTrans" cxnId="{1C4C576D-735C-41F8-B40C-CE2AAB837A15}">
      <dgm:prSet/>
      <dgm:spPr/>
      <dgm:t>
        <a:bodyPr/>
        <a:lstStyle/>
        <a:p>
          <a:endParaRPr lang="en-US"/>
        </a:p>
      </dgm:t>
    </dgm:pt>
    <dgm:pt modelId="{919328EA-1B97-479A-8CC8-2BCDD5AACE1D}">
      <dgm:prSet/>
      <dgm:spPr/>
      <dgm:t>
        <a:bodyPr/>
        <a:lstStyle/>
        <a:p>
          <a:r>
            <a:rPr lang="en-US"/>
            <a:t>Experian name matches SCORE (Statewide Voter Registration System) name.</a:t>
          </a:r>
        </a:p>
      </dgm:t>
    </dgm:pt>
    <dgm:pt modelId="{C8C4B00F-6C84-4060-90A2-9C5E5914F9E4}" type="parTrans" cxnId="{0A169911-E599-4220-8451-974313CF03D9}">
      <dgm:prSet/>
      <dgm:spPr/>
      <dgm:t>
        <a:bodyPr/>
        <a:lstStyle/>
        <a:p>
          <a:endParaRPr lang="en-US"/>
        </a:p>
      </dgm:t>
    </dgm:pt>
    <dgm:pt modelId="{6714C518-EFB1-4483-94A0-706672EFAD18}" type="sibTrans" cxnId="{0A169911-E599-4220-8451-974313CF03D9}">
      <dgm:prSet/>
      <dgm:spPr/>
      <dgm:t>
        <a:bodyPr/>
        <a:lstStyle/>
        <a:p>
          <a:endParaRPr lang="en-US"/>
        </a:p>
      </dgm:t>
    </dgm:pt>
    <dgm:pt modelId="{0392AB5C-EFFC-4C06-BCDF-0B509046E2EB}">
      <dgm:prSet/>
      <dgm:spPr/>
      <dgm:t>
        <a:bodyPr/>
        <a:lstStyle/>
        <a:p>
          <a:r>
            <a:rPr lang="en-US"/>
            <a:t>Removing UOCAVA Voters left 458,612 records to analyze.</a:t>
          </a:r>
        </a:p>
      </dgm:t>
    </dgm:pt>
    <dgm:pt modelId="{33E00E19-6E60-424F-BE72-D5A89B74EAD4}" type="parTrans" cxnId="{85BEEA6D-37A8-4502-BE23-0E50E294A218}">
      <dgm:prSet/>
      <dgm:spPr/>
      <dgm:t>
        <a:bodyPr/>
        <a:lstStyle/>
        <a:p>
          <a:endParaRPr lang="en-US"/>
        </a:p>
      </dgm:t>
    </dgm:pt>
    <dgm:pt modelId="{325789CD-4F06-4F00-832C-EFF97857B1A8}" type="sibTrans" cxnId="{85BEEA6D-37A8-4502-BE23-0E50E294A218}">
      <dgm:prSet/>
      <dgm:spPr/>
      <dgm:t>
        <a:bodyPr/>
        <a:lstStyle/>
        <a:p>
          <a:endParaRPr lang="en-US"/>
        </a:p>
      </dgm:t>
    </dgm:pt>
    <dgm:pt modelId="{D19C06EB-A141-4DCB-BD1C-F74028D5D8ED}">
      <dgm:prSet/>
      <dgm:spPr/>
      <dgm:t>
        <a:bodyPr/>
        <a:lstStyle/>
        <a:p>
          <a:r>
            <a:rPr lang="en-US"/>
            <a:t>37,384 Records requiring review (8.2%).</a:t>
          </a:r>
        </a:p>
      </dgm:t>
    </dgm:pt>
    <dgm:pt modelId="{BF8C6226-AE97-4AC6-8D27-C2130ACFE479}" type="parTrans" cxnId="{14264F41-4F86-441B-B293-882D79105168}">
      <dgm:prSet/>
      <dgm:spPr/>
      <dgm:t>
        <a:bodyPr/>
        <a:lstStyle/>
        <a:p>
          <a:endParaRPr lang="en-US"/>
        </a:p>
      </dgm:t>
    </dgm:pt>
    <dgm:pt modelId="{1E7844EA-6FC4-490F-8646-BEAC9B4256F3}" type="sibTrans" cxnId="{14264F41-4F86-441B-B293-882D79105168}">
      <dgm:prSet/>
      <dgm:spPr/>
      <dgm:t>
        <a:bodyPr/>
        <a:lstStyle/>
        <a:p>
          <a:endParaRPr lang="en-US"/>
        </a:p>
      </dgm:t>
    </dgm:pt>
    <dgm:pt modelId="{8F5D0B0A-C366-4E4A-92CC-0B0157CE5758}" type="pres">
      <dgm:prSet presAssocID="{52A3DE6B-C89C-444D-80B6-859B22BDDBD4}" presName="diagram" presStyleCnt="0">
        <dgm:presLayoutVars>
          <dgm:dir/>
          <dgm:resizeHandles val="exact"/>
        </dgm:presLayoutVars>
      </dgm:prSet>
      <dgm:spPr/>
    </dgm:pt>
    <dgm:pt modelId="{E3CAD89B-538D-43C4-A9A8-BF475F524476}" type="pres">
      <dgm:prSet presAssocID="{1014E4B5-E60C-412C-B6FE-1EE7366BEBC0}" presName="node" presStyleLbl="node1" presStyleIdx="0" presStyleCnt="6">
        <dgm:presLayoutVars>
          <dgm:bulletEnabled val="1"/>
        </dgm:presLayoutVars>
      </dgm:prSet>
      <dgm:spPr/>
    </dgm:pt>
    <dgm:pt modelId="{111DCB80-EF4E-40F4-8B62-32D57D00E0DB}" type="pres">
      <dgm:prSet presAssocID="{8EB9D1F8-6066-47A0-AC2B-1F4DF3F20992}" presName="sibTrans" presStyleCnt="0"/>
      <dgm:spPr/>
    </dgm:pt>
    <dgm:pt modelId="{C367579E-F418-4F35-B063-54C03EE66326}" type="pres">
      <dgm:prSet presAssocID="{B53600F4-803B-43C1-9E48-EC98E6F8A9B7}" presName="node" presStyleLbl="node1" presStyleIdx="1" presStyleCnt="6">
        <dgm:presLayoutVars>
          <dgm:bulletEnabled val="1"/>
        </dgm:presLayoutVars>
      </dgm:prSet>
      <dgm:spPr/>
    </dgm:pt>
    <dgm:pt modelId="{AA28CC8A-0316-4D34-BA42-A17C3BF22026}" type="pres">
      <dgm:prSet presAssocID="{048C3DFC-C4E4-4E3F-96C9-B1D74F7701DD}" presName="sibTrans" presStyleCnt="0"/>
      <dgm:spPr/>
    </dgm:pt>
    <dgm:pt modelId="{3D9FEA1D-1965-4B78-AE13-296DF4666118}" type="pres">
      <dgm:prSet presAssocID="{827D4F26-BE20-4839-AEDF-F915451CA4E5}" presName="node" presStyleLbl="node1" presStyleIdx="2" presStyleCnt="6">
        <dgm:presLayoutVars>
          <dgm:bulletEnabled val="1"/>
        </dgm:presLayoutVars>
      </dgm:prSet>
      <dgm:spPr/>
    </dgm:pt>
    <dgm:pt modelId="{C0044FE4-63DA-41F3-935F-F2CFEDE38224}" type="pres">
      <dgm:prSet presAssocID="{8D3B40A4-B079-4D4A-8617-9A021944F182}" presName="sibTrans" presStyleCnt="0"/>
      <dgm:spPr/>
    </dgm:pt>
    <dgm:pt modelId="{3462FF23-F229-479B-93F5-A67EAABEB4A8}" type="pres">
      <dgm:prSet presAssocID="{919328EA-1B97-479A-8CC8-2BCDD5AACE1D}" presName="node" presStyleLbl="node1" presStyleIdx="3" presStyleCnt="6">
        <dgm:presLayoutVars>
          <dgm:bulletEnabled val="1"/>
        </dgm:presLayoutVars>
      </dgm:prSet>
      <dgm:spPr/>
    </dgm:pt>
    <dgm:pt modelId="{80046B0E-B881-4660-9C4E-4A482B560C86}" type="pres">
      <dgm:prSet presAssocID="{6714C518-EFB1-4483-94A0-706672EFAD18}" presName="sibTrans" presStyleCnt="0"/>
      <dgm:spPr/>
    </dgm:pt>
    <dgm:pt modelId="{14BD5E97-9DC5-489D-ABCE-316D829BD749}" type="pres">
      <dgm:prSet presAssocID="{0392AB5C-EFFC-4C06-BCDF-0B509046E2EB}" presName="node" presStyleLbl="node1" presStyleIdx="4" presStyleCnt="6">
        <dgm:presLayoutVars>
          <dgm:bulletEnabled val="1"/>
        </dgm:presLayoutVars>
      </dgm:prSet>
      <dgm:spPr/>
    </dgm:pt>
    <dgm:pt modelId="{C859E2FB-E78D-41E6-8598-B6915EF6645A}" type="pres">
      <dgm:prSet presAssocID="{325789CD-4F06-4F00-832C-EFF97857B1A8}" presName="sibTrans" presStyleCnt="0"/>
      <dgm:spPr/>
    </dgm:pt>
    <dgm:pt modelId="{3D1950EC-2D76-4C0E-B28A-3E76D8DCFF0E}" type="pres">
      <dgm:prSet presAssocID="{D19C06EB-A141-4DCB-BD1C-F74028D5D8ED}" presName="node" presStyleLbl="node1" presStyleIdx="5" presStyleCnt="6">
        <dgm:presLayoutVars>
          <dgm:bulletEnabled val="1"/>
        </dgm:presLayoutVars>
      </dgm:prSet>
      <dgm:spPr/>
    </dgm:pt>
  </dgm:ptLst>
  <dgm:cxnLst>
    <dgm:cxn modelId="{0A169911-E599-4220-8451-974313CF03D9}" srcId="{52A3DE6B-C89C-444D-80B6-859B22BDDBD4}" destId="{919328EA-1B97-479A-8CC8-2BCDD5AACE1D}" srcOrd="3" destOrd="0" parTransId="{C8C4B00F-6C84-4060-90A2-9C5E5914F9E4}" sibTransId="{6714C518-EFB1-4483-94A0-706672EFAD18}"/>
    <dgm:cxn modelId="{1D0EBF3E-4599-4E1D-8644-6A09FAF88D65}" type="presOf" srcId="{B53600F4-803B-43C1-9E48-EC98E6F8A9B7}" destId="{C367579E-F418-4F35-B063-54C03EE66326}" srcOrd="0" destOrd="0" presId="urn:microsoft.com/office/officeart/2005/8/layout/default"/>
    <dgm:cxn modelId="{14264F41-4F86-441B-B293-882D79105168}" srcId="{52A3DE6B-C89C-444D-80B6-859B22BDDBD4}" destId="{D19C06EB-A141-4DCB-BD1C-F74028D5D8ED}" srcOrd="5" destOrd="0" parTransId="{BF8C6226-AE97-4AC6-8D27-C2130ACFE479}" sibTransId="{1E7844EA-6FC4-490F-8646-BEAC9B4256F3}"/>
    <dgm:cxn modelId="{9EBF7148-B3A4-42E2-A400-4094F962C60D}" srcId="{52A3DE6B-C89C-444D-80B6-859B22BDDBD4}" destId="{B53600F4-803B-43C1-9E48-EC98E6F8A9B7}" srcOrd="1" destOrd="0" parTransId="{6362EC24-C5B9-4101-B5C5-82FAA2FD95AA}" sibTransId="{048C3DFC-C4E4-4E3F-96C9-B1D74F7701DD}"/>
    <dgm:cxn modelId="{1C4C576D-735C-41F8-B40C-CE2AAB837A15}" srcId="{52A3DE6B-C89C-444D-80B6-859B22BDDBD4}" destId="{827D4F26-BE20-4839-AEDF-F915451CA4E5}" srcOrd="2" destOrd="0" parTransId="{C442398C-07F0-4BE0-A617-B3259A8B2783}" sibTransId="{8D3B40A4-B079-4D4A-8617-9A021944F182}"/>
    <dgm:cxn modelId="{85BEEA6D-37A8-4502-BE23-0E50E294A218}" srcId="{52A3DE6B-C89C-444D-80B6-859B22BDDBD4}" destId="{0392AB5C-EFFC-4C06-BCDF-0B509046E2EB}" srcOrd="4" destOrd="0" parTransId="{33E00E19-6E60-424F-BE72-D5A89B74EAD4}" sibTransId="{325789CD-4F06-4F00-832C-EFF97857B1A8}"/>
    <dgm:cxn modelId="{8C71DB7F-267D-46A7-A462-BC5470D31160}" type="presOf" srcId="{1014E4B5-E60C-412C-B6FE-1EE7366BEBC0}" destId="{E3CAD89B-538D-43C4-A9A8-BF475F524476}" srcOrd="0" destOrd="0" presId="urn:microsoft.com/office/officeart/2005/8/layout/default"/>
    <dgm:cxn modelId="{829BEC88-3C1A-4EBF-A6A3-BF7AA12D0DDB}" srcId="{52A3DE6B-C89C-444D-80B6-859B22BDDBD4}" destId="{1014E4B5-E60C-412C-B6FE-1EE7366BEBC0}" srcOrd="0" destOrd="0" parTransId="{89B4C913-AF80-48A3-A648-2714455FFFC1}" sibTransId="{8EB9D1F8-6066-47A0-AC2B-1F4DF3F20992}"/>
    <dgm:cxn modelId="{A5EC6E8C-3E36-41C3-9998-A4D699F17045}" type="presOf" srcId="{0392AB5C-EFFC-4C06-BCDF-0B509046E2EB}" destId="{14BD5E97-9DC5-489D-ABCE-316D829BD749}" srcOrd="0" destOrd="0" presId="urn:microsoft.com/office/officeart/2005/8/layout/default"/>
    <dgm:cxn modelId="{2C023AA8-9C6B-4665-B764-BB23C905AE7D}" type="presOf" srcId="{D19C06EB-A141-4DCB-BD1C-F74028D5D8ED}" destId="{3D1950EC-2D76-4C0E-B28A-3E76D8DCFF0E}" srcOrd="0" destOrd="0" presId="urn:microsoft.com/office/officeart/2005/8/layout/default"/>
    <dgm:cxn modelId="{7B515CAA-9374-4121-A575-925A60469E5C}" type="presOf" srcId="{827D4F26-BE20-4839-AEDF-F915451CA4E5}" destId="{3D9FEA1D-1965-4B78-AE13-296DF4666118}" srcOrd="0" destOrd="0" presId="urn:microsoft.com/office/officeart/2005/8/layout/default"/>
    <dgm:cxn modelId="{353D4DB5-A709-4C38-A853-8DD8ABD5D2BC}" type="presOf" srcId="{52A3DE6B-C89C-444D-80B6-859B22BDDBD4}" destId="{8F5D0B0A-C366-4E4A-92CC-0B0157CE5758}" srcOrd="0" destOrd="0" presId="urn:microsoft.com/office/officeart/2005/8/layout/default"/>
    <dgm:cxn modelId="{DF837DDB-E50C-4CD2-A957-76F85135D6A1}" type="presOf" srcId="{919328EA-1B97-479A-8CC8-2BCDD5AACE1D}" destId="{3462FF23-F229-479B-93F5-A67EAABEB4A8}" srcOrd="0" destOrd="0" presId="urn:microsoft.com/office/officeart/2005/8/layout/default"/>
    <dgm:cxn modelId="{537B4314-45ED-4862-977D-F69BD9C7CEA6}" type="presParOf" srcId="{8F5D0B0A-C366-4E4A-92CC-0B0157CE5758}" destId="{E3CAD89B-538D-43C4-A9A8-BF475F524476}" srcOrd="0" destOrd="0" presId="urn:microsoft.com/office/officeart/2005/8/layout/default"/>
    <dgm:cxn modelId="{BB44AEF2-92F8-44DC-BBCF-8E72971D451F}" type="presParOf" srcId="{8F5D0B0A-C366-4E4A-92CC-0B0157CE5758}" destId="{111DCB80-EF4E-40F4-8B62-32D57D00E0DB}" srcOrd="1" destOrd="0" presId="urn:microsoft.com/office/officeart/2005/8/layout/default"/>
    <dgm:cxn modelId="{1E088E5B-0D96-43EB-92D8-6C18ABBF0C68}" type="presParOf" srcId="{8F5D0B0A-C366-4E4A-92CC-0B0157CE5758}" destId="{C367579E-F418-4F35-B063-54C03EE66326}" srcOrd="2" destOrd="0" presId="urn:microsoft.com/office/officeart/2005/8/layout/default"/>
    <dgm:cxn modelId="{0EFB27AB-365E-465C-9E47-6F5C5E3DAE2A}" type="presParOf" srcId="{8F5D0B0A-C366-4E4A-92CC-0B0157CE5758}" destId="{AA28CC8A-0316-4D34-BA42-A17C3BF22026}" srcOrd="3" destOrd="0" presId="urn:microsoft.com/office/officeart/2005/8/layout/default"/>
    <dgm:cxn modelId="{4C349DD0-028F-4079-A622-FB651053E265}" type="presParOf" srcId="{8F5D0B0A-C366-4E4A-92CC-0B0157CE5758}" destId="{3D9FEA1D-1965-4B78-AE13-296DF4666118}" srcOrd="4" destOrd="0" presId="urn:microsoft.com/office/officeart/2005/8/layout/default"/>
    <dgm:cxn modelId="{12A26262-8CBD-4F5C-9948-177E3EC07CA2}" type="presParOf" srcId="{8F5D0B0A-C366-4E4A-92CC-0B0157CE5758}" destId="{C0044FE4-63DA-41F3-935F-F2CFEDE38224}" srcOrd="5" destOrd="0" presId="urn:microsoft.com/office/officeart/2005/8/layout/default"/>
    <dgm:cxn modelId="{E0F1AC45-B473-4F9A-8B1E-B887EF200F62}" type="presParOf" srcId="{8F5D0B0A-C366-4E4A-92CC-0B0157CE5758}" destId="{3462FF23-F229-479B-93F5-A67EAABEB4A8}" srcOrd="6" destOrd="0" presId="urn:microsoft.com/office/officeart/2005/8/layout/default"/>
    <dgm:cxn modelId="{8BCE798A-B39D-44F7-88A0-AA1E2EACE7A0}" type="presParOf" srcId="{8F5D0B0A-C366-4E4A-92CC-0B0157CE5758}" destId="{80046B0E-B881-4660-9C4E-4A482B560C86}" srcOrd="7" destOrd="0" presId="urn:microsoft.com/office/officeart/2005/8/layout/default"/>
    <dgm:cxn modelId="{24FF7037-F761-4332-8C73-B262126A9346}" type="presParOf" srcId="{8F5D0B0A-C366-4E4A-92CC-0B0157CE5758}" destId="{14BD5E97-9DC5-489D-ABCE-316D829BD749}" srcOrd="8" destOrd="0" presId="urn:microsoft.com/office/officeart/2005/8/layout/default"/>
    <dgm:cxn modelId="{E77E6A86-80ED-4E98-85ED-9703CAC04FFE}" type="presParOf" srcId="{8F5D0B0A-C366-4E4A-92CC-0B0157CE5758}" destId="{C859E2FB-E78D-41E6-8598-B6915EF6645A}" srcOrd="9" destOrd="0" presId="urn:microsoft.com/office/officeart/2005/8/layout/default"/>
    <dgm:cxn modelId="{C4740E4E-CBE7-40D8-A498-664C58EAA1A9}" type="presParOf" srcId="{8F5D0B0A-C366-4E4A-92CC-0B0157CE5758}" destId="{3D1950EC-2D76-4C0E-B28A-3E76D8DCFF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D89B-538D-43C4-A9A8-BF475F524476}">
      <dsp:nvSpPr>
        <dsp:cNvPr id="0" name=""/>
        <dsp:cNvSpPr/>
      </dsp:nvSpPr>
      <dsp:spPr>
        <a:xfrm>
          <a:off x="200096" y="88"/>
          <a:ext cx="3209880" cy="192592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UOCAVA (Uniformed &amp; Overseas Citizens Absentee Voting Act) Voters removed.</a:t>
          </a:r>
        </a:p>
      </dsp:txBody>
      <dsp:txXfrm>
        <a:off x="200096" y="88"/>
        <a:ext cx="3209880" cy="1925928"/>
      </dsp:txXfrm>
    </dsp:sp>
    <dsp:sp modelId="{C367579E-F418-4F35-B063-54C03EE66326}">
      <dsp:nvSpPr>
        <dsp:cNvPr id="0" name=""/>
        <dsp:cNvSpPr/>
      </dsp:nvSpPr>
      <dsp:spPr>
        <a:xfrm>
          <a:off x="3730965" y="88"/>
          <a:ext cx="3209880" cy="192592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Experian “Best Address” does NOT match SCORE (Statewide Voter Registration System) Residential Address.</a:t>
          </a:r>
        </a:p>
      </dsp:txBody>
      <dsp:txXfrm>
        <a:off x="3730965" y="88"/>
        <a:ext cx="3209880" cy="1925928"/>
      </dsp:txXfrm>
    </dsp:sp>
    <dsp:sp modelId="{3D9FEA1D-1965-4B78-AE13-296DF4666118}">
      <dsp:nvSpPr>
        <dsp:cNvPr id="0" name=""/>
        <dsp:cNvSpPr/>
      </dsp:nvSpPr>
      <dsp:spPr>
        <a:xfrm>
          <a:off x="7261833" y="88"/>
          <a:ext cx="3209880" cy="192592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Experian “Best Address” does NOT match SCORE (Statewide Voter Registration System) Mailing Address.</a:t>
          </a:r>
        </a:p>
      </dsp:txBody>
      <dsp:txXfrm>
        <a:off x="7261833" y="88"/>
        <a:ext cx="3209880" cy="1925928"/>
      </dsp:txXfrm>
    </dsp:sp>
    <dsp:sp modelId="{3462FF23-F229-479B-93F5-A67EAABEB4A8}">
      <dsp:nvSpPr>
        <dsp:cNvPr id="0" name=""/>
        <dsp:cNvSpPr/>
      </dsp:nvSpPr>
      <dsp:spPr>
        <a:xfrm>
          <a:off x="200096" y="2247005"/>
          <a:ext cx="3209880" cy="192592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Experian name matches SCORE (Statewide Voter Registration System) name.</a:t>
          </a:r>
        </a:p>
      </dsp:txBody>
      <dsp:txXfrm>
        <a:off x="200096" y="2247005"/>
        <a:ext cx="3209880" cy="1925928"/>
      </dsp:txXfrm>
    </dsp:sp>
    <dsp:sp modelId="{14BD5E97-9DC5-489D-ABCE-316D829BD749}">
      <dsp:nvSpPr>
        <dsp:cNvPr id="0" name=""/>
        <dsp:cNvSpPr/>
      </dsp:nvSpPr>
      <dsp:spPr>
        <a:xfrm>
          <a:off x="3730965" y="2247005"/>
          <a:ext cx="3209880" cy="192592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Removing UOCAVA Voters left 458,612 records to analyze.</a:t>
          </a:r>
        </a:p>
      </dsp:txBody>
      <dsp:txXfrm>
        <a:off x="3730965" y="2247005"/>
        <a:ext cx="3209880" cy="1925928"/>
      </dsp:txXfrm>
    </dsp:sp>
    <dsp:sp modelId="{3D1950EC-2D76-4C0E-B28A-3E76D8DCFF0E}">
      <dsp:nvSpPr>
        <dsp:cNvPr id="0" name=""/>
        <dsp:cNvSpPr/>
      </dsp:nvSpPr>
      <dsp:spPr>
        <a:xfrm>
          <a:off x="7261833" y="2247005"/>
          <a:ext cx="3209880" cy="192592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37,384 Records requiring review (8.2%).</a:t>
          </a:r>
        </a:p>
      </dsp:txBody>
      <dsp:txXfrm>
        <a:off x="7261833" y="2247005"/>
        <a:ext cx="3209880" cy="19259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97C6B7-F63D-48F8-8C65-A57506B0F13B}" type="datetimeFigureOut">
              <a:rPr lang="en-US" smtClean="0"/>
              <a:t>4/18/2023</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09A0FA-2191-4F92-A1E4-6EB4598AC4EC}" type="datetimeFigureOut">
              <a:rPr lang="en-US" smtClean="0"/>
              <a:t>4/18/2023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320167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405481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BALLOT BOX CAMERAS</a:t>
            </a:r>
          </a:p>
          <a:p>
            <a:pPr defTabSz="931774">
              <a:defRPr/>
            </a:pPr>
            <a:endParaRPr lang="en-US" b="1" dirty="0"/>
          </a:p>
          <a:p>
            <a:pPr marL="640594" lvl="1" indent="-174708" defTabSz="931774">
              <a:buFont typeface="Arial" panose="020B0604020202020204" pitchFamily="34" charset="0"/>
              <a:buChar char="•"/>
              <a:defRPr/>
            </a:pPr>
            <a:r>
              <a:rPr lang="en-US" b="0" dirty="0"/>
              <a:t>Current camera pitfalls</a:t>
            </a:r>
          </a:p>
          <a:p>
            <a:pPr marL="1106481" lvl="2" indent="-174708" defTabSz="931774">
              <a:buFont typeface="Arial" panose="020B0604020202020204" pitchFamily="34" charset="0"/>
              <a:buChar char="•"/>
              <a:defRPr/>
            </a:pPr>
            <a:r>
              <a:rPr lang="en-US" b="0" dirty="0"/>
              <a:t>Currently have different systems at many of the sites makes it difficult to provide consistent footage, support and export schedule.</a:t>
            </a:r>
          </a:p>
          <a:p>
            <a:pPr marL="1106481" lvl="2" indent="-174708" defTabSz="931774">
              <a:buFont typeface="Arial" panose="020B0604020202020204" pitchFamily="34" charset="0"/>
              <a:buChar char="•"/>
              <a:defRPr/>
            </a:pPr>
            <a:r>
              <a:rPr lang="en-US" b="0" dirty="0"/>
              <a:t>Many sites require a lot of hands-on maintenance throughout the recording period.</a:t>
            </a:r>
          </a:p>
          <a:p>
            <a:pPr marL="1106481" lvl="2" indent="-174708" defTabSz="931774">
              <a:buFont typeface="Arial" panose="020B0604020202020204" pitchFamily="34" charset="0"/>
              <a:buChar char="•"/>
              <a:defRPr/>
            </a:pPr>
            <a:r>
              <a:rPr lang="en-US" b="0" dirty="0"/>
              <a:t>Alert system not in place so manual checks must be made throughout the day.</a:t>
            </a:r>
          </a:p>
          <a:p>
            <a:pPr marL="1572368" lvl="3" indent="-174708" defTabSz="931774">
              <a:buFont typeface="Arial" panose="020B0604020202020204" pitchFamily="34" charset="0"/>
              <a:buChar char="•"/>
              <a:defRPr/>
            </a:pPr>
            <a:r>
              <a:rPr lang="en-US" b="0" dirty="0"/>
              <a:t>Causes longer outages than necessary.</a:t>
            </a:r>
          </a:p>
          <a:p>
            <a:pPr marL="1572368" lvl="3" indent="-174708" defTabSz="931774">
              <a:buFont typeface="Arial" panose="020B0604020202020204" pitchFamily="34" charset="0"/>
              <a:buChar char="•"/>
              <a:defRPr/>
            </a:pPr>
            <a:r>
              <a:rPr lang="en-US" b="0" dirty="0"/>
              <a:t>Any failures on weekends could go unnoticed / unaddressed </a:t>
            </a:r>
            <a:r>
              <a:rPr lang="en-US" b="0" dirty="0" err="1"/>
              <a:t>til</a:t>
            </a:r>
            <a:r>
              <a:rPr lang="en-US" b="0" dirty="0"/>
              <a:t>’ Monday.</a:t>
            </a:r>
          </a:p>
          <a:p>
            <a:pPr marL="1106481" lvl="2" indent="-174708" defTabSz="931774">
              <a:buFont typeface="Arial" panose="020B0604020202020204" pitchFamily="34" charset="0"/>
              <a:buChar char="•"/>
              <a:defRPr/>
            </a:pPr>
            <a:r>
              <a:rPr lang="en-US" b="0" dirty="0"/>
              <a:t>Emergency equipment replacements are at the mercy of what the vendor happens to have on-hand, and at the mercy of manufacturer orders / availability.</a:t>
            </a:r>
          </a:p>
          <a:p>
            <a:pPr marL="1106481" lvl="2" indent="-174708" defTabSz="931774">
              <a:buFont typeface="Arial" panose="020B0604020202020204" pitchFamily="34" charset="0"/>
              <a:buChar char="•"/>
              <a:defRPr/>
            </a:pPr>
            <a:r>
              <a:rPr lang="en-US" b="0" dirty="0"/>
              <a:t>Any remote connections rely on hotspots activated for the election that were not made for this function (and in mor remote locations that tend to have unstable signal we don’t’ know fi the Wi-Fi is down, or the entire system has failed).</a:t>
            </a:r>
          </a:p>
          <a:p>
            <a:pPr marL="1106481" lvl="2" indent="-174708" defTabSz="931774">
              <a:buFont typeface="Arial" panose="020B0604020202020204" pitchFamily="34" charset="0"/>
              <a:buChar char="•"/>
              <a:defRPr/>
            </a:pPr>
            <a:r>
              <a:rPr lang="en-US" b="0" dirty="0"/>
              <a:t>Currently collected records are stored on physical hard drives.  Any failure or damage to the physical hard drive during the 25-month storage will lose all data.  No cloud backup.</a:t>
            </a:r>
          </a:p>
          <a:p>
            <a:pPr marL="465887" lvl="1" defTabSz="931774">
              <a:defRPr/>
            </a:pPr>
            <a:endParaRPr lang="en-US" b="0" dirty="0"/>
          </a:p>
          <a:p>
            <a:pPr marL="640594" lvl="1" indent="-174708" defTabSz="931774">
              <a:buFont typeface="Arial" panose="020B0604020202020204" pitchFamily="34" charset="0"/>
              <a:buChar char="•"/>
              <a:defRPr/>
            </a:pPr>
            <a:r>
              <a:rPr lang="en-US" b="0" dirty="0"/>
              <a:t>New camera system</a:t>
            </a:r>
          </a:p>
          <a:p>
            <a:pPr marL="1106481" lvl="2" indent="-174708" defTabSz="931774">
              <a:buFont typeface="Arial" panose="020B0604020202020204" pitchFamily="34" charset="0"/>
              <a:buChar char="•"/>
              <a:defRPr/>
            </a:pPr>
            <a:r>
              <a:rPr lang="en-US" b="0" dirty="0"/>
              <a:t>Allows for public access to live stream all 39 ballot drop boxes; embed in our website;</a:t>
            </a:r>
          </a:p>
          <a:p>
            <a:pPr marL="1106481" lvl="2" indent="-174708" defTabSz="931774">
              <a:buFont typeface="Arial" panose="020B0604020202020204" pitchFamily="34" charset="0"/>
              <a:buChar char="•"/>
              <a:defRPr/>
            </a:pPr>
            <a:r>
              <a:rPr lang="en-US" b="0" dirty="0"/>
              <a:t>Motion trigger recording 24/7 with customized alert on triggers.</a:t>
            </a:r>
          </a:p>
          <a:p>
            <a:pPr marL="1572368" lvl="3" indent="-174708" defTabSz="931774">
              <a:buFont typeface="Arial" panose="020B0604020202020204" pitchFamily="34" charset="0"/>
              <a:buChar char="•"/>
              <a:defRPr/>
            </a:pPr>
            <a:r>
              <a:rPr lang="en-US" b="0" dirty="0"/>
              <a:t>Any failures will quickly send an email / text to staff and vendor to quickly investigate and resolve.</a:t>
            </a:r>
          </a:p>
          <a:p>
            <a:pPr marL="1106481" lvl="2" indent="-174708" defTabSz="931774">
              <a:buFont typeface="Arial" panose="020B0604020202020204" pitchFamily="34" charset="0"/>
              <a:buChar char="•"/>
              <a:defRPr/>
            </a:pPr>
            <a:r>
              <a:rPr lang="en-US" b="0" dirty="0"/>
              <a:t>10 years of storage archive included (in cloud so we have a backup if our physical copies are lost or damaged.  Also provides quick “on-request” retrieval of data.</a:t>
            </a:r>
          </a:p>
          <a:p>
            <a:pPr marL="1106481" lvl="2" indent="-174708" defTabSz="931774">
              <a:buFont typeface="Arial" panose="020B0604020202020204" pitchFamily="34" charset="0"/>
              <a:buChar char="•"/>
              <a:defRPr/>
            </a:pPr>
            <a:r>
              <a:rPr lang="en-US" b="0" dirty="0"/>
              <a:t>Automatic upload to the cloud we can export and store off-site at our convenience.</a:t>
            </a:r>
          </a:p>
          <a:p>
            <a:pPr marL="1106481" lvl="2" indent="-174708" defTabSz="931774">
              <a:buFont typeface="Arial" panose="020B0604020202020204" pitchFamily="34" charset="0"/>
              <a:buChar char="•"/>
              <a:defRPr/>
            </a:pPr>
            <a:r>
              <a:rPr lang="en-US" b="0" dirty="0"/>
              <a:t>My staff installs – at lease one month lead time prior to an election.</a:t>
            </a:r>
          </a:p>
          <a:p>
            <a:pPr marL="1572368" lvl="3" indent="-174708" defTabSz="931774">
              <a:buFont typeface="Arial" panose="020B0604020202020204" pitchFamily="34" charset="0"/>
              <a:buChar char="•"/>
              <a:defRPr/>
            </a:pPr>
            <a:r>
              <a:rPr lang="en-US" b="0" dirty="0"/>
              <a:t>Working on the logistics of this but should be relatively painless for most; set up is very easy.</a:t>
            </a:r>
          </a:p>
          <a:p>
            <a:pPr marL="1106481" lvl="2" indent="-174708" defTabSz="931774">
              <a:buFont typeface="Arial" panose="020B0604020202020204" pitchFamily="34" charset="0"/>
              <a:buChar char="•"/>
              <a:defRPr/>
            </a:pPr>
            <a:r>
              <a:rPr lang="en-US" b="0" dirty="0"/>
              <a:t>Camera status indicators are clearly displayed in web interface:  Battery, Communications, Temperature, Solar Charge.</a:t>
            </a:r>
          </a:p>
          <a:p>
            <a:pPr marL="1106481" lvl="2" indent="-174708" defTabSz="931774">
              <a:buFont typeface="Arial" panose="020B0604020202020204" pitchFamily="34" charset="0"/>
              <a:buChar char="•"/>
              <a:defRPr/>
            </a:pPr>
            <a:r>
              <a:rPr lang="en-US" b="0" dirty="0"/>
              <a:t>Reliable support and fast turnaround and/or immediate equipment replacement.</a:t>
            </a:r>
          </a:p>
          <a:p>
            <a:pPr marL="1397660" lvl="3" defTabSz="931774">
              <a:defRPr/>
            </a:pPr>
            <a:endParaRPr lang="en-US" b="0" dirty="0"/>
          </a:p>
          <a:p>
            <a:pPr marL="174708" indent="-174708" defTabSz="931774">
              <a:buFont typeface="Arial" panose="020B0604020202020204" pitchFamily="34" charset="0"/>
              <a:buChar char="•"/>
              <a:defRPr/>
            </a:pPr>
            <a:r>
              <a:rPr lang="en-US" b="1" dirty="0"/>
              <a:t>DEALER ONLY DESKS</a:t>
            </a:r>
          </a:p>
          <a:p>
            <a:pPr defTabSz="931774">
              <a:defRPr/>
            </a:pPr>
            <a:endParaRPr lang="en-US" b="1" dirty="0"/>
          </a:p>
          <a:p>
            <a:pPr marL="640594" lvl="1" indent="-174708" defTabSz="931774">
              <a:buFont typeface="Arial" panose="020B0604020202020204" pitchFamily="34" charset="0"/>
              <a:buChar char="•"/>
              <a:defRPr/>
            </a:pPr>
            <a:r>
              <a:rPr lang="en-US" b="0" dirty="0"/>
              <a:t>Working on a front facing car dealer office.  It would eliminate about 1/3 of CSC’s customer flow.</a:t>
            </a:r>
          </a:p>
          <a:p>
            <a:pPr marL="640594" lvl="1" indent="-174708" defTabSz="931774">
              <a:buFont typeface="Arial" panose="020B0604020202020204" pitchFamily="34" charset="0"/>
              <a:buChar char="•"/>
              <a:defRPr/>
            </a:pPr>
            <a:r>
              <a:rPr lang="en-US" b="0" dirty="0"/>
              <a:t>Our local dealerships have lost the ability to get a title printed over the counter, ask questions on an issue, and obtain the information they need right then or have prompt title service.  The turn around time on a Duplicate or Dealer for Resale is averaging 2 weeks and then if it is rejected, it takes longer.  If a dealer runner can take care of the issue right at the Dealer Desk, this saves the Dealer and my Staff several days, and makes things much more efficient and effective.</a:t>
            </a:r>
          </a:p>
          <a:p>
            <a:pPr marL="640594" lvl="1" indent="-174708" defTabSz="931774">
              <a:buFont typeface="Arial" panose="020B0604020202020204" pitchFamily="34" charset="0"/>
              <a:buChar char="•"/>
              <a:defRPr/>
            </a:pPr>
            <a:r>
              <a:rPr lang="en-US" b="0" dirty="0"/>
              <a:t>Having a Dealer Desk can assist our local dealerships at the time of dropping and picking up and will help tremendously to alleviate the wait time for those who have purchased from the Dealer’s.  </a:t>
            </a:r>
          </a:p>
          <a:p>
            <a:pPr marL="640594" lvl="1" indent="-174708" defTabSz="931774">
              <a:buFont typeface="Arial" panose="020B0604020202020204" pitchFamily="34" charset="0"/>
              <a:buChar char="•"/>
              <a:defRPr/>
            </a:pPr>
            <a:r>
              <a:rPr lang="en-US" b="0" dirty="0"/>
              <a:t>Having heard from over 15 local dealerships sharing their overwhelming support and gratitude:</a:t>
            </a:r>
          </a:p>
          <a:p>
            <a:pPr marL="1106481" lvl="2" indent="-174708" defTabSz="931774">
              <a:buFont typeface="Arial" panose="020B0604020202020204" pitchFamily="34" charset="0"/>
              <a:buChar char="•"/>
              <a:defRPr/>
            </a:pPr>
            <a:r>
              <a:rPr lang="en-US" b="0" dirty="0"/>
              <a:t>Norwest Auto Sales</a:t>
            </a:r>
          </a:p>
          <a:p>
            <a:pPr marL="1106481" lvl="2" indent="-174708" defTabSz="931774">
              <a:buFont typeface="Arial" panose="020B0604020202020204" pitchFamily="34" charset="0"/>
              <a:buChar char="•"/>
              <a:defRPr/>
            </a:pPr>
            <a:r>
              <a:rPr lang="en-US" b="0" dirty="0"/>
              <a:t>BML Dealer Supplies and Title Service</a:t>
            </a:r>
          </a:p>
          <a:p>
            <a:pPr marL="1106481" lvl="2" indent="-174708" defTabSz="931774">
              <a:buFont typeface="Arial" panose="020B0604020202020204" pitchFamily="34" charset="0"/>
              <a:buChar char="•"/>
              <a:defRPr/>
            </a:pPr>
            <a:r>
              <a:rPr lang="en-US" b="0" dirty="0"/>
              <a:t>CSADA – Colorado Springs Auto Dealers Association</a:t>
            </a:r>
          </a:p>
          <a:p>
            <a:pPr marL="1106481" lvl="2" indent="-174708" defTabSz="931774">
              <a:buFont typeface="Arial" panose="020B0604020202020204" pitchFamily="34" charset="0"/>
              <a:buChar char="•"/>
              <a:defRPr/>
            </a:pPr>
            <a:r>
              <a:rPr lang="en-US" b="0" dirty="0"/>
              <a:t>Street Smart Auto Brokers</a:t>
            </a:r>
          </a:p>
          <a:p>
            <a:pPr marL="1106481" lvl="2" indent="-174708" defTabSz="931774">
              <a:buFont typeface="Arial" panose="020B0604020202020204" pitchFamily="34" charset="0"/>
              <a:buChar char="•"/>
              <a:defRPr/>
            </a:pPr>
            <a:r>
              <a:rPr lang="en-US" b="0" dirty="0"/>
              <a:t>Monument Motors</a:t>
            </a:r>
          </a:p>
          <a:p>
            <a:pPr marL="1106481" lvl="2" indent="-174708" defTabSz="931774">
              <a:buFont typeface="Arial" panose="020B0604020202020204" pitchFamily="34" charset="0"/>
              <a:buChar char="•"/>
              <a:defRPr/>
            </a:pPr>
            <a:r>
              <a:rPr lang="en-US" b="0" dirty="0"/>
              <a:t>Mike </a:t>
            </a:r>
            <a:r>
              <a:rPr lang="en-US" b="0" dirty="0" err="1"/>
              <a:t>Maroone</a:t>
            </a:r>
            <a:r>
              <a:rPr lang="en-US" b="0" dirty="0"/>
              <a:t> Honda</a:t>
            </a:r>
          </a:p>
          <a:p>
            <a:pPr marL="1106481" lvl="2" indent="-174708" defTabSz="931774">
              <a:buFont typeface="Arial" panose="020B0604020202020204" pitchFamily="34" charset="0"/>
              <a:buChar char="•"/>
              <a:defRPr/>
            </a:pPr>
            <a:r>
              <a:rPr lang="en-US" b="0" dirty="0"/>
              <a:t>Mike </a:t>
            </a:r>
            <a:r>
              <a:rPr lang="en-US" b="0" dirty="0" err="1"/>
              <a:t>Maroone</a:t>
            </a:r>
            <a:r>
              <a:rPr lang="en-US" b="0" dirty="0"/>
              <a:t> Chevrolet South</a:t>
            </a:r>
          </a:p>
          <a:p>
            <a:pPr marL="1106481" lvl="2" indent="-174708" defTabSz="931774">
              <a:buFont typeface="Arial" panose="020B0604020202020204" pitchFamily="34" charset="0"/>
              <a:buChar char="•"/>
              <a:defRPr/>
            </a:pPr>
            <a:r>
              <a:rPr lang="en-US" b="0" dirty="0" err="1"/>
              <a:t>Adesa</a:t>
            </a:r>
            <a:r>
              <a:rPr lang="en-US" b="0" dirty="0"/>
              <a:t> Colorado Springs</a:t>
            </a:r>
          </a:p>
          <a:p>
            <a:pPr marL="1106481" lvl="2" indent="-174708" defTabSz="931774">
              <a:buFont typeface="Arial" panose="020B0604020202020204" pitchFamily="34" charset="0"/>
              <a:buChar char="•"/>
              <a:defRPr/>
            </a:pPr>
            <a:r>
              <a:rPr lang="en-US" b="0" dirty="0"/>
              <a:t>Camping World RV Supercenter</a:t>
            </a:r>
          </a:p>
          <a:p>
            <a:pPr marL="1106481" lvl="2" indent="-174708" defTabSz="931774">
              <a:buFont typeface="Arial" panose="020B0604020202020204" pitchFamily="34" charset="0"/>
              <a:buChar char="•"/>
              <a:defRPr/>
            </a:pPr>
            <a:r>
              <a:rPr lang="en-US" b="0" dirty="0"/>
              <a:t>Mile High Car Company</a:t>
            </a:r>
          </a:p>
          <a:p>
            <a:pPr marL="1106481" lvl="2" indent="-174708" defTabSz="931774">
              <a:buFont typeface="Arial" panose="020B0604020202020204" pitchFamily="34" charset="0"/>
              <a:buChar char="•"/>
              <a:defRPr/>
            </a:pPr>
            <a:r>
              <a:rPr lang="en-US" b="0" dirty="0"/>
              <a:t>Toyota of Colorado Springs</a:t>
            </a:r>
          </a:p>
          <a:p>
            <a:pPr marL="1106481" lvl="2" indent="-174708" defTabSz="931774">
              <a:buFont typeface="Arial" panose="020B0604020202020204" pitchFamily="34" charset="0"/>
              <a:buChar char="•"/>
              <a:defRPr/>
            </a:pPr>
            <a:r>
              <a:rPr lang="en-US" b="0" dirty="0"/>
              <a:t>H&amp;H Tire, Inc.</a:t>
            </a:r>
          </a:p>
          <a:p>
            <a:pPr marL="1106481" lvl="2" indent="-174708" defTabSz="931774">
              <a:buFont typeface="Arial" panose="020B0604020202020204" pitchFamily="34" charset="0"/>
              <a:buChar char="•"/>
              <a:defRPr/>
            </a:pPr>
            <a:r>
              <a:rPr lang="en-US" b="0" dirty="0"/>
              <a:t>Naber Automotive</a:t>
            </a:r>
          </a:p>
          <a:p>
            <a:pPr marL="1106481" lvl="2" indent="-174708" defTabSz="931774">
              <a:buFont typeface="Arial" panose="020B0604020202020204" pitchFamily="34" charset="0"/>
              <a:buChar char="•"/>
              <a:defRPr/>
            </a:pPr>
            <a:r>
              <a:rPr lang="en-US" b="0" dirty="0"/>
              <a:t>Auto Tech Plaza</a:t>
            </a:r>
          </a:p>
          <a:p>
            <a:pPr marL="1106481" lvl="2" indent="-174708" defTabSz="931774">
              <a:buFont typeface="Arial" panose="020B0604020202020204" pitchFamily="34" charset="0"/>
              <a:buChar char="•"/>
              <a:defRPr/>
            </a:pPr>
            <a:r>
              <a:rPr lang="en-US" b="0" dirty="0"/>
              <a:t>Cool Rids of Colorado Springs</a:t>
            </a:r>
          </a:p>
          <a:p>
            <a:pPr marL="1106481" lvl="2" indent="-174708" defTabSz="931774">
              <a:buFont typeface="Arial" panose="020B0604020202020204" pitchFamily="34" charset="0"/>
              <a:buChar char="•"/>
              <a:defRPr/>
            </a:pPr>
            <a:r>
              <a:rPr lang="en-US" b="0" dirty="0"/>
              <a:t>Bob Penkhus</a:t>
            </a:r>
          </a:p>
          <a:p>
            <a:pPr marL="931774" lvl="2" defTabSz="931774">
              <a:defRPr/>
            </a:pPr>
            <a:endParaRPr lang="en-US" b="0" dirty="0"/>
          </a:p>
          <a:p>
            <a:pPr marL="174708" indent="-174708" defTabSz="931774">
              <a:buFont typeface="Arial" panose="020B0604020202020204" pitchFamily="34" charset="0"/>
              <a:buChar char="•"/>
              <a:defRPr/>
            </a:pPr>
            <a:r>
              <a:rPr lang="en-US" b="1" dirty="0"/>
              <a:t>DMV KIOSK</a:t>
            </a:r>
          </a:p>
          <a:p>
            <a:pPr marL="640594" lvl="1" indent="-174708" defTabSz="931774">
              <a:buFont typeface="Arial" panose="020B0604020202020204" pitchFamily="34" charset="0"/>
              <a:buChar char="•"/>
              <a:defRPr/>
            </a:pPr>
            <a:r>
              <a:rPr lang="en-US" b="0" i="0" dirty="0"/>
              <a:t>4/7/2023, installed the very first DMV Kiosk in Fountain in the Safeway at Mesa Ridge Parkway.</a:t>
            </a:r>
          </a:p>
          <a:p>
            <a:pPr marL="640594" lvl="1" indent="-174708" defTabSz="931774">
              <a:buFont typeface="Arial" panose="020B0604020202020204" pitchFamily="34" charset="0"/>
              <a:buChar char="•"/>
              <a:defRPr/>
            </a:pPr>
            <a:r>
              <a:rPr lang="en-US" b="0" i="0" dirty="0"/>
              <a:t>Now our Security, Widefield and Fountain residents can register their vehicles without having to visit a DMV.  </a:t>
            </a:r>
          </a:p>
          <a:p>
            <a:pPr marL="640594" lvl="1" indent="-174708" defTabSz="931774">
              <a:buFont typeface="Arial" panose="020B0604020202020204" pitchFamily="34" charset="0"/>
              <a:buChar char="•"/>
              <a:defRPr/>
            </a:pPr>
            <a:r>
              <a:rPr lang="en-US" b="0" i="0" dirty="0"/>
              <a:t>These residents can now take advantage of this self-service renewal kiosk for a fast and convenient alternative when completing a vehicle registration renewal.</a:t>
            </a:r>
          </a:p>
          <a:p>
            <a:pPr marL="1106481" lvl="2" indent="-174708" defTabSz="931774">
              <a:buFont typeface="Arial" panose="020B0604020202020204" pitchFamily="34" charset="0"/>
              <a:buChar char="•"/>
              <a:defRPr/>
            </a:pPr>
            <a:r>
              <a:rPr lang="en-US" dirty="0"/>
              <a:t>There are many benefits of using a DMV Kiosk, including:</a:t>
            </a:r>
          </a:p>
          <a:p>
            <a:pPr marL="1572368" lvl="3" indent="-174708" defTabSz="931774">
              <a:buFont typeface="Arial" panose="020B0604020202020204" pitchFamily="34" charset="0"/>
              <a:buChar char="•"/>
              <a:defRPr/>
            </a:pPr>
            <a:r>
              <a:rPr lang="en-US" dirty="0"/>
              <a:t>They are fast and convenient</a:t>
            </a:r>
          </a:p>
          <a:p>
            <a:pPr marL="1572368" lvl="3" indent="-174708" defTabSz="931774">
              <a:buFont typeface="Arial" panose="020B0604020202020204" pitchFamily="34" charset="0"/>
              <a:buChar char="•"/>
              <a:defRPr/>
            </a:pPr>
            <a:r>
              <a:rPr lang="en-US" dirty="0"/>
              <a:t>They save time</a:t>
            </a:r>
          </a:p>
          <a:p>
            <a:pPr marL="1572368" lvl="3" indent="-174708" defTabSz="931774">
              <a:buFont typeface="Arial" panose="020B0604020202020204" pitchFamily="34" charset="0"/>
              <a:buChar char="•"/>
              <a:defRPr/>
            </a:pPr>
            <a:r>
              <a:rPr lang="en-US" dirty="0"/>
              <a:t>They are available 24/7</a:t>
            </a:r>
          </a:p>
          <a:p>
            <a:pPr marL="1572368" lvl="3" indent="-174708" defTabSz="931774">
              <a:buFont typeface="Arial" panose="020B0604020202020204" pitchFamily="34" charset="0"/>
              <a:buChar char="•"/>
              <a:defRPr/>
            </a:pPr>
            <a:r>
              <a:rPr lang="en-US" dirty="0"/>
              <a:t>They are easy to use</a:t>
            </a:r>
          </a:p>
          <a:p>
            <a:pPr marL="1572368" lvl="3" indent="-174708" defTabSz="931774">
              <a:buFont typeface="Arial" panose="020B0604020202020204" pitchFamily="34" charset="0"/>
              <a:buChar char="•"/>
              <a:defRPr/>
            </a:pPr>
            <a:r>
              <a:rPr lang="en-US" dirty="0"/>
              <a:t>They accept all major credit cards and provides a receipt.</a:t>
            </a:r>
          </a:p>
          <a:p>
            <a:pPr marL="1572368" lvl="3" indent="-174708" defTabSz="931774">
              <a:buFont typeface="Arial" panose="020B0604020202020204" pitchFamily="34" charset="0"/>
              <a:buChar char="•"/>
              <a:defRPr/>
            </a:pPr>
            <a:r>
              <a:rPr lang="en-US" dirty="0"/>
              <a:t>On average customers complete their transaction in less than 2 minutes</a:t>
            </a:r>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65570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313471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272900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423488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30104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30970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17491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241795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PROPERTY FRAUD</a:t>
            </a:r>
          </a:p>
          <a:p>
            <a:endParaRPr lang="en-US" dirty="0"/>
          </a:p>
          <a:p>
            <a:pPr marL="640594" lvl="1" indent="-174708">
              <a:buFont typeface="Arial" panose="020B0604020202020204" pitchFamily="34" charset="0"/>
              <a:buChar char="•"/>
            </a:pPr>
            <a:r>
              <a:rPr lang="en-US" dirty="0"/>
              <a:t>Beginning April 17th, the El Paso County Clerk and Recorder’s Office is alerting property owners to an increase in mortgage and property fraud across the Nation.  The premise is that a person can file fraudulent deeds, mortgages, or other liens against a property without the owner’s knowledge or consent.</a:t>
            </a:r>
          </a:p>
          <a:p>
            <a:pPr marL="640594" lvl="1" indent="-174708">
              <a:buFont typeface="Arial" panose="020B0604020202020204" pitchFamily="34" charset="0"/>
              <a:buChar char="•"/>
            </a:pPr>
            <a:r>
              <a:rPr lang="en-US" dirty="0"/>
              <a:t>My Recording Department which records deeds and a myriad of other documents is providing a safeguard mechanism to all our local property owners.  The property owner will be notified when the exact name on public records is listed as a Grantor or Grantee.  This will provide an early warning system that allows the property owner to act if they believe fraudulent activity has occurred with their property.</a:t>
            </a:r>
          </a:p>
          <a:p>
            <a:pPr marL="640594" lvl="1" indent="-174708">
              <a:buFont typeface="Arial" panose="020B0604020202020204" pitchFamily="34" charset="0"/>
              <a:buChar char="•"/>
            </a:pPr>
            <a:r>
              <a:rPr lang="en-US" dirty="0"/>
              <a:t>Once notified, the owner can affirm if the filing is legitimate or if it is a fraudulent attempt by someone to seize ownership or cause other issues with the property.</a:t>
            </a:r>
          </a:p>
          <a:p>
            <a:endParaRPr lang="en-US" dirty="0"/>
          </a:p>
          <a:p>
            <a:pPr marL="174708" indent="-174708">
              <a:buFont typeface="Arial" panose="020B0604020202020204" pitchFamily="34" charset="0"/>
              <a:buChar char="•"/>
            </a:pPr>
            <a:r>
              <a:rPr lang="en-US" b="1" dirty="0"/>
              <a:t>EL PASO COUNTY VOTER ROLLS</a:t>
            </a:r>
          </a:p>
          <a:p>
            <a:endParaRPr lang="en-US" dirty="0"/>
          </a:p>
          <a:p>
            <a:pPr marL="640594" lvl="1" indent="-174708">
              <a:buFont typeface="Arial" panose="020B0604020202020204" pitchFamily="34" charset="0"/>
              <a:buChar char="•"/>
            </a:pPr>
            <a:r>
              <a:rPr lang="en-US" dirty="0"/>
              <a:t>In February 2023, my Office contracted with Experian to provide an additional data management option for the nearly 460,000 voter files in the El paso County voter registration database.  Experian is a respected voter registration and maintenance service provider assisting to create process efficiencies, reduce the number of undeliverable ballots and improve the voter experience, by providing an additional mechanism for election officials to maintain accurate and up-to-date voter rolls.</a:t>
            </a:r>
          </a:p>
          <a:p>
            <a:pPr marL="640594" lvl="1" indent="-174708">
              <a:buFont typeface="Arial" panose="020B0604020202020204" pitchFamily="34" charset="0"/>
              <a:buChar char="•"/>
            </a:pPr>
            <a:r>
              <a:rPr lang="en-US" dirty="0"/>
              <a:t>The goal of this project is to receive enriched data for voters registered in El Paso County, when available.  The voter’s first name, last name, and address will be processed through Experian’s Nationwide Skip Tracing Solution, which will then verify and append the most up-to-date address on the voter.  If the information received from Experian does not match the voter’s file, my Office will contact the voter to verify their information and update their voter registration record, if needed.</a:t>
            </a:r>
          </a:p>
          <a:p>
            <a:pPr marL="640594" lvl="1" indent="-174708">
              <a:buFont typeface="Arial" panose="020B0604020202020204" pitchFamily="34" charset="0"/>
              <a:buChar char="•"/>
            </a:pPr>
            <a:r>
              <a:rPr lang="en-US" dirty="0"/>
              <a:t>This program allows my Office to verify and correct data provided by voters during registration, identify and obtain contact information, verify authenticity of the registered voter’s credentials, and take a cost-effective approach to updating records; ultimately reducing the cost of an election to the taxpayers of El Paso County.</a:t>
            </a:r>
          </a:p>
          <a:p>
            <a:pPr marL="640594" lvl="1" indent="-174708">
              <a:buFont typeface="Arial" panose="020B0604020202020204" pitchFamily="34" charset="0"/>
              <a:buChar char="•"/>
            </a:pPr>
            <a:r>
              <a:rPr lang="en-US" dirty="0"/>
              <a:t>My Office already audits the voter registration database by validating that third party data provided by the National Change of Address (NCOA) database, Social Security Administration, Colorado Department of Health, Colorado Department of Revenue, SAVE (Federal Immigration Information) and the Colorado Department of State, is accurate and delivered in a timely manner for counties to process, in accordance with Colorado Law.</a:t>
            </a:r>
          </a:p>
          <a:p>
            <a:pPr marL="640594" lvl="1" indent="-174708">
              <a:buFont typeface="Arial" panose="020B0604020202020204" pitchFamily="34" charset="0"/>
              <a:buChar char="•"/>
            </a:pPr>
            <a:r>
              <a:rPr lang="en-US" dirty="0"/>
              <a:t>El Paso County is the first in the State to work with Experian on this voter registration maintenance project at a cost of approximately $18,000.  This project is anticipated to be completed by mid – summer, well in advance of the 2023 Coordinated Election.</a:t>
            </a:r>
          </a:p>
          <a:p>
            <a:pPr marL="465887" lvl="1"/>
            <a:endParaRPr lang="en-US" dirty="0"/>
          </a:p>
          <a:p>
            <a:pPr marL="174708" indent="-174708">
              <a:buFont typeface="Arial" panose="020B0604020202020204" pitchFamily="34" charset="0"/>
              <a:buChar char="•"/>
            </a:pPr>
            <a:r>
              <a:rPr lang="en-US" b="1" dirty="0"/>
              <a:t>POCKETALK</a:t>
            </a:r>
          </a:p>
          <a:p>
            <a:endParaRPr lang="en-US" dirty="0"/>
          </a:p>
          <a:p>
            <a:pPr marL="640594" lvl="1" indent="-174708">
              <a:buFont typeface="Arial" panose="020B0604020202020204" pitchFamily="34" charset="0"/>
              <a:buChar char="•"/>
            </a:pPr>
            <a:r>
              <a:rPr lang="en-US" dirty="0"/>
              <a:t>For Motor Vehicle and Election Departments.</a:t>
            </a:r>
          </a:p>
          <a:p>
            <a:pPr marL="640594" lvl="1" indent="-174708">
              <a:buFont typeface="Arial" panose="020B0604020202020204" pitchFamily="34" charset="0"/>
              <a:buChar char="•"/>
            </a:pPr>
            <a:r>
              <a:rPr lang="en-US" dirty="0"/>
              <a:t>Communication remains at the forefront of my mind with our voters and Motor Vehicle customers.</a:t>
            </a:r>
          </a:p>
          <a:p>
            <a:pPr marL="640594" lvl="1" indent="-174708">
              <a:buFont typeface="Arial" panose="020B0604020202020204" pitchFamily="34" charset="0"/>
              <a:buChar char="•"/>
            </a:pPr>
            <a:r>
              <a:rPr lang="en-US" dirty="0"/>
              <a:t>I have noticed numerous times as Clerk my customers having to use their children or friend to translate to my staff to register to vote, change party affiliations, or to conduct business at one of our 4 motor vehicle locations.</a:t>
            </a:r>
          </a:p>
          <a:p>
            <a:pPr marL="640594" lvl="1" indent="-174708">
              <a:buFont typeface="Arial" panose="020B0604020202020204" pitchFamily="34" charset="0"/>
              <a:buChar char="•"/>
            </a:pPr>
            <a:r>
              <a:rPr lang="en-US" dirty="0"/>
              <a:t>Supports 82 languages.</a:t>
            </a:r>
          </a:p>
          <a:p>
            <a:pPr marL="640594" lvl="1" indent="-174708">
              <a:buFont typeface="Arial" panose="020B0604020202020204" pitchFamily="34" charset="0"/>
              <a:buChar char="•"/>
            </a:pPr>
            <a:r>
              <a:rPr lang="en-US" dirty="0"/>
              <a:t>One-Button translation for simpler translations in fewer steps.</a:t>
            </a:r>
          </a:p>
          <a:p>
            <a:pPr marL="640594" lvl="1" indent="-174708">
              <a:buFont typeface="Arial" panose="020B0604020202020204" pitchFamily="34" charset="0"/>
              <a:buChar char="•"/>
            </a:pPr>
            <a:r>
              <a:rPr lang="en-US" dirty="0"/>
              <a:t>Staff no longer handing over their personal cell phone.</a:t>
            </a:r>
          </a:p>
          <a:p>
            <a:pPr marL="640594" lvl="1" indent="-174708">
              <a:buFont typeface="Arial" panose="020B0604020202020204" pitchFamily="34" charset="0"/>
              <a:buChar char="•"/>
            </a:pPr>
            <a:r>
              <a:rPr lang="en-US" dirty="0"/>
              <a:t>DOR paid for 8 </a:t>
            </a:r>
            <a:r>
              <a:rPr lang="en-US" dirty="0" err="1"/>
              <a:t>PockeTalks</a:t>
            </a:r>
            <a:r>
              <a:rPr lang="en-US" dirty="0"/>
              <a:t> for El Paso County DMV Offices, no cost to the citizens of El Paso County.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EMPLOYEE ENGAGEMENT</a:t>
            </a:r>
          </a:p>
          <a:p>
            <a:pPr marL="174708"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Created an online platform allowing all staff to submit questions / concerns / feedback, anonymously.  This was launched 3 weeks ago and have already received over 40 questions and feedback from staff.</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48097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372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endParaRPr lang="en-US" dirty="0"/>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dirty="0"/>
              <a:t>Click to edit Master title style</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endParaRPr lang="en-US"/>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endParaRPr lang="en-US"/>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endParaRPr lang="en-US"/>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endParaRPr lang="en-US"/>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a:t>20XX</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r.wikipedia.org/wiki/Colorado_Springs"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pxhere.com/en/photo/6429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lickr.com/photos/woodysworld1778/13977490472/" TargetMode="External"/><Relationship Id="rId5" Type="http://schemas.openxmlformats.org/officeDocument/2006/relationships/image" Target="../media/image3.jpg"/><Relationship Id="rId4" Type="http://schemas.openxmlformats.org/officeDocument/2006/relationships/hyperlink" Target="https://gclibrary.commons.gc.cuny.edu/2015/12/17/working-papers-academic-work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35">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16045"/>
          <a:stretch/>
        </p:blipFill>
        <p:spPr>
          <a:xfrm>
            <a:off x="20" y="10"/>
            <a:ext cx="12191980" cy="6857990"/>
          </a:xfrm>
          <a:prstGeom prst="rect">
            <a:avLst/>
          </a:prstGeom>
        </p:spPr>
      </p:pic>
      <p:sp>
        <p:nvSpPr>
          <p:cNvPr id="38" name="Rectangle 37">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85571"/>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609599" y="4572000"/>
            <a:ext cx="10965141" cy="895244"/>
          </a:xfrm>
        </p:spPr>
        <p:txBody>
          <a:bodyPr vert="horz" lIns="91440" tIns="45720" rIns="91440" bIns="45720" rtlCol="0" anchor="b">
            <a:normAutofit/>
          </a:bodyPr>
          <a:lstStyle/>
          <a:p>
            <a:pPr>
              <a:lnSpc>
                <a:spcPct val="90000"/>
              </a:lnSpc>
            </a:pPr>
            <a:r>
              <a:rPr lang="en-US">
                <a:solidFill>
                  <a:srgbClr val="FFFFFF"/>
                </a:solidFill>
              </a:rPr>
              <a:t>El Paso county clerk &amp; recorder </a:t>
            </a:r>
            <a:br>
              <a:rPr lang="en-US">
                <a:solidFill>
                  <a:srgbClr val="FFFFFF"/>
                </a:solidFill>
              </a:rPr>
            </a:br>
            <a:r>
              <a:rPr lang="en-US">
                <a:solidFill>
                  <a:srgbClr val="FFFFFF"/>
                </a:solidFill>
              </a:rPr>
              <a:t>1</a:t>
            </a:r>
            <a:r>
              <a:rPr lang="en-US" baseline="30000">
                <a:solidFill>
                  <a:srgbClr val="FFFFFF"/>
                </a:solidFill>
              </a:rPr>
              <a:t>st</a:t>
            </a:r>
            <a:r>
              <a:rPr lang="en-US">
                <a:solidFill>
                  <a:srgbClr val="FFFFFF"/>
                </a:solidFill>
              </a:rPr>
              <a:t> quarter presentation:</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609598" y="5467246"/>
            <a:ext cx="10965142" cy="484822"/>
          </a:xfrm>
        </p:spPr>
        <p:txBody>
          <a:bodyPr vert="horz" lIns="91440" tIns="45720" rIns="91440" bIns="45720" rtlCol="0" anchor="t">
            <a:normAutofit/>
          </a:bodyPr>
          <a:lstStyle/>
          <a:p>
            <a:r>
              <a:rPr lang="en-US" sz="1600" b="1" cap="all">
                <a:solidFill>
                  <a:srgbClr val="FFFFFF">
                    <a:alpha val="75000"/>
                  </a:srgbClr>
                </a:solidFill>
              </a:rPr>
              <a:t>Steve Schleiker, Clerk &amp; Recorder</a:t>
            </a:r>
          </a:p>
        </p:txBody>
      </p:sp>
    </p:spTree>
    <p:extLst>
      <p:ext uri="{BB962C8B-B14F-4D97-AF65-F5344CB8AC3E}">
        <p14:creationId xmlns:p14="http://schemas.microsoft.com/office/powerpoint/2010/main" val="10397590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6A6-A0B7-4AD3-A4A4-9522F249B031}"/>
              </a:ext>
            </a:extLst>
          </p:cNvPr>
          <p:cNvSpPr>
            <a:spLocks noGrp="1"/>
          </p:cNvSpPr>
          <p:nvPr>
            <p:ph type="title"/>
          </p:nvPr>
        </p:nvSpPr>
        <p:spPr>
          <a:xfrm>
            <a:off x="581193" y="729658"/>
            <a:ext cx="11029616" cy="988332"/>
          </a:xfrm>
        </p:spPr>
        <p:txBody>
          <a:bodyPr/>
          <a:lstStyle/>
          <a:p>
            <a:r>
              <a:rPr lang="en-US" dirty="0"/>
              <a:t>New Voter registration maintenance program:</a:t>
            </a:r>
          </a:p>
        </p:txBody>
      </p:sp>
      <p:sp>
        <p:nvSpPr>
          <p:cNvPr id="5" name="Text Placeholder 4">
            <a:extLst>
              <a:ext uri="{FF2B5EF4-FFF2-40B4-BE49-F238E27FC236}">
                <a16:creationId xmlns:a16="http://schemas.microsoft.com/office/drawing/2014/main" id="{86D629C6-DFC2-4FE6-9BC6-9CC5FAA30175}"/>
              </a:ext>
            </a:extLst>
          </p:cNvPr>
          <p:cNvSpPr>
            <a:spLocks noGrp="1"/>
          </p:cNvSpPr>
          <p:nvPr>
            <p:ph type="body" sz="quarter" idx="3"/>
          </p:nvPr>
        </p:nvSpPr>
        <p:spPr>
          <a:xfrm>
            <a:off x="581193" y="1731005"/>
            <a:ext cx="5194770" cy="553373"/>
          </a:xfrm>
        </p:spPr>
        <p:txBody>
          <a:bodyPr/>
          <a:lstStyle/>
          <a:p>
            <a:r>
              <a:rPr lang="en-US" dirty="0"/>
              <a:t>Data Analysis:</a:t>
            </a:r>
          </a:p>
        </p:txBody>
      </p:sp>
      <p:graphicFrame>
        <p:nvGraphicFramePr>
          <p:cNvPr id="8" name="Content Placeholder 5">
            <a:extLst>
              <a:ext uri="{FF2B5EF4-FFF2-40B4-BE49-F238E27FC236}">
                <a16:creationId xmlns:a16="http://schemas.microsoft.com/office/drawing/2014/main" id="{D05D5F87-DE43-1773-79A0-936BA1A1DC95}"/>
              </a:ext>
            </a:extLst>
          </p:cNvPr>
          <p:cNvGraphicFramePr>
            <a:graphicFrameLocks noGrp="1"/>
          </p:cNvGraphicFramePr>
          <p:nvPr>
            <p:ph sz="quarter" idx="4"/>
          </p:nvPr>
        </p:nvGraphicFramePr>
        <p:xfrm>
          <a:off x="691514" y="2284378"/>
          <a:ext cx="10671811" cy="417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40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4269B9-FEF0-3877-6367-4D158E8F8AAF}"/>
              </a:ext>
            </a:extLst>
          </p:cNvPr>
          <p:cNvSpPr>
            <a:spLocks noGrp="1"/>
          </p:cNvSpPr>
          <p:nvPr>
            <p:ph type="title"/>
          </p:nvPr>
        </p:nvSpPr>
        <p:spPr/>
        <p:txBody>
          <a:bodyPr/>
          <a:lstStyle/>
          <a:p>
            <a:r>
              <a:rPr lang="en-US" dirty="0"/>
              <a:t>Clerk &amp; recorder 2</a:t>
            </a:r>
            <a:r>
              <a:rPr lang="en-US" baseline="30000" dirty="0"/>
              <a:t>ND</a:t>
            </a:r>
            <a:r>
              <a:rPr lang="en-US" dirty="0"/>
              <a:t> Quarter GOALS:</a:t>
            </a:r>
          </a:p>
        </p:txBody>
      </p:sp>
      <p:sp>
        <p:nvSpPr>
          <p:cNvPr id="14" name="Text Placeholder 13">
            <a:extLst>
              <a:ext uri="{FF2B5EF4-FFF2-40B4-BE49-F238E27FC236}">
                <a16:creationId xmlns:a16="http://schemas.microsoft.com/office/drawing/2014/main" id="{DF2F49BD-AC7B-E967-5058-E4E0C80BBFB5}"/>
              </a:ext>
            </a:extLst>
          </p:cNvPr>
          <p:cNvSpPr>
            <a:spLocks noGrp="1"/>
          </p:cNvSpPr>
          <p:nvPr>
            <p:ph type="body" sz="quarter" idx="17"/>
          </p:nvPr>
        </p:nvSpPr>
        <p:spPr/>
        <p:txBody>
          <a:bodyPr/>
          <a:lstStyle/>
          <a:p>
            <a:r>
              <a:rPr lang="en-US" dirty="0"/>
              <a:t>El Paso County	</a:t>
            </a:r>
          </a:p>
        </p:txBody>
      </p:sp>
      <p:sp>
        <p:nvSpPr>
          <p:cNvPr id="15" name="Text Placeholder 14">
            <a:extLst>
              <a:ext uri="{FF2B5EF4-FFF2-40B4-BE49-F238E27FC236}">
                <a16:creationId xmlns:a16="http://schemas.microsoft.com/office/drawing/2014/main" id="{B42E1D00-7D50-58FE-CD4E-ED2A885B8936}"/>
              </a:ext>
            </a:extLst>
          </p:cNvPr>
          <p:cNvSpPr>
            <a:spLocks noGrp="1"/>
          </p:cNvSpPr>
          <p:nvPr>
            <p:ph type="body" sz="quarter" idx="18"/>
          </p:nvPr>
        </p:nvSpPr>
        <p:spPr>
          <a:xfrm>
            <a:off x="575893" y="5447348"/>
            <a:ext cx="2519731" cy="365760"/>
          </a:xfrm>
        </p:spPr>
        <p:txBody>
          <a:bodyPr/>
          <a:lstStyle/>
          <a:p>
            <a:r>
              <a:rPr lang="en-US" dirty="0"/>
              <a:t>BALLOT BOX CAMERAS</a:t>
            </a:r>
          </a:p>
        </p:txBody>
      </p:sp>
      <p:sp>
        <p:nvSpPr>
          <p:cNvPr id="16" name="Text Placeholder 15">
            <a:extLst>
              <a:ext uri="{FF2B5EF4-FFF2-40B4-BE49-F238E27FC236}">
                <a16:creationId xmlns:a16="http://schemas.microsoft.com/office/drawing/2014/main" id="{BB74F87F-B756-BFA5-D39E-9776DF2BC157}"/>
              </a:ext>
            </a:extLst>
          </p:cNvPr>
          <p:cNvSpPr>
            <a:spLocks noGrp="1"/>
          </p:cNvSpPr>
          <p:nvPr>
            <p:ph type="body" sz="quarter" idx="19"/>
          </p:nvPr>
        </p:nvSpPr>
        <p:spPr/>
        <p:txBody>
          <a:bodyPr/>
          <a:lstStyle/>
          <a:p>
            <a:r>
              <a:rPr lang="en-US" dirty="0"/>
              <a:t>El Paso County</a:t>
            </a:r>
          </a:p>
        </p:txBody>
      </p:sp>
      <p:sp>
        <p:nvSpPr>
          <p:cNvPr id="17" name="Text Placeholder 16">
            <a:extLst>
              <a:ext uri="{FF2B5EF4-FFF2-40B4-BE49-F238E27FC236}">
                <a16:creationId xmlns:a16="http://schemas.microsoft.com/office/drawing/2014/main" id="{2D5934C2-EED0-38D7-6829-D9C7EA6C0A61}"/>
              </a:ext>
            </a:extLst>
          </p:cNvPr>
          <p:cNvSpPr>
            <a:spLocks noGrp="1"/>
          </p:cNvSpPr>
          <p:nvPr>
            <p:ph type="body" sz="quarter" idx="20"/>
          </p:nvPr>
        </p:nvSpPr>
        <p:spPr>
          <a:xfrm>
            <a:off x="3486758" y="5447348"/>
            <a:ext cx="2609241" cy="365760"/>
          </a:xfrm>
        </p:spPr>
        <p:txBody>
          <a:bodyPr/>
          <a:lstStyle/>
          <a:p>
            <a:r>
              <a:rPr lang="en-US" dirty="0"/>
              <a:t>DEALER ONLY DESKS</a:t>
            </a:r>
          </a:p>
        </p:txBody>
      </p:sp>
      <p:sp>
        <p:nvSpPr>
          <p:cNvPr id="18" name="Text Placeholder 17">
            <a:extLst>
              <a:ext uri="{FF2B5EF4-FFF2-40B4-BE49-F238E27FC236}">
                <a16:creationId xmlns:a16="http://schemas.microsoft.com/office/drawing/2014/main" id="{02496963-3C6F-CC9B-A2F4-C6A5A31BFA1A}"/>
              </a:ext>
            </a:extLst>
          </p:cNvPr>
          <p:cNvSpPr>
            <a:spLocks noGrp="1"/>
          </p:cNvSpPr>
          <p:nvPr>
            <p:ph type="body" sz="quarter" idx="21"/>
          </p:nvPr>
        </p:nvSpPr>
        <p:spPr/>
        <p:txBody>
          <a:bodyPr/>
          <a:lstStyle/>
          <a:p>
            <a:r>
              <a:rPr lang="en-US" dirty="0"/>
              <a:t>El Paso County</a:t>
            </a:r>
          </a:p>
        </p:txBody>
      </p:sp>
      <p:sp>
        <p:nvSpPr>
          <p:cNvPr id="19" name="Text Placeholder 18">
            <a:extLst>
              <a:ext uri="{FF2B5EF4-FFF2-40B4-BE49-F238E27FC236}">
                <a16:creationId xmlns:a16="http://schemas.microsoft.com/office/drawing/2014/main" id="{B209B3CE-8995-570A-CC44-9BB6CEFCE69F}"/>
              </a:ext>
            </a:extLst>
          </p:cNvPr>
          <p:cNvSpPr>
            <a:spLocks noGrp="1"/>
          </p:cNvSpPr>
          <p:nvPr>
            <p:ph type="body" sz="quarter" idx="22"/>
          </p:nvPr>
        </p:nvSpPr>
        <p:spPr>
          <a:xfrm>
            <a:off x="6397254" y="5447348"/>
            <a:ext cx="2609241" cy="365760"/>
          </a:xfrm>
        </p:spPr>
        <p:txBody>
          <a:bodyPr/>
          <a:lstStyle/>
          <a:p>
            <a:r>
              <a:rPr lang="en-US" dirty="0"/>
              <a:t>DMV KIOSK IN FOUNTAIN</a:t>
            </a:r>
          </a:p>
        </p:txBody>
      </p:sp>
      <p:pic>
        <p:nvPicPr>
          <p:cNvPr id="2" name="Picture 1">
            <a:extLst>
              <a:ext uri="{FF2B5EF4-FFF2-40B4-BE49-F238E27FC236}">
                <a16:creationId xmlns:a16="http://schemas.microsoft.com/office/drawing/2014/main" id="{3A9C3933-410A-E0BD-C356-C3B622DB25BF}"/>
              </a:ext>
            </a:extLst>
          </p:cNvPr>
          <p:cNvPicPr>
            <a:picLocks noChangeAspect="1"/>
          </p:cNvPicPr>
          <p:nvPr/>
        </p:nvPicPr>
        <p:blipFill>
          <a:blip r:embed="rId3"/>
          <a:stretch>
            <a:fillRect/>
          </a:stretch>
        </p:blipFill>
        <p:spPr>
          <a:xfrm>
            <a:off x="598487" y="2290761"/>
            <a:ext cx="2466975" cy="2489769"/>
          </a:xfrm>
          <a:prstGeom prst="rect">
            <a:avLst/>
          </a:prstGeom>
        </p:spPr>
      </p:pic>
      <p:pic>
        <p:nvPicPr>
          <p:cNvPr id="7" name="Picture 6">
            <a:extLst>
              <a:ext uri="{FF2B5EF4-FFF2-40B4-BE49-F238E27FC236}">
                <a16:creationId xmlns:a16="http://schemas.microsoft.com/office/drawing/2014/main" id="{BCD423F0-F502-7136-D720-66DF6481C4E2}"/>
              </a:ext>
            </a:extLst>
          </p:cNvPr>
          <p:cNvPicPr>
            <a:picLocks noChangeAspect="1"/>
          </p:cNvPicPr>
          <p:nvPr/>
        </p:nvPicPr>
        <p:blipFill>
          <a:blip r:embed="rId4"/>
          <a:stretch>
            <a:fillRect/>
          </a:stretch>
        </p:blipFill>
        <p:spPr>
          <a:xfrm>
            <a:off x="3529010" y="2288381"/>
            <a:ext cx="2647950" cy="2489769"/>
          </a:xfrm>
          <a:prstGeom prst="rect">
            <a:avLst/>
          </a:prstGeom>
        </p:spPr>
      </p:pic>
      <p:pic>
        <p:nvPicPr>
          <p:cNvPr id="8" name="Picture 7">
            <a:extLst>
              <a:ext uri="{FF2B5EF4-FFF2-40B4-BE49-F238E27FC236}">
                <a16:creationId xmlns:a16="http://schemas.microsoft.com/office/drawing/2014/main" id="{D9D88029-2CF0-1686-E84F-EA551B51294D}"/>
              </a:ext>
            </a:extLst>
          </p:cNvPr>
          <p:cNvPicPr>
            <a:picLocks noChangeAspect="1"/>
          </p:cNvPicPr>
          <p:nvPr/>
        </p:nvPicPr>
        <p:blipFill>
          <a:blip r:embed="rId5"/>
          <a:stretch>
            <a:fillRect/>
          </a:stretch>
        </p:blipFill>
        <p:spPr>
          <a:xfrm>
            <a:off x="6397255" y="2321331"/>
            <a:ext cx="2286000" cy="2553087"/>
          </a:xfrm>
          <a:prstGeom prst="rect">
            <a:avLst/>
          </a:prstGeom>
        </p:spPr>
      </p:pic>
    </p:spTree>
    <p:extLst>
      <p:ext uri="{BB962C8B-B14F-4D97-AF65-F5344CB8AC3E}">
        <p14:creationId xmlns:p14="http://schemas.microsoft.com/office/powerpoint/2010/main" val="220155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Placeholder 5">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1573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79600" y="4613395"/>
            <a:ext cx="3353432" cy="1336485"/>
          </a:xfrm>
        </p:spPr>
        <p:txBody>
          <a:bodyPr vert="horz" lIns="91440" tIns="45720" rIns="91440" bIns="45720" rtlCol="0" anchor="ctr">
            <a:normAutofit/>
          </a:bodyPr>
          <a:lstStyle/>
          <a:p>
            <a:r>
              <a:rPr lang="en-US" b="0" kern="1200" cap="all">
                <a:solidFill>
                  <a:schemeClr val="tx1"/>
                </a:solidFill>
                <a:latin typeface="+mj-lt"/>
                <a:ea typeface="+mj-ea"/>
                <a:cs typeface="+mj-cs"/>
              </a:rPr>
              <a:t>Thank you</a:t>
            </a:r>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4271491" y="4613396"/>
            <a:ext cx="7240909" cy="1304114"/>
          </a:xfrm>
        </p:spPr>
        <p:txBody>
          <a:bodyPr vert="horz" lIns="91440" tIns="45720" rIns="91440" bIns="45720" rtlCol="0" anchor="ctr">
            <a:normAutofit/>
          </a:bodyPr>
          <a:lstStyle/>
          <a:p>
            <a:pPr>
              <a:buFont typeface="Wingdings 2" panose="05020102010507070707" pitchFamily="18" charset="2"/>
              <a:buChar char=""/>
            </a:pPr>
            <a:r>
              <a:rPr lang="en-US" dirty="0"/>
              <a:t>Steve Schleiker</a:t>
            </a:r>
          </a:p>
          <a:p>
            <a:pPr>
              <a:buFont typeface="Wingdings 2" panose="05020102010507070707" pitchFamily="18" charset="2"/>
              <a:buChar char=""/>
            </a:pPr>
            <a:r>
              <a:rPr lang="en-US" dirty="0"/>
              <a:t>steveschleiker@elpasoco.com</a:t>
            </a:r>
          </a:p>
          <a:p>
            <a:pPr>
              <a:buFont typeface="Wingdings 2" panose="05020102010507070707" pitchFamily="18" charset="2"/>
              <a:buChar char=""/>
            </a:pPr>
            <a:r>
              <a:rPr lang="en-US" dirty="0"/>
              <a:t>719-502-1534</a:t>
            </a:r>
          </a:p>
          <a:p>
            <a:pPr>
              <a:buFont typeface="Wingdings 2" panose="05020102010507070707" pitchFamily="18" charset="2"/>
              <a:buChar char=""/>
            </a:pPr>
            <a:endParaRPr lang="en-US" dirty="0"/>
          </a:p>
        </p:txBody>
      </p:sp>
    </p:spTree>
    <p:extLst>
      <p:ext uri="{BB962C8B-B14F-4D97-AF65-F5344CB8AC3E}">
        <p14:creationId xmlns:p14="http://schemas.microsoft.com/office/powerpoint/2010/main" val="22616197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Placeholder 8" descr="A large pile of books&#10;&#10;Description automatically generated with low confidence">
            <a:extLst>
              <a:ext uri="{FF2B5EF4-FFF2-40B4-BE49-F238E27FC236}">
                <a16:creationId xmlns:a16="http://schemas.microsoft.com/office/drawing/2014/main" id="{945B1BB8-49E7-4A38-B10A-734F467CE26E}"/>
              </a:ext>
            </a:extLst>
          </p:cNvPr>
          <p:cNvPicPr>
            <a:picLocks noGrp="1" noChangeAspect="1"/>
          </p:cNvPicPr>
          <p:nvPr>
            <p:ph type="pic" sz="quarter" idx="14"/>
          </p:nvPr>
        </p:nvPicPr>
        <p:blipFill rotWithShape="1">
          <a:blip r:embed="rId3">
            <a:extLst>
              <a:ext uri="{837473B0-CC2E-450A-ABE3-18F120FF3D39}">
                <a1611:picAttrSrcUrl xmlns:a1611="http://schemas.microsoft.com/office/drawing/2016/11/main" r:id="rId4"/>
              </a:ext>
            </a:extLst>
          </a:blip>
          <a:srcRect l="18764" r="12361" b="3"/>
          <a:stretch/>
        </p:blipFill>
        <p:spPr>
          <a:xfrm>
            <a:off x="20" y="2"/>
            <a:ext cx="4578252" cy="2608957"/>
          </a:xfrm>
          <a:prstGeom prst="rect">
            <a:avLst/>
          </a:prstGeom>
        </p:spPr>
      </p:pic>
      <p:sp>
        <p:nvSpPr>
          <p:cNvPr id="74" name="Rectangle 73">
            <a:extLst>
              <a:ext uri="{FF2B5EF4-FFF2-40B4-BE49-F238E27FC236}">
                <a16:creationId xmlns:a16="http://schemas.microsoft.com/office/drawing/2014/main" id="{2C2811D4-5347-4268-B736-DF29160D7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1819"/>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82BCEE0-AF33-4B8B-9622-2A50B4FD62C5}"/>
              </a:ext>
            </a:extLst>
          </p:cNvPr>
          <p:cNvSpPr>
            <a:spLocks noGrp="1"/>
          </p:cNvSpPr>
          <p:nvPr>
            <p:ph type="title"/>
          </p:nvPr>
        </p:nvSpPr>
        <p:spPr>
          <a:xfrm>
            <a:off x="584200" y="3066617"/>
            <a:ext cx="3412067" cy="897047"/>
          </a:xfrm>
        </p:spPr>
        <p:txBody>
          <a:bodyPr vert="horz" lIns="91440" tIns="45720" rIns="91440" bIns="45720" rtlCol="0" anchor="ctr">
            <a:normAutofit/>
          </a:bodyPr>
          <a:lstStyle/>
          <a:p>
            <a:r>
              <a:rPr lang="en-US" b="0" kern="1200" cap="all" dirty="0">
                <a:solidFill>
                  <a:srgbClr val="FFFFFF"/>
                </a:solidFill>
                <a:latin typeface="+mj-lt"/>
                <a:ea typeface="+mj-ea"/>
                <a:cs typeface="+mj-cs"/>
              </a:rPr>
              <a:t>Agenda	</a:t>
            </a:r>
          </a:p>
        </p:txBody>
      </p:sp>
      <p:pic>
        <p:nvPicPr>
          <p:cNvPr id="7" name="Picture Placeholder 6">
            <a:extLst>
              <a:ext uri="{FF2B5EF4-FFF2-40B4-BE49-F238E27FC236}">
                <a16:creationId xmlns:a16="http://schemas.microsoft.com/office/drawing/2014/main" id="{7F61309D-C856-4938-ADC7-424523E494CD}"/>
              </a:ext>
            </a:extLst>
          </p:cNvPr>
          <p:cNvPicPr>
            <a:picLocks noGrp="1" noChangeAspect="1"/>
          </p:cNvPicPr>
          <p:nvPr>
            <p:ph type="pic" sz="quarter" idx="13"/>
          </p:nvPr>
        </p:nvPicPr>
        <p:blipFill rotWithShape="1">
          <a:blip r:embed="rId5">
            <a:extLst>
              <a:ext uri="{837473B0-CC2E-450A-ABE3-18F120FF3D39}">
                <a1611:picAttrSrcUrl xmlns:a1611="http://schemas.microsoft.com/office/drawing/2016/11/main" r:id="rId6"/>
              </a:ext>
            </a:extLst>
          </a:blip>
          <a:srcRect l="25853" r="21690" b="1"/>
          <a:stretch/>
        </p:blipFill>
        <p:spPr>
          <a:xfrm>
            <a:off x="4578270" y="-2"/>
            <a:ext cx="7613730" cy="6858000"/>
          </a:xfrm>
          <a:prstGeom prst="rect">
            <a:avLst/>
          </a:prstGeom>
        </p:spPr>
      </p:pic>
      <p:sp>
        <p:nvSpPr>
          <p:cNvPr id="76" name="Rectangle 75">
            <a:extLst>
              <a:ext uri="{FF2B5EF4-FFF2-40B4-BE49-F238E27FC236}">
                <a16:creationId xmlns:a16="http://schemas.microsoft.com/office/drawing/2014/main" id="{74EFA34C-3CB6-4E42-AA45-8B85EB878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9313C9E-0227-4919-B36E-DE3343267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581193" y="4102059"/>
            <a:ext cx="3415074" cy="2273340"/>
          </a:xfrm>
        </p:spPr>
        <p:txBody>
          <a:bodyPr vert="horz" lIns="91440" tIns="45720" rIns="91440" bIns="45720" rtlCol="0" anchor="ctr">
            <a:normAutofit fontScale="92500" lnSpcReduction="10000"/>
          </a:bodyPr>
          <a:lstStyle/>
          <a:p>
            <a:pPr marL="342900" indent="-342900">
              <a:buFont typeface="Wingdings 2" panose="05020102010507070707" pitchFamily="18" charset="2"/>
              <a:buChar char=""/>
            </a:pPr>
            <a:r>
              <a:rPr lang="en-US" dirty="0">
                <a:solidFill>
                  <a:srgbClr val="FFFFFF"/>
                </a:solidFill>
              </a:rPr>
              <a:t>Motor Vehicle Stats</a:t>
            </a:r>
          </a:p>
          <a:p>
            <a:pPr marL="342900" indent="-342900">
              <a:buFont typeface="Wingdings 2" panose="05020102010507070707" pitchFamily="18" charset="2"/>
              <a:buChar char=""/>
            </a:pPr>
            <a:r>
              <a:rPr lang="en-US" dirty="0">
                <a:solidFill>
                  <a:srgbClr val="FFFFFF"/>
                </a:solidFill>
              </a:rPr>
              <a:t>Recording Stats</a:t>
            </a:r>
          </a:p>
          <a:p>
            <a:pPr marL="342900" indent="-342900">
              <a:buFont typeface="Wingdings 2" panose="05020102010507070707" pitchFamily="18" charset="2"/>
              <a:buChar char=""/>
            </a:pPr>
            <a:r>
              <a:rPr lang="en-US" dirty="0">
                <a:solidFill>
                  <a:srgbClr val="FFFFFF"/>
                </a:solidFill>
              </a:rPr>
              <a:t>Elections Stats</a:t>
            </a:r>
          </a:p>
          <a:p>
            <a:pPr marL="342900" indent="-342900">
              <a:buFont typeface="Wingdings 2" panose="05020102010507070707" pitchFamily="18" charset="2"/>
              <a:buChar char=""/>
            </a:pPr>
            <a:r>
              <a:rPr lang="en-US" dirty="0">
                <a:solidFill>
                  <a:srgbClr val="FFFFFF"/>
                </a:solidFill>
              </a:rPr>
              <a:t>Clerk to the Board Stats</a:t>
            </a:r>
          </a:p>
          <a:p>
            <a:pPr marL="342900" indent="-342900">
              <a:buFont typeface="Wingdings 2" panose="05020102010507070707" pitchFamily="18" charset="2"/>
              <a:buChar char=""/>
            </a:pPr>
            <a:r>
              <a:rPr lang="en-US" dirty="0">
                <a:solidFill>
                  <a:srgbClr val="FFFFFF"/>
                </a:solidFill>
              </a:rPr>
              <a:t>1</a:t>
            </a:r>
            <a:r>
              <a:rPr lang="en-US" baseline="30000" dirty="0">
                <a:solidFill>
                  <a:srgbClr val="FFFFFF"/>
                </a:solidFill>
              </a:rPr>
              <a:t>ST</a:t>
            </a:r>
            <a:r>
              <a:rPr lang="en-US" dirty="0">
                <a:solidFill>
                  <a:srgbClr val="FFFFFF"/>
                </a:solidFill>
              </a:rPr>
              <a:t> Quarter Projects Completed</a:t>
            </a:r>
          </a:p>
          <a:p>
            <a:pPr marL="342900" indent="-342900">
              <a:buFont typeface="Wingdings 2" panose="05020102010507070707" pitchFamily="18" charset="2"/>
              <a:buChar char=""/>
            </a:pPr>
            <a:r>
              <a:rPr lang="en-US" dirty="0">
                <a:solidFill>
                  <a:srgbClr val="FFFFFF"/>
                </a:solidFill>
              </a:rPr>
              <a:t>2</a:t>
            </a:r>
            <a:r>
              <a:rPr lang="en-US" baseline="30000" dirty="0">
                <a:solidFill>
                  <a:srgbClr val="FFFFFF"/>
                </a:solidFill>
              </a:rPr>
              <a:t>nd</a:t>
            </a:r>
            <a:r>
              <a:rPr lang="en-US" dirty="0">
                <a:solidFill>
                  <a:srgbClr val="FFFFFF"/>
                </a:solidFill>
              </a:rPr>
              <a:t> Quarter Projects In-Works</a:t>
            </a:r>
          </a:p>
        </p:txBody>
      </p:sp>
    </p:spTree>
    <p:extLst>
      <p:ext uri="{BB962C8B-B14F-4D97-AF65-F5344CB8AC3E}">
        <p14:creationId xmlns:p14="http://schemas.microsoft.com/office/powerpoint/2010/main" val="38051641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5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5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5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70" name="Rectangle 57">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8DE4E-F7AF-4563-B6F4-DD8C689868B2}"/>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t>MOTOR VEHICLE department 2023 1</a:t>
            </a:r>
            <a:r>
              <a:rPr lang="en-US" sz="3600" baseline="30000"/>
              <a:t>ST</a:t>
            </a:r>
            <a:r>
              <a:rPr lang="en-US" sz="3600"/>
              <a:t> QUARTER STATS:</a:t>
            </a:r>
          </a:p>
        </p:txBody>
      </p:sp>
      <p:sp>
        <p:nvSpPr>
          <p:cNvPr id="3" name="Text Placeholder 2">
            <a:extLst>
              <a:ext uri="{FF2B5EF4-FFF2-40B4-BE49-F238E27FC236}">
                <a16:creationId xmlns:a16="http://schemas.microsoft.com/office/drawing/2014/main" id="{0A69FB2E-A19B-AD5E-303B-3A39A6C2B61C}"/>
              </a:ext>
            </a:extLst>
          </p:cNvPr>
          <p:cNvSpPr>
            <a:spLocks noGrp="1"/>
          </p:cNvSpPr>
          <p:nvPr>
            <p:ph type="body" idx="1"/>
          </p:nvPr>
        </p:nvSpPr>
        <p:spPr>
          <a:xfrm>
            <a:off x="581194" y="2172965"/>
            <a:ext cx="10993546" cy="525565"/>
          </a:xfrm>
        </p:spPr>
        <p:txBody>
          <a:bodyPr vert="horz" lIns="91440" tIns="45720" rIns="91440" bIns="45720" rtlCol="0" anchor="t">
            <a:normAutofit/>
          </a:bodyPr>
          <a:lstStyle/>
          <a:p>
            <a:r>
              <a:rPr lang="en-US" sz="1600" kern="1200" cap="all" dirty="0">
                <a:solidFill>
                  <a:schemeClr val="accent1"/>
                </a:solidFill>
                <a:latin typeface="+mn-lt"/>
                <a:ea typeface="+mn-ea"/>
                <a:cs typeface="+mn-cs"/>
              </a:rPr>
              <a:t>El Paso County Totals:  </a:t>
            </a:r>
            <a:r>
              <a:rPr lang="en-US" sz="1600" cap="all" dirty="0">
                <a:solidFill>
                  <a:schemeClr val="accent1"/>
                </a:solidFill>
              </a:rPr>
              <a:t>100</a:t>
            </a:r>
            <a:r>
              <a:rPr lang="en-US" sz="1600" kern="1200" cap="all" dirty="0">
                <a:solidFill>
                  <a:schemeClr val="accent1"/>
                </a:solidFill>
                <a:latin typeface="+mn-lt"/>
                <a:ea typeface="+mn-ea"/>
                <a:cs typeface="+mn-cs"/>
              </a:rPr>
              <a:t> Full Time &amp; 25 Part Time</a:t>
            </a:r>
          </a:p>
        </p:txBody>
      </p:sp>
      <p:sp>
        <p:nvSpPr>
          <p:cNvPr id="71" name="Rectangle 59">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61">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63">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54AD1D44-DC62-4EDE-9AB1-216F86019B50}"/>
              </a:ext>
            </a:extLst>
          </p:cNvPr>
          <p:cNvGraphicFramePr>
            <a:graphicFrameLocks noGrp="1"/>
          </p:cNvGraphicFramePr>
          <p:nvPr>
            <p:ph sz="half" idx="2"/>
            <p:extLst>
              <p:ext uri="{D42A27DB-BD31-4B8C-83A1-F6EECF244321}">
                <p14:modId xmlns:p14="http://schemas.microsoft.com/office/powerpoint/2010/main" val="4036328055"/>
              </p:ext>
            </p:extLst>
          </p:nvPr>
        </p:nvGraphicFramePr>
        <p:xfrm>
          <a:off x="635457" y="2976568"/>
          <a:ext cx="10916465" cy="3230815"/>
        </p:xfrm>
        <a:graphic>
          <a:graphicData uri="http://schemas.openxmlformats.org/drawingml/2006/table">
            <a:tbl>
              <a:tblPr firstRow="1" bandRow="1">
                <a:tableStyleId>{3B4B98B0-60AC-42C2-AFA5-B58CD77FA1E5}</a:tableStyleId>
              </a:tblPr>
              <a:tblGrid>
                <a:gridCol w="2259582">
                  <a:extLst>
                    <a:ext uri="{9D8B030D-6E8A-4147-A177-3AD203B41FA5}">
                      <a16:colId xmlns:a16="http://schemas.microsoft.com/office/drawing/2014/main" val="4236822780"/>
                    </a:ext>
                  </a:extLst>
                </a:gridCol>
                <a:gridCol w="2142884">
                  <a:extLst>
                    <a:ext uri="{9D8B030D-6E8A-4147-A177-3AD203B41FA5}">
                      <a16:colId xmlns:a16="http://schemas.microsoft.com/office/drawing/2014/main" val="2015361192"/>
                    </a:ext>
                  </a:extLst>
                </a:gridCol>
                <a:gridCol w="2200363">
                  <a:extLst>
                    <a:ext uri="{9D8B030D-6E8A-4147-A177-3AD203B41FA5}">
                      <a16:colId xmlns:a16="http://schemas.microsoft.com/office/drawing/2014/main" val="4016100047"/>
                    </a:ext>
                  </a:extLst>
                </a:gridCol>
                <a:gridCol w="2162043">
                  <a:extLst>
                    <a:ext uri="{9D8B030D-6E8A-4147-A177-3AD203B41FA5}">
                      <a16:colId xmlns:a16="http://schemas.microsoft.com/office/drawing/2014/main" val="2769558133"/>
                    </a:ext>
                  </a:extLst>
                </a:gridCol>
                <a:gridCol w="2151593">
                  <a:extLst>
                    <a:ext uri="{9D8B030D-6E8A-4147-A177-3AD203B41FA5}">
                      <a16:colId xmlns:a16="http://schemas.microsoft.com/office/drawing/2014/main" val="3681599692"/>
                    </a:ext>
                  </a:extLst>
                </a:gridCol>
              </a:tblGrid>
              <a:tr h="461545">
                <a:tc>
                  <a:txBody>
                    <a:bodyPr/>
                    <a:lstStyle/>
                    <a:p>
                      <a:pPr algn="ctr"/>
                      <a:r>
                        <a:rPr lang="en-US" sz="2100"/>
                        <a:t>Service:</a:t>
                      </a:r>
                    </a:p>
                  </a:txBody>
                  <a:tcPr marL="103717" marR="103717" marT="51858" marB="51858" anchor="ctr"/>
                </a:tc>
                <a:tc>
                  <a:txBody>
                    <a:bodyPr/>
                    <a:lstStyle/>
                    <a:p>
                      <a:pPr algn="ctr"/>
                      <a:r>
                        <a:rPr lang="en-US" sz="2100"/>
                        <a:t>Served 1</a:t>
                      </a:r>
                      <a:r>
                        <a:rPr lang="en-US" sz="2100" baseline="30000"/>
                        <a:t>st</a:t>
                      </a:r>
                      <a:r>
                        <a:rPr lang="en-US" sz="2100"/>
                        <a:t> Qtr.:</a:t>
                      </a:r>
                    </a:p>
                  </a:txBody>
                  <a:tcPr marL="103717" marR="103717" marT="51858" marB="51858" anchor="ctr"/>
                </a:tc>
                <a:tc>
                  <a:txBody>
                    <a:bodyPr/>
                    <a:lstStyle/>
                    <a:p>
                      <a:pPr algn="ctr"/>
                      <a:r>
                        <a:rPr lang="en-US" sz="2100"/>
                        <a:t>Served 2</a:t>
                      </a:r>
                      <a:r>
                        <a:rPr lang="en-US" sz="2100" baseline="30000"/>
                        <a:t>nd</a:t>
                      </a:r>
                      <a:r>
                        <a:rPr lang="en-US" sz="2100"/>
                        <a:t> Qtr.:</a:t>
                      </a:r>
                    </a:p>
                  </a:txBody>
                  <a:tcPr marL="103717" marR="103717" marT="51858" marB="51858" anchor="ctr"/>
                </a:tc>
                <a:tc>
                  <a:txBody>
                    <a:bodyPr/>
                    <a:lstStyle/>
                    <a:p>
                      <a:pPr algn="ctr"/>
                      <a:r>
                        <a:rPr lang="en-US" sz="2100"/>
                        <a:t>Served 3</a:t>
                      </a:r>
                      <a:r>
                        <a:rPr lang="en-US" sz="2100" baseline="30000"/>
                        <a:t>rd</a:t>
                      </a:r>
                      <a:r>
                        <a:rPr lang="en-US" sz="2100"/>
                        <a:t> Qtr.:</a:t>
                      </a:r>
                    </a:p>
                  </a:txBody>
                  <a:tcPr marL="103717" marR="103717" marT="51858" marB="51858" anchor="ctr"/>
                </a:tc>
                <a:tc>
                  <a:txBody>
                    <a:bodyPr/>
                    <a:lstStyle/>
                    <a:p>
                      <a:pPr algn="ctr"/>
                      <a:r>
                        <a:rPr lang="en-US" sz="2100"/>
                        <a:t>Served 4</a:t>
                      </a:r>
                      <a:r>
                        <a:rPr lang="en-US" sz="2100" baseline="30000"/>
                        <a:t>th</a:t>
                      </a:r>
                      <a:r>
                        <a:rPr lang="en-US" sz="2100"/>
                        <a:t> Qtr.:</a:t>
                      </a:r>
                    </a:p>
                  </a:txBody>
                  <a:tcPr marL="103717" marR="103717" marT="51858" marB="51858" anchor="ctr"/>
                </a:tc>
                <a:extLst>
                  <a:ext uri="{0D108BD9-81ED-4DB2-BD59-A6C34878D82A}">
                    <a16:rowId xmlns:a16="http://schemas.microsoft.com/office/drawing/2014/main" val="2133776202"/>
                  </a:ext>
                </a:extLst>
              </a:tr>
              <a:tr h="461545">
                <a:tc>
                  <a:txBody>
                    <a:bodyPr/>
                    <a:lstStyle/>
                    <a:p>
                      <a:pPr algn="ctr"/>
                      <a:r>
                        <a:rPr lang="en-US" sz="2100"/>
                        <a:t>Titles:</a:t>
                      </a:r>
                    </a:p>
                  </a:txBody>
                  <a:tcPr marL="103717" marR="103717" marT="51858" marB="51858" anchor="ctr"/>
                </a:tc>
                <a:tc>
                  <a:txBody>
                    <a:bodyPr/>
                    <a:lstStyle/>
                    <a:p>
                      <a:pPr algn="ctr"/>
                      <a:r>
                        <a:rPr lang="en-US" sz="2100"/>
                        <a:t>63,557</a:t>
                      </a:r>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extLst>
                  <a:ext uri="{0D108BD9-81ED-4DB2-BD59-A6C34878D82A}">
                    <a16:rowId xmlns:a16="http://schemas.microsoft.com/office/drawing/2014/main" val="207903711"/>
                  </a:ext>
                </a:extLst>
              </a:tr>
              <a:tr h="461545">
                <a:tc>
                  <a:txBody>
                    <a:bodyPr/>
                    <a:lstStyle/>
                    <a:p>
                      <a:pPr algn="ctr"/>
                      <a:r>
                        <a:rPr lang="en-US" sz="2100"/>
                        <a:t>Drivers License:</a:t>
                      </a:r>
                    </a:p>
                  </a:txBody>
                  <a:tcPr marL="103717" marR="103717" marT="51858" marB="51858" anchor="ctr"/>
                </a:tc>
                <a:tc>
                  <a:txBody>
                    <a:bodyPr/>
                    <a:lstStyle/>
                    <a:p>
                      <a:pPr algn="ctr"/>
                      <a:r>
                        <a:rPr lang="en-US" sz="2100"/>
                        <a:t>20,029</a:t>
                      </a:r>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extLst>
                  <a:ext uri="{0D108BD9-81ED-4DB2-BD59-A6C34878D82A}">
                    <a16:rowId xmlns:a16="http://schemas.microsoft.com/office/drawing/2014/main" val="2775520469"/>
                  </a:ext>
                </a:extLst>
              </a:tr>
              <a:tr h="461545">
                <a:tc>
                  <a:txBody>
                    <a:bodyPr/>
                    <a:lstStyle/>
                    <a:p>
                      <a:pPr algn="ctr"/>
                      <a:r>
                        <a:rPr lang="en-US" sz="2100"/>
                        <a:t>Express:</a:t>
                      </a:r>
                    </a:p>
                  </a:txBody>
                  <a:tcPr marL="103717" marR="103717" marT="51858" marB="51858" anchor="ctr"/>
                </a:tc>
                <a:tc>
                  <a:txBody>
                    <a:bodyPr/>
                    <a:lstStyle/>
                    <a:p>
                      <a:pPr algn="ctr"/>
                      <a:r>
                        <a:rPr lang="en-US" sz="2100"/>
                        <a:t>12,323</a:t>
                      </a:r>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extLst>
                  <a:ext uri="{0D108BD9-81ED-4DB2-BD59-A6C34878D82A}">
                    <a16:rowId xmlns:a16="http://schemas.microsoft.com/office/drawing/2014/main" val="823048677"/>
                  </a:ext>
                </a:extLst>
              </a:tr>
              <a:tr h="461545">
                <a:tc>
                  <a:txBody>
                    <a:bodyPr/>
                    <a:lstStyle/>
                    <a:p>
                      <a:pPr algn="ctr"/>
                      <a:r>
                        <a:rPr lang="en-US" sz="2100"/>
                        <a:t>Dealers:</a:t>
                      </a:r>
                    </a:p>
                  </a:txBody>
                  <a:tcPr marL="103717" marR="103717" marT="51858" marB="51858" anchor="ctr"/>
                </a:tc>
                <a:tc>
                  <a:txBody>
                    <a:bodyPr/>
                    <a:lstStyle/>
                    <a:p>
                      <a:pPr algn="ctr"/>
                      <a:r>
                        <a:rPr lang="en-US" sz="2100"/>
                        <a:t>2,009</a:t>
                      </a:r>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extLst>
                  <a:ext uri="{0D108BD9-81ED-4DB2-BD59-A6C34878D82A}">
                    <a16:rowId xmlns:a16="http://schemas.microsoft.com/office/drawing/2014/main" val="2822982816"/>
                  </a:ext>
                </a:extLst>
              </a:tr>
              <a:tr h="461545">
                <a:tc>
                  <a:txBody>
                    <a:bodyPr/>
                    <a:lstStyle/>
                    <a:p>
                      <a:pPr algn="ctr"/>
                      <a:r>
                        <a:rPr lang="en-US" sz="2100"/>
                        <a:t>Military:</a:t>
                      </a:r>
                    </a:p>
                  </a:txBody>
                  <a:tcPr marL="103717" marR="103717" marT="51858" marB="51858" anchor="ctr"/>
                </a:tc>
                <a:tc>
                  <a:txBody>
                    <a:bodyPr/>
                    <a:lstStyle/>
                    <a:p>
                      <a:pPr algn="ctr"/>
                      <a:r>
                        <a:rPr lang="en-US" sz="2100"/>
                        <a:t>2,966</a:t>
                      </a:r>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tc>
                  <a:txBody>
                    <a:bodyPr/>
                    <a:lstStyle/>
                    <a:p>
                      <a:pPr algn="ctr"/>
                      <a:endParaRPr lang="en-US" sz="2100"/>
                    </a:p>
                  </a:txBody>
                  <a:tcPr marL="103717" marR="103717" marT="51858" marB="51858" anchor="ctr"/>
                </a:tc>
                <a:extLst>
                  <a:ext uri="{0D108BD9-81ED-4DB2-BD59-A6C34878D82A}">
                    <a16:rowId xmlns:a16="http://schemas.microsoft.com/office/drawing/2014/main" val="1719697229"/>
                  </a:ext>
                </a:extLst>
              </a:tr>
              <a:tr h="461545">
                <a:tc>
                  <a:txBody>
                    <a:bodyPr/>
                    <a:lstStyle/>
                    <a:p>
                      <a:pPr algn="ctr"/>
                      <a:r>
                        <a:rPr lang="en-US" sz="2100" b="1"/>
                        <a:t>Total:</a:t>
                      </a:r>
                    </a:p>
                  </a:txBody>
                  <a:tcPr marL="103717" marR="103717" marT="51858" marB="51858" anchor="ctr"/>
                </a:tc>
                <a:tc>
                  <a:txBody>
                    <a:bodyPr/>
                    <a:lstStyle/>
                    <a:p>
                      <a:pPr algn="ctr"/>
                      <a:r>
                        <a:rPr lang="en-US" sz="2100" b="1"/>
                        <a:t>100,884</a:t>
                      </a:r>
                    </a:p>
                  </a:txBody>
                  <a:tcPr marL="103717" marR="103717" marT="51858" marB="51858" anchor="ctr"/>
                </a:tc>
                <a:tc>
                  <a:txBody>
                    <a:bodyPr/>
                    <a:lstStyle/>
                    <a:p>
                      <a:pPr algn="ctr"/>
                      <a:endParaRPr lang="en-US" sz="2100" b="1"/>
                    </a:p>
                  </a:txBody>
                  <a:tcPr marL="103717" marR="103717" marT="51858" marB="51858" anchor="ctr"/>
                </a:tc>
                <a:tc>
                  <a:txBody>
                    <a:bodyPr/>
                    <a:lstStyle/>
                    <a:p>
                      <a:pPr algn="ctr"/>
                      <a:endParaRPr lang="en-US" sz="2100" b="1"/>
                    </a:p>
                  </a:txBody>
                  <a:tcPr marL="103717" marR="103717" marT="51858" marB="51858" anchor="ctr"/>
                </a:tc>
                <a:tc>
                  <a:txBody>
                    <a:bodyPr/>
                    <a:lstStyle/>
                    <a:p>
                      <a:pPr algn="ctr"/>
                      <a:endParaRPr lang="en-US" sz="2100" b="1"/>
                    </a:p>
                  </a:txBody>
                  <a:tcPr marL="103717" marR="103717" marT="51858" marB="51858" anchor="ctr"/>
                </a:tc>
                <a:extLst>
                  <a:ext uri="{0D108BD9-81ED-4DB2-BD59-A6C34878D82A}">
                    <a16:rowId xmlns:a16="http://schemas.microsoft.com/office/drawing/2014/main" val="3128329472"/>
                  </a:ext>
                </a:extLst>
              </a:tr>
            </a:tbl>
          </a:graphicData>
        </a:graphic>
      </p:graphicFrame>
    </p:spTree>
    <p:extLst>
      <p:ext uri="{BB962C8B-B14F-4D97-AF65-F5344CB8AC3E}">
        <p14:creationId xmlns:p14="http://schemas.microsoft.com/office/powerpoint/2010/main" val="384801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8" name="Rectangle 57">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61">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48DE4E-F7AF-4563-B6F4-DD8C689868B2}"/>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nSpc>
                <a:spcPct val="90000"/>
              </a:lnSpc>
            </a:pPr>
            <a:r>
              <a:rPr lang="en-US" sz="3100">
                <a:solidFill>
                  <a:srgbClr val="FFFFFF"/>
                </a:solidFill>
              </a:rPr>
              <a:t>MOTOR VEHICLE department 2023 1</a:t>
            </a:r>
            <a:r>
              <a:rPr lang="en-US" sz="3100" baseline="30000">
                <a:solidFill>
                  <a:srgbClr val="FFFFFF"/>
                </a:solidFill>
              </a:rPr>
              <a:t>ST</a:t>
            </a:r>
            <a:r>
              <a:rPr lang="en-US" sz="3100">
                <a:solidFill>
                  <a:srgbClr val="FFFFFF"/>
                </a:solidFill>
              </a:rPr>
              <a:t> QUARTER STATS:</a:t>
            </a:r>
          </a:p>
        </p:txBody>
      </p:sp>
      <p:sp>
        <p:nvSpPr>
          <p:cNvPr id="3" name="Text Placeholder 2">
            <a:extLst>
              <a:ext uri="{FF2B5EF4-FFF2-40B4-BE49-F238E27FC236}">
                <a16:creationId xmlns:a16="http://schemas.microsoft.com/office/drawing/2014/main" id="{0A69FB2E-A19B-AD5E-303B-3A39A6C2B61C}"/>
              </a:ext>
            </a:extLst>
          </p:cNvPr>
          <p:cNvSpPr>
            <a:spLocks noGrp="1"/>
          </p:cNvSpPr>
          <p:nvPr>
            <p:ph type="body" idx="1"/>
          </p:nvPr>
        </p:nvSpPr>
        <p:spPr>
          <a:xfrm>
            <a:off x="609598" y="5467246"/>
            <a:ext cx="10965142" cy="484822"/>
          </a:xfrm>
        </p:spPr>
        <p:txBody>
          <a:bodyPr vert="horz" lIns="91440" tIns="45720" rIns="91440" bIns="45720" rtlCol="0" anchor="t">
            <a:normAutofit/>
          </a:bodyPr>
          <a:lstStyle/>
          <a:p>
            <a:r>
              <a:rPr lang="en-US" sz="1600" kern="1200" cap="all" dirty="0">
                <a:solidFill>
                  <a:srgbClr val="FFFFFF">
                    <a:alpha val="75000"/>
                  </a:srgbClr>
                </a:solidFill>
                <a:latin typeface="+mn-lt"/>
                <a:ea typeface="+mn-ea"/>
                <a:cs typeface="+mn-cs"/>
              </a:rPr>
              <a:t>El Paso County Totals:</a:t>
            </a:r>
          </a:p>
        </p:txBody>
      </p:sp>
      <p:graphicFrame>
        <p:nvGraphicFramePr>
          <p:cNvPr id="4" name="Table 4">
            <a:extLst>
              <a:ext uri="{FF2B5EF4-FFF2-40B4-BE49-F238E27FC236}">
                <a16:creationId xmlns:a16="http://schemas.microsoft.com/office/drawing/2014/main" id="{54AD1D44-DC62-4EDE-9AB1-216F86019B50}"/>
              </a:ext>
            </a:extLst>
          </p:cNvPr>
          <p:cNvGraphicFramePr>
            <a:graphicFrameLocks noGrp="1"/>
          </p:cNvGraphicFramePr>
          <p:nvPr>
            <p:ph sz="half" idx="2"/>
            <p:extLst>
              <p:ext uri="{D42A27DB-BD31-4B8C-83A1-F6EECF244321}">
                <p14:modId xmlns:p14="http://schemas.microsoft.com/office/powerpoint/2010/main" val="2098137875"/>
              </p:ext>
            </p:extLst>
          </p:nvPr>
        </p:nvGraphicFramePr>
        <p:xfrm>
          <a:off x="760141" y="536739"/>
          <a:ext cx="10676171" cy="3358540"/>
        </p:xfrm>
        <a:graphic>
          <a:graphicData uri="http://schemas.openxmlformats.org/drawingml/2006/table">
            <a:tbl>
              <a:tblPr firstRow="1" bandRow="1">
                <a:tableStyleId>{3B4B98B0-60AC-42C2-AFA5-B58CD77FA1E5}</a:tableStyleId>
              </a:tblPr>
              <a:tblGrid>
                <a:gridCol w="2940724">
                  <a:extLst>
                    <a:ext uri="{9D8B030D-6E8A-4147-A177-3AD203B41FA5}">
                      <a16:colId xmlns:a16="http://schemas.microsoft.com/office/drawing/2014/main" val="4236822780"/>
                    </a:ext>
                  </a:extLst>
                </a:gridCol>
                <a:gridCol w="1868550">
                  <a:extLst>
                    <a:ext uri="{9D8B030D-6E8A-4147-A177-3AD203B41FA5}">
                      <a16:colId xmlns:a16="http://schemas.microsoft.com/office/drawing/2014/main" val="2015361192"/>
                    </a:ext>
                  </a:extLst>
                </a:gridCol>
                <a:gridCol w="2285751">
                  <a:extLst>
                    <a:ext uri="{9D8B030D-6E8A-4147-A177-3AD203B41FA5}">
                      <a16:colId xmlns:a16="http://schemas.microsoft.com/office/drawing/2014/main" val="4016100047"/>
                    </a:ext>
                  </a:extLst>
                </a:gridCol>
                <a:gridCol w="1801328">
                  <a:extLst>
                    <a:ext uri="{9D8B030D-6E8A-4147-A177-3AD203B41FA5}">
                      <a16:colId xmlns:a16="http://schemas.microsoft.com/office/drawing/2014/main" val="2769558133"/>
                    </a:ext>
                  </a:extLst>
                </a:gridCol>
                <a:gridCol w="1779818">
                  <a:extLst>
                    <a:ext uri="{9D8B030D-6E8A-4147-A177-3AD203B41FA5}">
                      <a16:colId xmlns:a16="http://schemas.microsoft.com/office/drawing/2014/main" val="3681599692"/>
                    </a:ext>
                  </a:extLst>
                </a:gridCol>
              </a:tblGrid>
              <a:tr h="548164">
                <a:tc>
                  <a:txBody>
                    <a:bodyPr/>
                    <a:lstStyle/>
                    <a:p>
                      <a:pPr algn="ctr"/>
                      <a:r>
                        <a:rPr lang="en-US" sz="2000" b="1">
                          <a:solidFill>
                            <a:schemeClr val="tx1">
                              <a:lumMod val="75000"/>
                              <a:lumOff val="25000"/>
                            </a:schemeClr>
                          </a:solidFill>
                        </a:rPr>
                        <a:t>% of Business:</a:t>
                      </a:r>
                    </a:p>
                  </a:txBody>
                  <a:tcPr marL="206759" marR="155069" marT="103379" marB="103379" anchor="ctr"/>
                </a:tc>
                <a:tc>
                  <a:txBody>
                    <a:bodyPr/>
                    <a:lstStyle/>
                    <a:p>
                      <a:pPr algn="ctr"/>
                      <a:r>
                        <a:rPr lang="en-US" sz="2000" b="1">
                          <a:solidFill>
                            <a:schemeClr val="tx1">
                              <a:lumMod val="75000"/>
                              <a:lumOff val="25000"/>
                            </a:schemeClr>
                          </a:solidFill>
                        </a:rPr>
                        <a:t>UTC:</a:t>
                      </a:r>
                    </a:p>
                  </a:txBody>
                  <a:tcPr marL="206759" marR="155069" marT="103379" marB="103379" anchor="ctr"/>
                </a:tc>
                <a:tc>
                  <a:txBody>
                    <a:bodyPr/>
                    <a:lstStyle/>
                    <a:p>
                      <a:pPr algn="ctr"/>
                      <a:r>
                        <a:rPr lang="en-US" sz="2000" b="1">
                          <a:solidFill>
                            <a:schemeClr val="tx1">
                              <a:lumMod val="75000"/>
                              <a:lumOff val="25000"/>
                            </a:schemeClr>
                          </a:solidFill>
                        </a:rPr>
                        <a:t>Powers:</a:t>
                      </a:r>
                    </a:p>
                  </a:txBody>
                  <a:tcPr marL="206759" marR="155069" marT="103379" marB="103379" anchor="ctr"/>
                </a:tc>
                <a:tc>
                  <a:txBody>
                    <a:bodyPr/>
                    <a:lstStyle/>
                    <a:p>
                      <a:pPr algn="ctr"/>
                      <a:r>
                        <a:rPr lang="en-US" sz="2000" b="1">
                          <a:solidFill>
                            <a:schemeClr val="tx1">
                              <a:lumMod val="75000"/>
                              <a:lumOff val="25000"/>
                            </a:schemeClr>
                          </a:solidFill>
                        </a:rPr>
                        <a:t>CSC:</a:t>
                      </a:r>
                    </a:p>
                  </a:txBody>
                  <a:tcPr marL="206759" marR="155069" marT="103379" marB="103379" anchor="ctr"/>
                </a:tc>
                <a:tc>
                  <a:txBody>
                    <a:bodyPr/>
                    <a:lstStyle/>
                    <a:p>
                      <a:pPr algn="ctr"/>
                      <a:r>
                        <a:rPr lang="en-US" sz="2000" b="1">
                          <a:solidFill>
                            <a:schemeClr val="tx1">
                              <a:lumMod val="75000"/>
                              <a:lumOff val="25000"/>
                            </a:schemeClr>
                          </a:solidFill>
                        </a:rPr>
                        <a:t>FTC:</a:t>
                      </a:r>
                    </a:p>
                  </a:txBody>
                  <a:tcPr marL="206759" marR="155069" marT="103379" marB="103379" anchor="ctr"/>
                </a:tc>
                <a:extLst>
                  <a:ext uri="{0D108BD9-81ED-4DB2-BD59-A6C34878D82A}">
                    <a16:rowId xmlns:a16="http://schemas.microsoft.com/office/drawing/2014/main" val="2133776202"/>
                  </a:ext>
                </a:extLst>
              </a:tr>
              <a:tr h="468396">
                <a:tc>
                  <a:txBody>
                    <a:bodyPr/>
                    <a:lstStyle/>
                    <a:p>
                      <a:pPr algn="ctr"/>
                      <a:r>
                        <a:rPr lang="en-US" sz="1500">
                          <a:solidFill>
                            <a:schemeClr val="tx1">
                              <a:lumMod val="75000"/>
                              <a:lumOff val="25000"/>
                            </a:schemeClr>
                          </a:solidFill>
                        </a:rPr>
                        <a:t>Motor Vehicle:</a:t>
                      </a: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extLst>
                  <a:ext uri="{0D108BD9-81ED-4DB2-BD59-A6C34878D82A}">
                    <a16:rowId xmlns:a16="http://schemas.microsoft.com/office/drawing/2014/main" val="207903711"/>
                  </a:ext>
                </a:extLst>
              </a:tr>
              <a:tr h="468396">
                <a:tc>
                  <a:txBody>
                    <a:bodyPr/>
                    <a:lstStyle/>
                    <a:p>
                      <a:pPr algn="ctr"/>
                      <a:r>
                        <a:rPr lang="en-US" sz="1500" b="1">
                          <a:solidFill>
                            <a:schemeClr val="tx1">
                              <a:lumMod val="75000"/>
                              <a:lumOff val="25000"/>
                            </a:schemeClr>
                          </a:solidFill>
                        </a:rPr>
                        <a:t>Year to Date:</a:t>
                      </a:r>
                    </a:p>
                  </a:txBody>
                  <a:tcPr marL="206759" marR="155069" marT="103379" marB="103379" anchor="ctr"/>
                </a:tc>
                <a:tc>
                  <a:txBody>
                    <a:bodyPr/>
                    <a:lstStyle/>
                    <a:p>
                      <a:pPr algn="ctr"/>
                      <a:r>
                        <a:rPr lang="en-US" sz="1500" b="1">
                          <a:solidFill>
                            <a:schemeClr val="tx1">
                              <a:lumMod val="75000"/>
                              <a:lumOff val="25000"/>
                            </a:schemeClr>
                          </a:solidFill>
                        </a:rPr>
                        <a:t>32.58%</a:t>
                      </a:r>
                    </a:p>
                  </a:txBody>
                  <a:tcPr marL="206759" marR="155069" marT="103379" marB="103379" anchor="ctr"/>
                </a:tc>
                <a:tc>
                  <a:txBody>
                    <a:bodyPr/>
                    <a:lstStyle/>
                    <a:p>
                      <a:pPr algn="ctr"/>
                      <a:r>
                        <a:rPr lang="en-US" sz="1500" b="1">
                          <a:solidFill>
                            <a:schemeClr val="tx1">
                              <a:lumMod val="75000"/>
                              <a:lumOff val="25000"/>
                            </a:schemeClr>
                          </a:solidFill>
                        </a:rPr>
                        <a:t>32.05%</a:t>
                      </a:r>
                    </a:p>
                  </a:txBody>
                  <a:tcPr marL="206759" marR="155069" marT="103379" marB="103379" anchor="ctr"/>
                </a:tc>
                <a:tc>
                  <a:txBody>
                    <a:bodyPr/>
                    <a:lstStyle/>
                    <a:p>
                      <a:pPr algn="ctr"/>
                      <a:r>
                        <a:rPr lang="en-US" sz="1500" b="1">
                          <a:solidFill>
                            <a:schemeClr val="tx1">
                              <a:lumMod val="75000"/>
                              <a:lumOff val="25000"/>
                            </a:schemeClr>
                          </a:solidFill>
                        </a:rPr>
                        <a:t>24.25%</a:t>
                      </a:r>
                    </a:p>
                  </a:txBody>
                  <a:tcPr marL="206759" marR="155069" marT="103379" marB="103379" anchor="ctr"/>
                </a:tc>
                <a:tc>
                  <a:txBody>
                    <a:bodyPr/>
                    <a:lstStyle/>
                    <a:p>
                      <a:pPr algn="ctr"/>
                      <a:r>
                        <a:rPr lang="en-US" sz="1500" b="1">
                          <a:solidFill>
                            <a:schemeClr val="tx1">
                              <a:lumMod val="75000"/>
                              <a:lumOff val="25000"/>
                            </a:schemeClr>
                          </a:solidFill>
                        </a:rPr>
                        <a:t>11.12%</a:t>
                      </a:r>
                    </a:p>
                  </a:txBody>
                  <a:tcPr marL="206759" marR="155069" marT="103379" marB="103379" anchor="ctr"/>
                </a:tc>
                <a:extLst>
                  <a:ext uri="{0D108BD9-81ED-4DB2-BD59-A6C34878D82A}">
                    <a16:rowId xmlns:a16="http://schemas.microsoft.com/office/drawing/2014/main" val="2775520469"/>
                  </a:ext>
                </a:extLst>
              </a:tr>
              <a:tr h="468396">
                <a:tc>
                  <a:txBody>
                    <a:bodyPr/>
                    <a:lstStyle/>
                    <a:p>
                      <a:pPr algn="ctr"/>
                      <a:r>
                        <a:rPr lang="en-US" sz="1500">
                          <a:solidFill>
                            <a:schemeClr val="tx1">
                              <a:lumMod val="75000"/>
                              <a:lumOff val="25000"/>
                            </a:schemeClr>
                          </a:solidFill>
                        </a:rPr>
                        <a:t>Drivers License:</a:t>
                      </a: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extLst>
                  <a:ext uri="{0D108BD9-81ED-4DB2-BD59-A6C34878D82A}">
                    <a16:rowId xmlns:a16="http://schemas.microsoft.com/office/drawing/2014/main" val="823048677"/>
                  </a:ext>
                </a:extLst>
              </a:tr>
              <a:tr h="468396">
                <a:tc>
                  <a:txBody>
                    <a:bodyPr/>
                    <a:lstStyle/>
                    <a:p>
                      <a:pPr algn="ctr"/>
                      <a:r>
                        <a:rPr lang="en-US" sz="1500" b="1">
                          <a:solidFill>
                            <a:schemeClr val="tx1">
                              <a:lumMod val="75000"/>
                              <a:lumOff val="25000"/>
                            </a:schemeClr>
                          </a:solidFill>
                        </a:rPr>
                        <a:t>Year to Date:</a:t>
                      </a:r>
                    </a:p>
                  </a:txBody>
                  <a:tcPr marL="206759" marR="155069" marT="103379" marB="103379" anchor="ctr"/>
                </a:tc>
                <a:tc>
                  <a:txBody>
                    <a:bodyPr/>
                    <a:lstStyle/>
                    <a:p>
                      <a:pPr algn="ctr"/>
                      <a:r>
                        <a:rPr lang="en-US" sz="1500" b="1">
                          <a:solidFill>
                            <a:schemeClr val="tx1">
                              <a:lumMod val="75000"/>
                              <a:lumOff val="25000"/>
                            </a:schemeClr>
                          </a:solidFill>
                        </a:rPr>
                        <a:t>32.67%</a:t>
                      </a:r>
                    </a:p>
                  </a:txBody>
                  <a:tcPr marL="206759" marR="155069" marT="103379" marB="103379" anchor="ctr"/>
                </a:tc>
                <a:tc>
                  <a:txBody>
                    <a:bodyPr/>
                    <a:lstStyle/>
                    <a:p>
                      <a:pPr algn="ctr"/>
                      <a:r>
                        <a:rPr lang="en-US" sz="1500" b="1">
                          <a:solidFill>
                            <a:schemeClr val="tx1">
                              <a:lumMod val="75000"/>
                              <a:lumOff val="25000"/>
                            </a:schemeClr>
                          </a:solidFill>
                        </a:rPr>
                        <a:t>31.37%</a:t>
                      </a:r>
                    </a:p>
                  </a:txBody>
                  <a:tcPr marL="206759" marR="155069" marT="103379" marB="103379" anchor="ctr"/>
                </a:tc>
                <a:tc>
                  <a:txBody>
                    <a:bodyPr/>
                    <a:lstStyle/>
                    <a:p>
                      <a:pPr algn="ctr"/>
                      <a:r>
                        <a:rPr lang="en-US" sz="1500" b="1">
                          <a:solidFill>
                            <a:schemeClr val="tx1">
                              <a:lumMod val="75000"/>
                              <a:lumOff val="25000"/>
                            </a:schemeClr>
                          </a:solidFill>
                        </a:rPr>
                        <a:t>27.44%</a:t>
                      </a:r>
                    </a:p>
                  </a:txBody>
                  <a:tcPr marL="206759" marR="155069" marT="103379" marB="103379" anchor="ctr"/>
                </a:tc>
                <a:tc>
                  <a:txBody>
                    <a:bodyPr/>
                    <a:lstStyle/>
                    <a:p>
                      <a:pPr algn="ctr"/>
                      <a:r>
                        <a:rPr lang="en-US" sz="1500" b="1">
                          <a:solidFill>
                            <a:schemeClr val="tx1">
                              <a:lumMod val="75000"/>
                              <a:lumOff val="25000"/>
                            </a:schemeClr>
                          </a:solidFill>
                        </a:rPr>
                        <a:t>8.52%</a:t>
                      </a:r>
                    </a:p>
                  </a:txBody>
                  <a:tcPr marL="206759" marR="155069" marT="103379" marB="103379" anchor="ctr"/>
                </a:tc>
                <a:extLst>
                  <a:ext uri="{0D108BD9-81ED-4DB2-BD59-A6C34878D82A}">
                    <a16:rowId xmlns:a16="http://schemas.microsoft.com/office/drawing/2014/main" val="2822982816"/>
                  </a:ext>
                </a:extLst>
              </a:tr>
              <a:tr h="468396">
                <a:tc>
                  <a:txBody>
                    <a:bodyPr/>
                    <a:lstStyle/>
                    <a:p>
                      <a:pPr algn="ctr"/>
                      <a:r>
                        <a:rPr lang="en-US" sz="1500">
                          <a:solidFill>
                            <a:schemeClr val="tx1">
                              <a:lumMod val="75000"/>
                              <a:lumOff val="25000"/>
                            </a:schemeClr>
                          </a:solidFill>
                        </a:rPr>
                        <a:t>Combined Totals:</a:t>
                      </a: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tc>
                  <a:txBody>
                    <a:bodyPr/>
                    <a:lstStyle/>
                    <a:p>
                      <a:pPr algn="ctr"/>
                      <a:endParaRPr lang="en-US" sz="1500">
                        <a:solidFill>
                          <a:schemeClr val="tx1">
                            <a:lumMod val="75000"/>
                            <a:lumOff val="25000"/>
                          </a:schemeClr>
                        </a:solidFill>
                      </a:endParaRPr>
                    </a:p>
                  </a:txBody>
                  <a:tcPr marL="206759" marR="155069" marT="103379" marB="103379" anchor="ctr"/>
                </a:tc>
                <a:extLst>
                  <a:ext uri="{0D108BD9-81ED-4DB2-BD59-A6C34878D82A}">
                    <a16:rowId xmlns:a16="http://schemas.microsoft.com/office/drawing/2014/main" val="1719697229"/>
                  </a:ext>
                </a:extLst>
              </a:tr>
              <a:tr h="468396">
                <a:tc>
                  <a:txBody>
                    <a:bodyPr/>
                    <a:lstStyle/>
                    <a:p>
                      <a:pPr algn="ctr"/>
                      <a:r>
                        <a:rPr lang="en-US" sz="1500" b="1">
                          <a:solidFill>
                            <a:schemeClr val="tx1">
                              <a:lumMod val="75000"/>
                              <a:lumOff val="25000"/>
                            </a:schemeClr>
                          </a:solidFill>
                        </a:rPr>
                        <a:t>Year to Date:</a:t>
                      </a:r>
                    </a:p>
                  </a:txBody>
                  <a:tcPr marL="206759" marR="155069" marT="103379" marB="103379" anchor="ctr"/>
                </a:tc>
                <a:tc>
                  <a:txBody>
                    <a:bodyPr/>
                    <a:lstStyle/>
                    <a:p>
                      <a:pPr algn="ctr"/>
                      <a:r>
                        <a:rPr lang="en-US" sz="1500" b="1">
                          <a:solidFill>
                            <a:schemeClr val="tx1">
                              <a:lumMod val="75000"/>
                              <a:lumOff val="25000"/>
                            </a:schemeClr>
                          </a:solidFill>
                        </a:rPr>
                        <a:t>32.59%</a:t>
                      </a:r>
                    </a:p>
                  </a:txBody>
                  <a:tcPr marL="206759" marR="155069" marT="103379" marB="103379" anchor="ctr"/>
                </a:tc>
                <a:tc>
                  <a:txBody>
                    <a:bodyPr/>
                    <a:lstStyle/>
                    <a:p>
                      <a:pPr algn="ctr"/>
                      <a:r>
                        <a:rPr lang="en-US" sz="1500" b="1">
                          <a:solidFill>
                            <a:schemeClr val="tx1">
                              <a:lumMod val="75000"/>
                              <a:lumOff val="25000"/>
                            </a:schemeClr>
                          </a:solidFill>
                        </a:rPr>
                        <a:t>31.92%</a:t>
                      </a:r>
                    </a:p>
                  </a:txBody>
                  <a:tcPr marL="206759" marR="155069" marT="103379" marB="103379" anchor="ctr"/>
                </a:tc>
                <a:tc>
                  <a:txBody>
                    <a:bodyPr/>
                    <a:lstStyle/>
                    <a:p>
                      <a:pPr algn="ctr"/>
                      <a:r>
                        <a:rPr lang="en-US" sz="1500" b="1">
                          <a:solidFill>
                            <a:schemeClr val="tx1">
                              <a:lumMod val="75000"/>
                              <a:lumOff val="25000"/>
                            </a:schemeClr>
                          </a:solidFill>
                        </a:rPr>
                        <a:t>24.88%</a:t>
                      </a:r>
                    </a:p>
                  </a:txBody>
                  <a:tcPr marL="206759" marR="155069" marT="103379" marB="103379" anchor="ctr"/>
                </a:tc>
                <a:tc>
                  <a:txBody>
                    <a:bodyPr/>
                    <a:lstStyle/>
                    <a:p>
                      <a:pPr algn="ctr"/>
                      <a:r>
                        <a:rPr lang="en-US" sz="1500" b="1">
                          <a:solidFill>
                            <a:schemeClr val="tx1">
                              <a:lumMod val="75000"/>
                              <a:lumOff val="25000"/>
                            </a:schemeClr>
                          </a:solidFill>
                        </a:rPr>
                        <a:t>10.61%</a:t>
                      </a:r>
                    </a:p>
                  </a:txBody>
                  <a:tcPr marL="206759" marR="155069" marT="103379" marB="103379" anchor="ctr"/>
                </a:tc>
                <a:extLst>
                  <a:ext uri="{0D108BD9-81ED-4DB2-BD59-A6C34878D82A}">
                    <a16:rowId xmlns:a16="http://schemas.microsoft.com/office/drawing/2014/main" val="3128329472"/>
                  </a:ext>
                </a:extLst>
              </a:tr>
            </a:tbl>
          </a:graphicData>
        </a:graphic>
      </p:graphicFrame>
    </p:spTree>
    <p:extLst>
      <p:ext uri="{BB962C8B-B14F-4D97-AF65-F5344CB8AC3E}">
        <p14:creationId xmlns:p14="http://schemas.microsoft.com/office/powerpoint/2010/main" val="43167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75" name="Rectangle 74">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48DE4E-F7AF-4563-B6F4-DD8C689868B2}"/>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nSpc>
                <a:spcPct val="90000"/>
              </a:lnSpc>
            </a:pPr>
            <a:r>
              <a:rPr lang="en-US" sz="3400">
                <a:solidFill>
                  <a:srgbClr val="FFFFFF"/>
                </a:solidFill>
              </a:rPr>
              <a:t>Recording department 2023 1</a:t>
            </a:r>
            <a:r>
              <a:rPr lang="en-US" sz="3400" baseline="30000">
                <a:solidFill>
                  <a:srgbClr val="FFFFFF"/>
                </a:solidFill>
              </a:rPr>
              <a:t>ST</a:t>
            </a:r>
            <a:r>
              <a:rPr lang="en-US" sz="3400">
                <a:solidFill>
                  <a:srgbClr val="FFFFFF"/>
                </a:solidFill>
              </a:rPr>
              <a:t> QUARTER STATS:</a:t>
            </a:r>
          </a:p>
        </p:txBody>
      </p:sp>
      <p:sp>
        <p:nvSpPr>
          <p:cNvPr id="3" name="Text Placeholder 2">
            <a:extLst>
              <a:ext uri="{FF2B5EF4-FFF2-40B4-BE49-F238E27FC236}">
                <a16:creationId xmlns:a16="http://schemas.microsoft.com/office/drawing/2014/main" id="{0A69FB2E-A19B-AD5E-303B-3A39A6C2B61C}"/>
              </a:ext>
            </a:extLst>
          </p:cNvPr>
          <p:cNvSpPr>
            <a:spLocks noGrp="1"/>
          </p:cNvSpPr>
          <p:nvPr>
            <p:ph type="body" idx="1"/>
          </p:nvPr>
        </p:nvSpPr>
        <p:spPr>
          <a:xfrm>
            <a:off x="609598" y="5467246"/>
            <a:ext cx="10965142" cy="484822"/>
          </a:xfrm>
        </p:spPr>
        <p:txBody>
          <a:bodyPr vert="horz" lIns="91440" tIns="45720" rIns="91440" bIns="45720" rtlCol="0" anchor="t">
            <a:normAutofit/>
          </a:bodyPr>
          <a:lstStyle/>
          <a:p>
            <a:r>
              <a:rPr lang="en-US" sz="1600" kern="1200" cap="all" dirty="0">
                <a:solidFill>
                  <a:srgbClr val="FFFFFF">
                    <a:alpha val="75000"/>
                  </a:srgbClr>
                </a:solidFill>
                <a:latin typeface="+mn-lt"/>
                <a:ea typeface="+mn-ea"/>
                <a:cs typeface="+mn-cs"/>
              </a:rPr>
              <a:t>El Paso County Totals:  11 Full time &amp; 0 part time</a:t>
            </a:r>
          </a:p>
        </p:txBody>
      </p:sp>
      <p:graphicFrame>
        <p:nvGraphicFramePr>
          <p:cNvPr id="4" name="Table 4">
            <a:extLst>
              <a:ext uri="{FF2B5EF4-FFF2-40B4-BE49-F238E27FC236}">
                <a16:creationId xmlns:a16="http://schemas.microsoft.com/office/drawing/2014/main" id="{54AD1D44-DC62-4EDE-9AB1-216F86019B50}"/>
              </a:ext>
            </a:extLst>
          </p:cNvPr>
          <p:cNvGraphicFramePr>
            <a:graphicFrameLocks noGrp="1"/>
          </p:cNvGraphicFramePr>
          <p:nvPr>
            <p:ph sz="half" idx="2"/>
            <p:extLst>
              <p:ext uri="{D42A27DB-BD31-4B8C-83A1-F6EECF244321}">
                <p14:modId xmlns:p14="http://schemas.microsoft.com/office/powerpoint/2010/main" val="1346542622"/>
              </p:ext>
            </p:extLst>
          </p:nvPr>
        </p:nvGraphicFramePr>
        <p:xfrm>
          <a:off x="565613" y="536739"/>
          <a:ext cx="11065228" cy="3358539"/>
        </p:xfrm>
        <a:graphic>
          <a:graphicData uri="http://schemas.openxmlformats.org/drawingml/2006/table">
            <a:tbl>
              <a:tblPr firstRow="1" bandRow="1">
                <a:tableStyleId>{8EC20E35-A176-4012-BC5E-935CFFF8708E}</a:tableStyleId>
              </a:tblPr>
              <a:tblGrid>
                <a:gridCol w="2732365">
                  <a:extLst>
                    <a:ext uri="{9D8B030D-6E8A-4147-A177-3AD203B41FA5}">
                      <a16:colId xmlns:a16="http://schemas.microsoft.com/office/drawing/2014/main" val="4236822780"/>
                    </a:ext>
                  </a:extLst>
                </a:gridCol>
                <a:gridCol w="2058832">
                  <a:extLst>
                    <a:ext uri="{9D8B030D-6E8A-4147-A177-3AD203B41FA5}">
                      <a16:colId xmlns:a16="http://schemas.microsoft.com/office/drawing/2014/main" val="2015361192"/>
                    </a:ext>
                  </a:extLst>
                </a:gridCol>
                <a:gridCol w="2107739">
                  <a:extLst>
                    <a:ext uri="{9D8B030D-6E8A-4147-A177-3AD203B41FA5}">
                      <a16:colId xmlns:a16="http://schemas.microsoft.com/office/drawing/2014/main" val="4016100047"/>
                    </a:ext>
                  </a:extLst>
                </a:gridCol>
                <a:gridCol w="2088829">
                  <a:extLst>
                    <a:ext uri="{9D8B030D-6E8A-4147-A177-3AD203B41FA5}">
                      <a16:colId xmlns:a16="http://schemas.microsoft.com/office/drawing/2014/main" val="2769558133"/>
                    </a:ext>
                  </a:extLst>
                </a:gridCol>
                <a:gridCol w="2077463">
                  <a:extLst>
                    <a:ext uri="{9D8B030D-6E8A-4147-A177-3AD203B41FA5}">
                      <a16:colId xmlns:a16="http://schemas.microsoft.com/office/drawing/2014/main" val="3681599692"/>
                    </a:ext>
                  </a:extLst>
                </a:gridCol>
              </a:tblGrid>
              <a:tr h="554506">
                <a:tc>
                  <a:txBody>
                    <a:bodyPr/>
                    <a:lstStyle/>
                    <a:p>
                      <a:pPr algn="ctr"/>
                      <a:r>
                        <a:rPr lang="en-US" sz="2100" b="0" cap="none" spc="0">
                          <a:solidFill>
                            <a:schemeClr val="bg1"/>
                          </a:solidFill>
                        </a:rPr>
                        <a:t>Service:</a:t>
                      </a:r>
                    </a:p>
                  </a:txBody>
                  <a:tcPr marL="135005" marR="135005" marT="134148" marB="67501" anchor="ctr"/>
                </a:tc>
                <a:tc>
                  <a:txBody>
                    <a:bodyPr/>
                    <a:lstStyle/>
                    <a:p>
                      <a:pPr algn="ctr"/>
                      <a:r>
                        <a:rPr lang="en-US" sz="2100" b="0" cap="none" spc="0">
                          <a:solidFill>
                            <a:schemeClr val="bg1"/>
                          </a:solidFill>
                        </a:rPr>
                        <a:t>Served 1</a:t>
                      </a:r>
                      <a:r>
                        <a:rPr lang="en-US" sz="2100" b="0" cap="none" spc="0" baseline="30000">
                          <a:solidFill>
                            <a:schemeClr val="bg1"/>
                          </a:solidFill>
                        </a:rPr>
                        <a:t>st</a:t>
                      </a:r>
                      <a:r>
                        <a:rPr lang="en-US" sz="2100" b="0" cap="none" spc="0">
                          <a:solidFill>
                            <a:schemeClr val="bg1"/>
                          </a:solidFill>
                        </a:rPr>
                        <a:t> Qtr.:</a:t>
                      </a:r>
                    </a:p>
                  </a:txBody>
                  <a:tcPr marL="135005" marR="135005" marT="134148" marB="67501" anchor="ctr"/>
                </a:tc>
                <a:tc>
                  <a:txBody>
                    <a:bodyPr/>
                    <a:lstStyle/>
                    <a:p>
                      <a:pPr algn="ctr"/>
                      <a:r>
                        <a:rPr lang="en-US" sz="2100" b="0" cap="none" spc="0" dirty="0">
                          <a:solidFill>
                            <a:schemeClr val="bg1"/>
                          </a:solidFill>
                        </a:rPr>
                        <a:t>Served 2</a:t>
                      </a:r>
                      <a:r>
                        <a:rPr lang="en-US" sz="2100" b="0" cap="none" spc="0" baseline="30000" dirty="0">
                          <a:solidFill>
                            <a:schemeClr val="bg1"/>
                          </a:solidFill>
                        </a:rPr>
                        <a:t>nd</a:t>
                      </a:r>
                      <a:r>
                        <a:rPr lang="en-US" sz="2100" b="0" cap="none" spc="0" dirty="0">
                          <a:solidFill>
                            <a:schemeClr val="bg1"/>
                          </a:solidFill>
                        </a:rPr>
                        <a:t> Qtr.:</a:t>
                      </a:r>
                    </a:p>
                  </a:txBody>
                  <a:tcPr marL="135005" marR="135005" marT="134148" marB="67501" anchor="ctr"/>
                </a:tc>
                <a:tc>
                  <a:txBody>
                    <a:bodyPr/>
                    <a:lstStyle/>
                    <a:p>
                      <a:pPr algn="ctr"/>
                      <a:r>
                        <a:rPr lang="en-US" sz="2100" b="0" cap="none" spc="0">
                          <a:solidFill>
                            <a:schemeClr val="bg1"/>
                          </a:solidFill>
                        </a:rPr>
                        <a:t>Served 3</a:t>
                      </a:r>
                      <a:r>
                        <a:rPr lang="en-US" sz="2100" b="0" cap="none" spc="0" baseline="30000">
                          <a:solidFill>
                            <a:schemeClr val="bg1"/>
                          </a:solidFill>
                        </a:rPr>
                        <a:t>rd</a:t>
                      </a:r>
                      <a:r>
                        <a:rPr lang="en-US" sz="2100" b="0" cap="none" spc="0">
                          <a:solidFill>
                            <a:schemeClr val="bg1"/>
                          </a:solidFill>
                        </a:rPr>
                        <a:t> Qtr.:</a:t>
                      </a:r>
                    </a:p>
                  </a:txBody>
                  <a:tcPr marL="135005" marR="135005" marT="134148" marB="67501" anchor="ctr"/>
                </a:tc>
                <a:tc>
                  <a:txBody>
                    <a:bodyPr/>
                    <a:lstStyle/>
                    <a:p>
                      <a:pPr algn="ctr"/>
                      <a:r>
                        <a:rPr lang="en-US" sz="2100" b="0" cap="none" spc="0">
                          <a:solidFill>
                            <a:schemeClr val="bg1"/>
                          </a:solidFill>
                        </a:rPr>
                        <a:t>Served 4</a:t>
                      </a:r>
                      <a:r>
                        <a:rPr lang="en-US" sz="2100" b="0" cap="none" spc="0" baseline="30000">
                          <a:solidFill>
                            <a:schemeClr val="bg1"/>
                          </a:solidFill>
                        </a:rPr>
                        <a:t>th</a:t>
                      </a:r>
                      <a:r>
                        <a:rPr lang="en-US" sz="2100" b="0" cap="none" spc="0">
                          <a:solidFill>
                            <a:schemeClr val="bg1"/>
                          </a:solidFill>
                        </a:rPr>
                        <a:t> Qtr.:</a:t>
                      </a:r>
                    </a:p>
                  </a:txBody>
                  <a:tcPr marL="135005" marR="135005" marT="134148" marB="67501" anchor="ctr"/>
                </a:tc>
                <a:extLst>
                  <a:ext uri="{0D108BD9-81ED-4DB2-BD59-A6C34878D82A}">
                    <a16:rowId xmlns:a16="http://schemas.microsoft.com/office/drawing/2014/main" val="2133776202"/>
                  </a:ext>
                </a:extLst>
              </a:tr>
              <a:tr h="507248">
                <a:tc>
                  <a:txBody>
                    <a:bodyPr/>
                    <a:lstStyle/>
                    <a:p>
                      <a:pPr algn="ctr"/>
                      <a:r>
                        <a:rPr lang="en-US" sz="1800" cap="none" spc="0">
                          <a:solidFill>
                            <a:schemeClr val="tx1"/>
                          </a:solidFill>
                        </a:rPr>
                        <a:t>Documents Recorded:</a:t>
                      </a:r>
                    </a:p>
                  </a:txBody>
                  <a:tcPr marL="135005" marR="135005" marT="134148" marB="67501" anchor="ctr"/>
                </a:tc>
                <a:tc>
                  <a:txBody>
                    <a:bodyPr/>
                    <a:lstStyle/>
                    <a:p>
                      <a:pPr algn="ctr"/>
                      <a:r>
                        <a:rPr lang="en-US" sz="1800" cap="none" spc="0">
                          <a:solidFill>
                            <a:schemeClr val="tx1"/>
                          </a:solidFill>
                        </a:rPr>
                        <a:t>26,658</a:t>
                      </a: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extLst>
                  <a:ext uri="{0D108BD9-81ED-4DB2-BD59-A6C34878D82A}">
                    <a16:rowId xmlns:a16="http://schemas.microsoft.com/office/drawing/2014/main" val="207903711"/>
                  </a:ext>
                </a:extLst>
              </a:tr>
              <a:tr h="507248">
                <a:tc>
                  <a:txBody>
                    <a:bodyPr/>
                    <a:lstStyle/>
                    <a:p>
                      <a:pPr algn="ctr"/>
                      <a:r>
                        <a:rPr lang="en-US" sz="1800" cap="none" spc="0">
                          <a:solidFill>
                            <a:schemeClr val="tx1"/>
                          </a:solidFill>
                        </a:rPr>
                        <a:t>Pages Recorded:</a:t>
                      </a:r>
                    </a:p>
                  </a:txBody>
                  <a:tcPr marL="135005" marR="135005" marT="134148" marB="67501" anchor="ctr"/>
                </a:tc>
                <a:tc>
                  <a:txBody>
                    <a:bodyPr/>
                    <a:lstStyle/>
                    <a:p>
                      <a:pPr algn="ctr"/>
                      <a:r>
                        <a:rPr lang="en-US" sz="1800" cap="none" spc="0">
                          <a:solidFill>
                            <a:schemeClr val="tx1"/>
                          </a:solidFill>
                        </a:rPr>
                        <a:t>110,245</a:t>
                      </a: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extLst>
                  <a:ext uri="{0D108BD9-81ED-4DB2-BD59-A6C34878D82A}">
                    <a16:rowId xmlns:a16="http://schemas.microsoft.com/office/drawing/2014/main" val="2775520469"/>
                  </a:ext>
                </a:extLst>
              </a:tr>
              <a:tr h="507248">
                <a:tc>
                  <a:txBody>
                    <a:bodyPr/>
                    <a:lstStyle/>
                    <a:p>
                      <a:pPr algn="ctr"/>
                      <a:r>
                        <a:rPr lang="en-US" sz="1800" cap="none" spc="0">
                          <a:solidFill>
                            <a:schemeClr val="tx1"/>
                          </a:solidFill>
                        </a:rPr>
                        <a:t>E-Recordings:</a:t>
                      </a:r>
                    </a:p>
                  </a:txBody>
                  <a:tcPr marL="135005" marR="135005" marT="134148" marB="67501" anchor="ctr"/>
                </a:tc>
                <a:tc>
                  <a:txBody>
                    <a:bodyPr/>
                    <a:lstStyle/>
                    <a:p>
                      <a:pPr algn="ctr"/>
                      <a:r>
                        <a:rPr lang="en-US" sz="1800" cap="none" spc="0">
                          <a:solidFill>
                            <a:schemeClr val="tx1"/>
                          </a:solidFill>
                        </a:rPr>
                        <a:t>20,562</a:t>
                      </a: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extLst>
                  <a:ext uri="{0D108BD9-81ED-4DB2-BD59-A6C34878D82A}">
                    <a16:rowId xmlns:a16="http://schemas.microsoft.com/office/drawing/2014/main" val="823048677"/>
                  </a:ext>
                </a:extLst>
              </a:tr>
              <a:tr h="775041">
                <a:tc>
                  <a:txBody>
                    <a:bodyPr/>
                    <a:lstStyle/>
                    <a:p>
                      <a:pPr algn="ctr"/>
                      <a:r>
                        <a:rPr lang="en-US" sz="1800" cap="none" spc="0">
                          <a:solidFill>
                            <a:schemeClr val="tx1"/>
                          </a:solidFill>
                        </a:rPr>
                        <a:t>Marriages &amp; Civil Unions:</a:t>
                      </a:r>
                    </a:p>
                  </a:txBody>
                  <a:tcPr marL="135005" marR="135005" marT="134148" marB="67501" anchor="ctr"/>
                </a:tc>
                <a:tc>
                  <a:txBody>
                    <a:bodyPr/>
                    <a:lstStyle/>
                    <a:p>
                      <a:pPr algn="ctr"/>
                      <a:r>
                        <a:rPr lang="en-US" sz="1800" cap="none" spc="0">
                          <a:solidFill>
                            <a:schemeClr val="tx1"/>
                          </a:solidFill>
                        </a:rPr>
                        <a:t>1,393</a:t>
                      </a: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tc>
                  <a:txBody>
                    <a:bodyPr/>
                    <a:lstStyle/>
                    <a:p>
                      <a:pPr algn="ctr"/>
                      <a:endParaRPr lang="en-US" sz="1800" cap="none" spc="0">
                        <a:solidFill>
                          <a:schemeClr val="tx1"/>
                        </a:solidFill>
                      </a:endParaRPr>
                    </a:p>
                  </a:txBody>
                  <a:tcPr marL="135005" marR="135005" marT="134148" marB="67501" anchor="ctr"/>
                </a:tc>
                <a:extLst>
                  <a:ext uri="{0D108BD9-81ED-4DB2-BD59-A6C34878D82A}">
                    <a16:rowId xmlns:a16="http://schemas.microsoft.com/office/drawing/2014/main" val="2822982816"/>
                  </a:ext>
                </a:extLst>
              </a:tr>
              <a:tr h="507248">
                <a:tc>
                  <a:txBody>
                    <a:bodyPr/>
                    <a:lstStyle/>
                    <a:p>
                      <a:pPr algn="ctr"/>
                      <a:r>
                        <a:rPr lang="en-US" sz="1800" b="1" cap="none" spc="0">
                          <a:solidFill>
                            <a:schemeClr val="tx1"/>
                          </a:solidFill>
                        </a:rPr>
                        <a:t>Total:</a:t>
                      </a:r>
                    </a:p>
                  </a:txBody>
                  <a:tcPr marL="135005" marR="135005" marT="134148" marB="67501" anchor="ctr"/>
                </a:tc>
                <a:tc>
                  <a:txBody>
                    <a:bodyPr/>
                    <a:lstStyle/>
                    <a:p>
                      <a:pPr algn="ctr"/>
                      <a:r>
                        <a:rPr lang="en-US" sz="1800" b="1" cap="none" spc="0">
                          <a:solidFill>
                            <a:schemeClr val="tx1"/>
                          </a:solidFill>
                        </a:rPr>
                        <a:t>158,858</a:t>
                      </a:r>
                    </a:p>
                  </a:txBody>
                  <a:tcPr marL="135005" marR="135005" marT="134148" marB="67501" anchor="ctr"/>
                </a:tc>
                <a:tc>
                  <a:txBody>
                    <a:bodyPr/>
                    <a:lstStyle/>
                    <a:p>
                      <a:pPr algn="ctr"/>
                      <a:endParaRPr lang="en-US" sz="1800" b="1" cap="none" spc="0">
                        <a:solidFill>
                          <a:schemeClr val="tx1"/>
                        </a:solidFill>
                      </a:endParaRPr>
                    </a:p>
                  </a:txBody>
                  <a:tcPr marL="135005" marR="135005" marT="134148" marB="67501" anchor="ctr"/>
                </a:tc>
                <a:tc>
                  <a:txBody>
                    <a:bodyPr/>
                    <a:lstStyle/>
                    <a:p>
                      <a:pPr algn="ctr"/>
                      <a:endParaRPr lang="en-US" sz="1800" b="1" cap="none" spc="0">
                        <a:solidFill>
                          <a:schemeClr val="tx1"/>
                        </a:solidFill>
                      </a:endParaRPr>
                    </a:p>
                  </a:txBody>
                  <a:tcPr marL="135005" marR="135005" marT="134148" marB="67501" anchor="ctr"/>
                </a:tc>
                <a:tc>
                  <a:txBody>
                    <a:bodyPr/>
                    <a:lstStyle/>
                    <a:p>
                      <a:pPr algn="ctr"/>
                      <a:endParaRPr lang="en-US" sz="1800" b="1" cap="none" spc="0">
                        <a:solidFill>
                          <a:schemeClr val="tx1"/>
                        </a:solidFill>
                      </a:endParaRPr>
                    </a:p>
                  </a:txBody>
                  <a:tcPr marL="135005" marR="135005" marT="134148" marB="67501" anchor="ctr"/>
                </a:tc>
                <a:extLst>
                  <a:ext uri="{0D108BD9-81ED-4DB2-BD59-A6C34878D82A}">
                    <a16:rowId xmlns:a16="http://schemas.microsoft.com/office/drawing/2014/main" val="3128329472"/>
                  </a:ext>
                </a:extLst>
              </a:tr>
            </a:tbl>
          </a:graphicData>
        </a:graphic>
      </p:graphicFrame>
    </p:spTree>
    <p:extLst>
      <p:ext uri="{BB962C8B-B14F-4D97-AF65-F5344CB8AC3E}">
        <p14:creationId xmlns:p14="http://schemas.microsoft.com/office/powerpoint/2010/main" val="110793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a16="http://schemas.microsoft.com/office/drawing/2014/main" id="{CCB5977A-5CE8-4D01-A784-06EA14C2A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F02942D-A53B-4A35-B44C-EEFD824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375F3C53-82B4-457B-87C8-9077A906B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5A4487F9-8FD4-4FDA-899F-491058506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ACD9B3A4-4B72-4F8E-9D87-2D150F2AD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883" y="4432079"/>
            <a:ext cx="11274641" cy="196872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48DE4E-F7AF-4563-B6F4-DD8C689868B2}"/>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300" dirty="0">
                <a:solidFill>
                  <a:srgbClr val="FFFFFF"/>
                </a:solidFill>
              </a:rPr>
              <a:t>Elections department 2023 1</a:t>
            </a:r>
            <a:r>
              <a:rPr lang="en-US" sz="3300" baseline="30000" dirty="0">
                <a:solidFill>
                  <a:srgbClr val="FFFFFF"/>
                </a:solidFill>
              </a:rPr>
              <a:t>ST</a:t>
            </a:r>
            <a:r>
              <a:rPr lang="en-US" sz="3300" dirty="0">
                <a:solidFill>
                  <a:srgbClr val="FFFFFF"/>
                </a:solidFill>
              </a:rPr>
              <a:t> QUARTER STATs:</a:t>
            </a:r>
          </a:p>
        </p:txBody>
      </p:sp>
      <p:sp>
        <p:nvSpPr>
          <p:cNvPr id="3" name="Text Placeholder 2">
            <a:extLst>
              <a:ext uri="{FF2B5EF4-FFF2-40B4-BE49-F238E27FC236}">
                <a16:creationId xmlns:a16="http://schemas.microsoft.com/office/drawing/2014/main" id="{0A69FB2E-A19B-AD5E-303B-3A39A6C2B61C}"/>
              </a:ext>
            </a:extLst>
          </p:cNvPr>
          <p:cNvSpPr>
            <a:spLocks noGrp="1"/>
          </p:cNvSpPr>
          <p:nvPr>
            <p:ph type="body" idx="1"/>
          </p:nvPr>
        </p:nvSpPr>
        <p:spPr>
          <a:xfrm>
            <a:off x="581194" y="5697215"/>
            <a:ext cx="10993546" cy="525565"/>
          </a:xfrm>
        </p:spPr>
        <p:txBody>
          <a:bodyPr vert="horz" lIns="91440" tIns="45720" rIns="91440" bIns="45720" rtlCol="0" anchor="t">
            <a:normAutofit/>
          </a:bodyPr>
          <a:lstStyle/>
          <a:p>
            <a:r>
              <a:rPr lang="en-US" sz="1600" kern="1200" cap="all" dirty="0">
                <a:solidFill>
                  <a:srgbClr val="FFFFFF">
                    <a:alpha val="75000"/>
                  </a:srgbClr>
                </a:solidFill>
                <a:latin typeface="+mn-lt"/>
                <a:ea typeface="+mn-ea"/>
                <a:cs typeface="+mn-cs"/>
              </a:rPr>
              <a:t>El Paso County Totals:  10 full time &amp; 0 part time</a:t>
            </a:r>
          </a:p>
        </p:txBody>
      </p:sp>
      <p:graphicFrame>
        <p:nvGraphicFramePr>
          <p:cNvPr id="4" name="Table 4">
            <a:extLst>
              <a:ext uri="{FF2B5EF4-FFF2-40B4-BE49-F238E27FC236}">
                <a16:creationId xmlns:a16="http://schemas.microsoft.com/office/drawing/2014/main" id="{54AD1D44-DC62-4EDE-9AB1-216F86019B50}"/>
              </a:ext>
            </a:extLst>
          </p:cNvPr>
          <p:cNvGraphicFramePr>
            <a:graphicFrameLocks noGrp="1"/>
          </p:cNvGraphicFramePr>
          <p:nvPr>
            <p:ph sz="half" idx="2"/>
            <p:extLst>
              <p:ext uri="{D42A27DB-BD31-4B8C-83A1-F6EECF244321}">
                <p14:modId xmlns:p14="http://schemas.microsoft.com/office/powerpoint/2010/main" val="1595649978"/>
              </p:ext>
            </p:extLst>
          </p:nvPr>
        </p:nvGraphicFramePr>
        <p:xfrm>
          <a:off x="443883" y="951997"/>
          <a:ext cx="11274644" cy="3084400"/>
        </p:xfrm>
        <a:graphic>
          <a:graphicData uri="http://schemas.openxmlformats.org/drawingml/2006/table">
            <a:tbl>
              <a:tblPr firstRow="1" bandRow="1">
                <a:noFill/>
                <a:tableStyleId>{912C8C85-51F0-491E-9774-3900AFEF0FD7}</a:tableStyleId>
              </a:tblPr>
              <a:tblGrid>
                <a:gridCol w="1628904">
                  <a:extLst>
                    <a:ext uri="{9D8B030D-6E8A-4147-A177-3AD203B41FA5}">
                      <a16:colId xmlns:a16="http://schemas.microsoft.com/office/drawing/2014/main" val="4236822780"/>
                    </a:ext>
                  </a:extLst>
                </a:gridCol>
                <a:gridCol w="2249618">
                  <a:extLst>
                    <a:ext uri="{9D8B030D-6E8A-4147-A177-3AD203B41FA5}">
                      <a16:colId xmlns:a16="http://schemas.microsoft.com/office/drawing/2014/main" val="2015361192"/>
                    </a:ext>
                  </a:extLst>
                </a:gridCol>
                <a:gridCol w="3817714">
                  <a:extLst>
                    <a:ext uri="{9D8B030D-6E8A-4147-A177-3AD203B41FA5}">
                      <a16:colId xmlns:a16="http://schemas.microsoft.com/office/drawing/2014/main" val="3255506241"/>
                    </a:ext>
                  </a:extLst>
                </a:gridCol>
                <a:gridCol w="1219275">
                  <a:extLst>
                    <a:ext uri="{9D8B030D-6E8A-4147-A177-3AD203B41FA5}">
                      <a16:colId xmlns:a16="http://schemas.microsoft.com/office/drawing/2014/main" val="4016100047"/>
                    </a:ext>
                  </a:extLst>
                </a:gridCol>
                <a:gridCol w="1183746">
                  <a:extLst>
                    <a:ext uri="{9D8B030D-6E8A-4147-A177-3AD203B41FA5}">
                      <a16:colId xmlns:a16="http://schemas.microsoft.com/office/drawing/2014/main" val="2769558133"/>
                    </a:ext>
                  </a:extLst>
                </a:gridCol>
                <a:gridCol w="1175387">
                  <a:extLst>
                    <a:ext uri="{9D8B030D-6E8A-4147-A177-3AD203B41FA5}">
                      <a16:colId xmlns:a16="http://schemas.microsoft.com/office/drawing/2014/main" val="3681599692"/>
                    </a:ext>
                  </a:extLst>
                </a:gridCol>
              </a:tblGrid>
              <a:tr h="752615">
                <a:tc>
                  <a:txBody>
                    <a:bodyPr/>
                    <a:lstStyle/>
                    <a:p>
                      <a:pPr algn="ctr"/>
                      <a:r>
                        <a:rPr lang="en-US" sz="1800" b="0" cap="none" spc="0">
                          <a:solidFill>
                            <a:schemeClr val="tx1"/>
                          </a:solidFill>
                        </a:rPr>
                        <a:t>Party:</a:t>
                      </a:r>
                    </a:p>
                  </a:txBody>
                  <a:tcPr marL="120381" marR="120381" marT="84267" marB="84267" anchor="ctr">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800" b="0" cap="none" spc="0">
                          <a:solidFill>
                            <a:schemeClr val="tx1"/>
                          </a:solidFill>
                        </a:rPr>
                        <a:t>1</a:t>
                      </a:r>
                      <a:r>
                        <a:rPr lang="en-US" sz="1800" b="0" cap="none" spc="0" baseline="30000">
                          <a:solidFill>
                            <a:schemeClr val="tx1"/>
                          </a:solidFill>
                        </a:rPr>
                        <a:t>st</a:t>
                      </a:r>
                      <a:r>
                        <a:rPr lang="en-US" sz="1800" b="0" cap="none" spc="0">
                          <a:solidFill>
                            <a:schemeClr val="tx1"/>
                          </a:solidFill>
                        </a:rPr>
                        <a:t> Qtr.:</a:t>
                      </a:r>
                    </a:p>
                  </a:txBody>
                  <a:tcPr marL="120381" marR="120381" marT="84267" marB="84267" anchor="ctr">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800" b="0" cap="none" spc="0">
                          <a:solidFill>
                            <a:schemeClr val="tx1"/>
                          </a:solidFill>
                        </a:rPr>
                        <a:t>Registered Voter Change 01/01/2023:</a:t>
                      </a:r>
                    </a:p>
                  </a:txBody>
                  <a:tcPr marL="120381" marR="120381" marT="84267" marB="84267" anchor="ctr">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800" b="0" cap="none" spc="0">
                          <a:solidFill>
                            <a:schemeClr val="tx1"/>
                          </a:solidFill>
                        </a:rPr>
                        <a:t>2</a:t>
                      </a:r>
                      <a:r>
                        <a:rPr lang="en-US" sz="1800" b="0" cap="none" spc="0" baseline="30000">
                          <a:solidFill>
                            <a:schemeClr val="tx1"/>
                          </a:solidFill>
                        </a:rPr>
                        <a:t>nd</a:t>
                      </a:r>
                      <a:r>
                        <a:rPr lang="en-US" sz="1800" b="0" cap="none" spc="0">
                          <a:solidFill>
                            <a:schemeClr val="tx1"/>
                          </a:solidFill>
                        </a:rPr>
                        <a:t> Qtr.:</a:t>
                      </a:r>
                    </a:p>
                  </a:txBody>
                  <a:tcPr marL="120381" marR="120381" marT="84267" marB="84267" anchor="ctr">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800" b="0" cap="none" spc="0">
                          <a:solidFill>
                            <a:schemeClr val="tx1"/>
                          </a:solidFill>
                        </a:rPr>
                        <a:t>3</a:t>
                      </a:r>
                      <a:r>
                        <a:rPr lang="en-US" sz="1800" b="0" cap="none" spc="0" baseline="30000">
                          <a:solidFill>
                            <a:schemeClr val="tx1"/>
                          </a:solidFill>
                        </a:rPr>
                        <a:t>rd</a:t>
                      </a:r>
                      <a:r>
                        <a:rPr lang="en-US" sz="1800" b="0" cap="none" spc="0">
                          <a:solidFill>
                            <a:schemeClr val="tx1"/>
                          </a:solidFill>
                        </a:rPr>
                        <a:t> Qtr.:</a:t>
                      </a:r>
                    </a:p>
                  </a:txBody>
                  <a:tcPr marL="120381" marR="120381" marT="84267" marB="84267" anchor="ctr">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800" b="0" cap="none" spc="0">
                          <a:solidFill>
                            <a:schemeClr val="tx1"/>
                          </a:solidFill>
                        </a:rPr>
                        <a:t>4</a:t>
                      </a:r>
                      <a:r>
                        <a:rPr lang="en-US" sz="1800" b="0" cap="none" spc="0" baseline="30000">
                          <a:solidFill>
                            <a:schemeClr val="tx1"/>
                          </a:solidFill>
                        </a:rPr>
                        <a:t>th</a:t>
                      </a:r>
                      <a:r>
                        <a:rPr lang="en-US" sz="1800" b="0" cap="none" spc="0">
                          <a:solidFill>
                            <a:schemeClr val="tx1"/>
                          </a:solidFill>
                        </a:rPr>
                        <a:t> Qtr.:</a:t>
                      </a:r>
                    </a:p>
                  </a:txBody>
                  <a:tcPr marL="120381" marR="120381" marT="84267" marB="84267" anchor="ctr">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133776202"/>
                  </a:ext>
                </a:extLst>
              </a:tr>
              <a:tr h="477923">
                <a:tc>
                  <a:txBody>
                    <a:bodyPr/>
                    <a:lstStyle/>
                    <a:p>
                      <a:pPr algn="ctr"/>
                      <a:r>
                        <a:rPr lang="en-US" sz="1800" cap="none" spc="0">
                          <a:solidFill>
                            <a:schemeClr val="tx1"/>
                          </a:solidFill>
                        </a:rPr>
                        <a:t>Republican:</a:t>
                      </a:r>
                    </a:p>
                  </a:txBody>
                  <a:tcPr marL="120381" marR="120381" marT="84267" marB="84267" anchor="ctr">
                    <a:lnL w="28575" cap="flat" cmpd="sng" algn="ctr">
                      <a:noFill/>
                      <a:prstDash val="solid"/>
                    </a:lnL>
                    <a:lnR w="12700" cmpd="sng">
                      <a:noFill/>
                      <a:prstDash val="solid"/>
                    </a:lnR>
                    <a:lnT w="38100" cmpd="sng">
                      <a:noFill/>
                    </a:lnT>
                    <a:lnB w="12700" cap="flat" cmpd="sng" algn="ctr">
                      <a:noFill/>
                      <a:prstDash val="solid"/>
                    </a:lnB>
                    <a:noFill/>
                  </a:tcPr>
                </a:tc>
                <a:tc>
                  <a:txBody>
                    <a:bodyPr/>
                    <a:lstStyle/>
                    <a:p>
                      <a:pPr algn="ctr"/>
                      <a:r>
                        <a:rPr lang="en-US" sz="1800" cap="none" spc="0">
                          <a:solidFill>
                            <a:schemeClr val="tx1"/>
                          </a:solidFill>
                        </a:rPr>
                        <a:t>147,202 (31.38%)</a:t>
                      </a:r>
                    </a:p>
                  </a:txBody>
                  <a:tcPr marL="120381" marR="120381" marT="84267" marB="84267"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800" cap="none" spc="0">
                          <a:solidFill>
                            <a:schemeClr val="tx1"/>
                          </a:solidFill>
                        </a:rPr>
                        <a:t>+171 (2.4%)</a:t>
                      </a:r>
                    </a:p>
                  </a:txBody>
                  <a:tcPr marL="120381" marR="120381" marT="84267" marB="84267"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endParaRPr lang="en-US" sz="1800" cap="none" spc="0">
                        <a:solidFill>
                          <a:schemeClr val="tx1"/>
                        </a:solidFill>
                      </a:endParaRPr>
                    </a:p>
                  </a:txBody>
                  <a:tcPr marL="120381" marR="120381" marT="84267" marB="84267"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endParaRPr lang="en-US" sz="1800" cap="none" spc="0">
                        <a:solidFill>
                          <a:schemeClr val="tx1"/>
                        </a:solidFill>
                      </a:endParaRPr>
                    </a:p>
                  </a:txBody>
                  <a:tcPr marL="120381" marR="120381" marT="84267" marB="84267"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endParaRPr lang="en-US" sz="1800" cap="none" spc="0">
                        <a:solidFill>
                          <a:schemeClr val="tx1"/>
                        </a:solidFill>
                      </a:endParaRPr>
                    </a:p>
                  </a:txBody>
                  <a:tcPr marL="120381" marR="120381" marT="84267" marB="84267" anchor="ctr">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07903711"/>
                  </a:ext>
                </a:extLst>
              </a:tr>
              <a:tr h="449008">
                <a:tc>
                  <a:txBody>
                    <a:bodyPr/>
                    <a:lstStyle/>
                    <a:p>
                      <a:pPr algn="ctr"/>
                      <a:r>
                        <a:rPr lang="en-US" sz="1600" cap="none" spc="0">
                          <a:solidFill>
                            <a:schemeClr val="tx1"/>
                          </a:solidFill>
                        </a:rPr>
                        <a:t>Democrat:</a:t>
                      </a: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85,829 (18.29%)</a:t>
                      </a: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+282 (4.0%)</a:t>
                      </a: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75520469"/>
                  </a:ext>
                </a:extLst>
              </a:tr>
              <a:tr h="477923">
                <a:tc>
                  <a:txBody>
                    <a:bodyPr/>
                    <a:lstStyle/>
                    <a:p>
                      <a:pPr algn="ctr"/>
                      <a:r>
                        <a:rPr lang="en-US" sz="1800" cap="none" spc="0">
                          <a:solidFill>
                            <a:schemeClr val="tx1"/>
                          </a:solidFill>
                        </a:rPr>
                        <a:t>Unaffiliated:</a:t>
                      </a:r>
                    </a:p>
                  </a:txBody>
                  <a:tcPr marL="120381" marR="120381" marT="84267" marB="84267"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800" cap="none" spc="0">
                          <a:solidFill>
                            <a:schemeClr val="tx1"/>
                          </a:solidFill>
                        </a:rPr>
                        <a:t>226,105 (48.20%)</a:t>
                      </a:r>
                    </a:p>
                  </a:txBody>
                  <a:tcPr marL="120381" marR="120381" marT="84267" marB="84267"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800" cap="none" spc="0">
                          <a:solidFill>
                            <a:schemeClr val="tx1"/>
                          </a:solidFill>
                        </a:rPr>
                        <a:t>+6,501 (93.0%)</a:t>
                      </a:r>
                    </a:p>
                  </a:txBody>
                  <a:tcPr marL="120381" marR="120381" marT="84267" marB="84267"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endParaRPr lang="en-US" sz="1800" cap="none" spc="0">
                        <a:solidFill>
                          <a:schemeClr val="tx1"/>
                        </a:solidFill>
                      </a:endParaRPr>
                    </a:p>
                  </a:txBody>
                  <a:tcPr marL="120381" marR="120381" marT="84267" marB="84267"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endParaRPr lang="en-US" sz="1800" cap="none" spc="0">
                        <a:solidFill>
                          <a:schemeClr val="tx1"/>
                        </a:solidFill>
                      </a:endParaRPr>
                    </a:p>
                  </a:txBody>
                  <a:tcPr marL="120381" marR="120381" marT="84267" marB="84267"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endParaRPr lang="en-US" sz="1800" cap="none" spc="0">
                        <a:solidFill>
                          <a:schemeClr val="tx1"/>
                        </a:solidFill>
                      </a:endParaRPr>
                    </a:p>
                  </a:txBody>
                  <a:tcPr marL="120381" marR="120381" marT="84267" marB="84267"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823048677"/>
                  </a:ext>
                </a:extLst>
              </a:tr>
              <a:tr h="449008">
                <a:tc>
                  <a:txBody>
                    <a:bodyPr/>
                    <a:lstStyle/>
                    <a:p>
                      <a:pPr algn="ctr"/>
                      <a:r>
                        <a:rPr lang="en-US" sz="1600" cap="none" spc="0">
                          <a:solidFill>
                            <a:schemeClr val="tx1"/>
                          </a:solidFill>
                        </a:rPr>
                        <a:t>Other:</a:t>
                      </a: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10,010 (2.14%)</a:t>
                      </a: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+37 (.6%)</a:t>
                      </a: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endParaRPr lang="en-US" sz="1600" cap="none" spc="0">
                        <a:solidFill>
                          <a:schemeClr val="tx1"/>
                        </a:solidFill>
                      </a:endParaRPr>
                    </a:p>
                  </a:txBody>
                  <a:tcPr marL="120381" marR="120381" marT="84267" marB="8426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822982816"/>
                  </a:ext>
                </a:extLst>
              </a:tr>
              <a:tr h="477923">
                <a:tc>
                  <a:txBody>
                    <a:bodyPr/>
                    <a:lstStyle/>
                    <a:p>
                      <a:pPr algn="ctr"/>
                      <a:r>
                        <a:rPr lang="en-US" sz="1800" b="1" cap="none" spc="0">
                          <a:solidFill>
                            <a:schemeClr val="tx1"/>
                          </a:solidFill>
                        </a:rPr>
                        <a:t>Total:</a:t>
                      </a:r>
                    </a:p>
                  </a:txBody>
                  <a:tcPr marL="120381" marR="120381" marT="84267" marB="84267"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lgn="ctr"/>
                      <a:r>
                        <a:rPr lang="en-US" sz="1800" b="1" cap="none" spc="0">
                          <a:solidFill>
                            <a:schemeClr val="tx1"/>
                          </a:solidFill>
                        </a:rPr>
                        <a:t>469,146 (100%)</a:t>
                      </a:r>
                    </a:p>
                  </a:txBody>
                  <a:tcPr marL="120381" marR="120381" marT="84267" marB="84267"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r>
                        <a:rPr lang="en-US" sz="1800" b="1" cap="none" spc="0">
                          <a:solidFill>
                            <a:schemeClr val="tx1"/>
                          </a:solidFill>
                        </a:rPr>
                        <a:t>6,991 (100%)</a:t>
                      </a:r>
                    </a:p>
                  </a:txBody>
                  <a:tcPr marL="120381" marR="120381" marT="84267" marB="84267"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endParaRPr lang="en-US" sz="1800" b="1" cap="none" spc="0">
                        <a:solidFill>
                          <a:schemeClr val="tx1"/>
                        </a:solidFill>
                      </a:endParaRPr>
                    </a:p>
                  </a:txBody>
                  <a:tcPr marL="120381" marR="120381" marT="84267" marB="84267"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endParaRPr lang="en-US" sz="1800" b="1" cap="none" spc="0">
                        <a:solidFill>
                          <a:schemeClr val="tx1"/>
                        </a:solidFill>
                      </a:endParaRPr>
                    </a:p>
                  </a:txBody>
                  <a:tcPr marL="120381" marR="120381" marT="84267" marB="84267"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ctr"/>
                      <a:endParaRPr lang="en-US" sz="1800" b="1" cap="none" spc="0">
                        <a:solidFill>
                          <a:schemeClr val="tx1"/>
                        </a:solidFill>
                      </a:endParaRPr>
                    </a:p>
                  </a:txBody>
                  <a:tcPr marL="120381" marR="120381" marT="84267" marB="84267"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3128329472"/>
                  </a:ext>
                </a:extLst>
              </a:tr>
            </a:tbl>
          </a:graphicData>
        </a:graphic>
      </p:graphicFrame>
    </p:spTree>
    <p:extLst>
      <p:ext uri="{BB962C8B-B14F-4D97-AF65-F5344CB8AC3E}">
        <p14:creationId xmlns:p14="http://schemas.microsoft.com/office/powerpoint/2010/main" val="13774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CCB5977A-5CE8-4D01-A784-06EA14C2A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F02942D-A53B-4A35-B44C-EEFD824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375F3C53-82B4-457B-87C8-9077A906B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5A4487F9-8FD4-4FDA-899F-491058506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ACD9B3A4-4B72-4F8E-9D87-2D150F2AD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883" y="4432079"/>
            <a:ext cx="11274641" cy="196872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48DE4E-F7AF-4563-B6F4-DD8C689868B2}"/>
              </a:ext>
            </a:extLst>
          </p:cNvPr>
          <p:cNvSpPr>
            <a:spLocks noGrp="1"/>
          </p:cNvSpPr>
          <p:nvPr>
            <p:ph type="title"/>
          </p:nvPr>
        </p:nvSpPr>
        <p:spPr>
          <a:xfrm>
            <a:off x="581191" y="4610099"/>
            <a:ext cx="10993549" cy="1066801"/>
          </a:xfrm>
        </p:spPr>
        <p:txBody>
          <a:bodyPr vert="horz" lIns="91440" tIns="45720" rIns="91440" bIns="45720" rtlCol="0" anchor="b">
            <a:normAutofit/>
          </a:bodyPr>
          <a:lstStyle/>
          <a:p>
            <a:pPr>
              <a:lnSpc>
                <a:spcPct val="90000"/>
              </a:lnSpc>
            </a:pPr>
            <a:r>
              <a:rPr lang="en-US" sz="3300" dirty="0">
                <a:solidFill>
                  <a:srgbClr val="FFFFFF"/>
                </a:solidFill>
              </a:rPr>
              <a:t>Clerk to the Board department 2023 1</a:t>
            </a:r>
            <a:r>
              <a:rPr lang="en-US" sz="3300" baseline="30000" dirty="0">
                <a:solidFill>
                  <a:srgbClr val="FFFFFF"/>
                </a:solidFill>
              </a:rPr>
              <a:t>ST</a:t>
            </a:r>
            <a:r>
              <a:rPr lang="en-US" sz="3300" dirty="0">
                <a:solidFill>
                  <a:srgbClr val="FFFFFF"/>
                </a:solidFill>
              </a:rPr>
              <a:t> QUARTER STATS:</a:t>
            </a:r>
          </a:p>
        </p:txBody>
      </p:sp>
      <p:sp>
        <p:nvSpPr>
          <p:cNvPr id="3" name="Text Placeholder 2">
            <a:extLst>
              <a:ext uri="{FF2B5EF4-FFF2-40B4-BE49-F238E27FC236}">
                <a16:creationId xmlns:a16="http://schemas.microsoft.com/office/drawing/2014/main" id="{0A69FB2E-A19B-AD5E-303B-3A39A6C2B61C}"/>
              </a:ext>
            </a:extLst>
          </p:cNvPr>
          <p:cNvSpPr>
            <a:spLocks noGrp="1"/>
          </p:cNvSpPr>
          <p:nvPr>
            <p:ph type="body" idx="1"/>
          </p:nvPr>
        </p:nvSpPr>
        <p:spPr>
          <a:xfrm>
            <a:off x="581194" y="5697215"/>
            <a:ext cx="10993546" cy="525565"/>
          </a:xfrm>
        </p:spPr>
        <p:txBody>
          <a:bodyPr vert="horz" lIns="91440" tIns="45720" rIns="91440" bIns="45720" rtlCol="0" anchor="t">
            <a:normAutofit/>
          </a:bodyPr>
          <a:lstStyle/>
          <a:p>
            <a:r>
              <a:rPr lang="en-US" sz="1600" kern="1200" cap="all" dirty="0">
                <a:solidFill>
                  <a:srgbClr val="FFFFFF">
                    <a:alpha val="75000"/>
                  </a:srgbClr>
                </a:solidFill>
                <a:latin typeface="+mn-lt"/>
                <a:ea typeface="+mn-ea"/>
                <a:cs typeface="+mn-cs"/>
              </a:rPr>
              <a:t>El Paso County Totals:  2 Full time &amp; 0 part time</a:t>
            </a:r>
          </a:p>
        </p:txBody>
      </p:sp>
      <p:graphicFrame>
        <p:nvGraphicFramePr>
          <p:cNvPr id="4" name="Table 4">
            <a:extLst>
              <a:ext uri="{FF2B5EF4-FFF2-40B4-BE49-F238E27FC236}">
                <a16:creationId xmlns:a16="http://schemas.microsoft.com/office/drawing/2014/main" id="{54AD1D44-DC62-4EDE-9AB1-216F86019B50}"/>
              </a:ext>
            </a:extLst>
          </p:cNvPr>
          <p:cNvGraphicFramePr>
            <a:graphicFrameLocks noGrp="1"/>
          </p:cNvGraphicFramePr>
          <p:nvPr>
            <p:ph sz="half" idx="2"/>
            <p:extLst>
              <p:ext uri="{D42A27DB-BD31-4B8C-83A1-F6EECF244321}">
                <p14:modId xmlns:p14="http://schemas.microsoft.com/office/powerpoint/2010/main" val="2972236397"/>
              </p:ext>
            </p:extLst>
          </p:nvPr>
        </p:nvGraphicFramePr>
        <p:xfrm>
          <a:off x="456167" y="635220"/>
          <a:ext cx="11274645" cy="3778902"/>
        </p:xfrm>
        <a:graphic>
          <a:graphicData uri="http://schemas.openxmlformats.org/drawingml/2006/table">
            <a:tbl>
              <a:tblPr firstRow="1" bandRow="1">
                <a:tableStyleId>{912C8C85-51F0-491E-9774-3900AFEF0FD7}</a:tableStyleId>
              </a:tblPr>
              <a:tblGrid>
                <a:gridCol w="2254929">
                  <a:extLst>
                    <a:ext uri="{9D8B030D-6E8A-4147-A177-3AD203B41FA5}">
                      <a16:colId xmlns:a16="http://schemas.microsoft.com/office/drawing/2014/main" val="4236822780"/>
                    </a:ext>
                  </a:extLst>
                </a:gridCol>
                <a:gridCol w="2254929">
                  <a:extLst>
                    <a:ext uri="{9D8B030D-6E8A-4147-A177-3AD203B41FA5}">
                      <a16:colId xmlns:a16="http://schemas.microsoft.com/office/drawing/2014/main" val="2015361192"/>
                    </a:ext>
                  </a:extLst>
                </a:gridCol>
                <a:gridCol w="2254929">
                  <a:extLst>
                    <a:ext uri="{9D8B030D-6E8A-4147-A177-3AD203B41FA5}">
                      <a16:colId xmlns:a16="http://schemas.microsoft.com/office/drawing/2014/main" val="4016100047"/>
                    </a:ext>
                  </a:extLst>
                </a:gridCol>
                <a:gridCol w="2254929">
                  <a:extLst>
                    <a:ext uri="{9D8B030D-6E8A-4147-A177-3AD203B41FA5}">
                      <a16:colId xmlns:a16="http://schemas.microsoft.com/office/drawing/2014/main" val="2769558133"/>
                    </a:ext>
                  </a:extLst>
                </a:gridCol>
                <a:gridCol w="2254929">
                  <a:extLst>
                    <a:ext uri="{9D8B030D-6E8A-4147-A177-3AD203B41FA5}">
                      <a16:colId xmlns:a16="http://schemas.microsoft.com/office/drawing/2014/main" val="3681599692"/>
                    </a:ext>
                  </a:extLst>
                </a:gridCol>
              </a:tblGrid>
              <a:tr h="419878">
                <a:tc>
                  <a:txBody>
                    <a:bodyPr/>
                    <a:lstStyle/>
                    <a:p>
                      <a:pPr algn="ctr"/>
                      <a:r>
                        <a:rPr lang="en-US" sz="1900" dirty="0"/>
                        <a:t>Service:</a:t>
                      </a:r>
                    </a:p>
                  </a:txBody>
                  <a:tcPr marL="94531" marR="94531" marT="47265" marB="47265" anchor="ctr"/>
                </a:tc>
                <a:tc>
                  <a:txBody>
                    <a:bodyPr/>
                    <a:lstStyle/>
                    <a:p>
                      <a:pPr algn="ctr"/>
                      <a:r>
                        <a:rPr lang="en-US" sz="1900" dirty="0"/>
                        <a:t>Served 1</a:t>
                      </a:r>
                      <a:r>
                        <a:rPr lang="en-US" sz="1900" baseline="30000" dirty="0"/>
                        <a:t>st</a:t>
                      </a:r>
                      <a:r>
                        <a:rPr lang="en-US" sz="1900" dirty="0"/>
                        <a:t> Qtr.:</a:t>
                      </a:r>
                    </a:p>
                  </a:txBody>
                  <a:tcPr marL="94531" marR="94531" marT="47265" marB="47265" anchor="ctr"/>
                </a:tc>
                <a:tc>
                  <a:txBody>
                    <a:bodyPr/>
                    <a:lstStyle/>
                    <a:p>
                      <a:pPr algn="ctr"/>
                      <a:r>
                        <a:rPr lang="en-US" sz="1900" dirty="0"/>
                        <a:t>Served 2</a:t>
                      </a:r>
                      <a:r>
                        <a:rPr lang="en-US" sz="1900" baseline="30000" dirty="0"/>
                        <a:t>nd</a:t>
                      </a:r>
                      <a:r>
                        <a:rPr lang="en-US" sz="1900" dirty="0"/>
                        <a:t> Qtr.:</a:t>
                      </a:r>
                    </a:p>
                  </a:txBody>
                  <a:tcPr marL="94531" marR="94531" marT="47265" marB="47265" anchor="ctr"/>
                </a:tc>
                <a:tc>
                  <a:txBody>
                    <a:bodyPr/>
                    <a:lstStyle/>
                    <a:p>
                      <a:pPr algn="ctr"/>
                      <a:r>
                        <a:rPr lang="en-US" sz="1900" dirty="0"/>
                        <a:t>Served 3</a:t>
                      </a:r>
                      <a:r>
                        <a:rPr lang="en-US" sz="1900" baseline="30000" dirty="0"/>
                        <a:t>rd</a:t>
                      </a:r>
                      <a:r>
                        <a:rPr lang="en-US" sz="1900" dirty="0"/>
                        <a:t> Qtr.:</a:t>
                      </a:r>
                    </a:p>
                  </a:txBody>
                  <a:tcPr marL="94531" marR="94531" marT="47265" marB="47265" anchor="ctr"/>
                </a:tc>
                <a:tc>
                  <a:txBody>
                    <a:bodyPr/>
                    <a:lstStyle/>
                    <a:p>
                      <a:pPr algn="ctr"/>
                      <a:r>
                        <a:rPr lang="en-US" sz="1900" dirty="0"/>
                        <a:t>Served 4</a:t>
                      </a:r>
                      <a:r>
                        <a:rPr lang="en-US" sz="1900" baseline="30000" dirty="0"/>
                        <a:t>th</a:t>
                      </a:r>
                      <a:r>
                        <a:rPr lang="en-US" sz="1900" dirty="0"/>
                        <a:t> Qtr.:</a:t>
                      </a:r>
                    </a:p>
                  </a:txBody>
                  <a:tcPr marL="94531" marR="94531" marT="47265" marB="47265" anchor="ctr"/>
                </a:tc>
                <a:extLst>
                  <a:ext uri="{0D108BD9-81ED-4DB2-BD59-A6C34878D82A}">
                    <a16:rowId xmlns:a16="http://schemas.microsoft.com/office/drawing/2014/main" val="2133776202"/>
                  </a:ext>
                </a:extLst>
              </a:tr>
              <a:tr h="419878">
                <a:tc>
                  <a:txBody>
                    <a:bodyPr/>
                    <a:lstStyle/>
                    <a:p>
                      <a:pPr algn="ctr"/>
                      <a:r>
                        <a:rPr lang="en-US" sz="1900" dirty="0"/>
                        <a:t>Meetings</a:t>
                      </a:r>
                    </a:p>
                  </a:txBody>
                  <a:tcPr marL="94531" marR="94531" marT="47265" marB="47265" anchor="ctr"/>
                </a:tc>
                <a:tc>
                  <a:txBody>
                    <a:bodyPr/>
                    <a:lstStyle/>
                    <a:p>
                      <a:pPr algn="ctr"/>
                      <a:r>
                        <a:rPr lang="en-US" sz="1900" dirty="0"/>
                        <a:t>26</a:t>
                      </a:r>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extLst>
                  <a:ext uri="{0D108BD9-81ED-4DB2-BD59-A6C34878D82A}">
                    <a16:rowId xmlns:a16="http://schemas.microsoft.com/office/drawing/2014/main" val="207903711"/>
                  </a:ext>
                </a:extLst>
              </a:tr>
              <a:tr h="419878">
                <a:tc>
                  <a:txBody>
                    <a:bodyPr/>
                    <a:lstStyle/>
                    <a:p>
                      <a:pPr algn="ctr"/>
                      <a:r>
                        <a:rPr lang="en-US" sz="1900" dirty="0"/>
                        <a:t>Agenda Items</a:t>
                      </a:r>
                    </a:p>
                  </a:txBody>
                  <a:tcPr marL="94531" marR="94531" marT="47265" marB="47265" anchor="ctr"/>
                </a:tc>
                <a:tc>
                  <a:txBody>
                    <a:bodyPr/>
                    <a:lstStyle/>
                    <a:p>
                      <a:pPr algn="ctr"/>
                      <a:r>
                        <a:rPr lang="en-US" sz="1900" dirty="0"/>
                        <a:t>210</a:t>
                      </a:r>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extLst>
                  <a:ext uri="{0D108BD9-81ED-4DB2-BD59-A6C34878D82A}">
                    <a16:rowId xmlns:a16="http://schemas.microsoft.com/office/drawing/2014/main" val="2775520469"/>
                  </a:ext>
                </a:extLst>
              </a:tr>
              <a:tr h="419878">
                <a:tc>
                  <a:txBody>
                    <a:bodyPr/>
                    <a:lstStyle/>
                    <a:p>
                      <a:pPr algn="ctr"/>
                      <a:r>
                        <a:rPr lang="en-US" sz="1900" dirty="0"/>
                        <a:t>Resolutions</a:t>
                      </a:r>
                    </a:p>
                  </a:txBody>
                  <a:tcPr marL="94531" marR="94531" marT="47265" marB="47265" anchor="ctr"/>
                </a:tc>
                <a:tc>
                  <a:txBody>
                    <a:bodyPr/>
                    <a:lstStyle/>
                    <a:p>
                      <a:pPr algn="ctr"/>
                      <a:r>
                        <a:rPr lang="en-US" sz="1900" dirty="0"/>
                        <a:t>92</a:t>
                      </a:r>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extLst>
                  <a:ext uri="{0D108BD9-81ED-4DB2-BD59-A6C34878D82A}">
                    <a16:rowId xmlns:a16="http://schemas.microsoft.com/office/drawing/2014/main" val="823048677"/>
                  </a:ext>
                </a:extLst>
              </a:tr>
              <a:tr h="419878">
                <a:tc>
                  <a:txBody>
                    <a:bodyPr/>
                    <a:lstStyle/>
                    <a:p>
                      <a:pPr algn="ctr"/>
                      <a:r>
                        <a:rPr lang="en-US" sz="1900" dirty="0"/>
                        <a:t>Contracts</a:t>
                      </a:r>
                    </a:p>
                  </a:txBody>
                  <a:tcPr marL="94531" marR="94531" marT="47265" marB="47265" anchor="ctr"/>
                </a:tc>
                <a:tc>
                  <a:txBody>
                    <a:bodyPr/>
                    <a:lstStyle/>
                    <a:p>
                      <a:pPr algn="ctr"/>
                      <a:r>
                        <a:rPr lang="en-US" sz="1900" dirty="0"/>
                        <a:t>40</a:t>
                      </a:r>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dirty="0"/>
                    </a:p>
                  </a:txBody>
                  <a:tcPr marL="94531" marR="94531" marT="47265" marB="47265" anchor="ctr"/>
                </a:tc>
                <a:extLst>
                  <a:ext uri="{0D108BD9-81ED-4DB2-BD59-A6C34878D82A}">
                    <a16:rowId xmlns:a16="http://schemas.microsoft.com/office/drawing/2014/main" val="2822982816"/>
                  </a:ext>
                </a:extLst>
              </a:tr>
              <a:tr h="419878">
                <a:tc>
                  <a:txBody>
                    <a:bodyPr/>
                    <a:lstStyle/>
                    <a:p>
                      <a:pPr algn="ctr"/>
                      <a:r>
                        <a:rPr lang="en-US" sz="1900" dirty="0"/>
                        <a:t>Liquor Licenses</a:t>
                      </a:r>
                    </a:p>
                  </a:txBody>
                  <a:tcPr marL="94531" marR="94531" marT="47265" marB="47265" anchor="ctr"/>
                </a:tc>
                <a:tc>
                  <a:txBody>
                    <a:bodyPr/>
                    <a:lstStyle/>
                    <a:p>
                      <a:pPr algn="ctr"/>
                      <a:r>
                        <a:rPr lang="en-US" sz="1900" dirty="0"/>
                        <a:t>44</a:t>
                      </a:r>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a:p>
                  </a:txBody>
                  <a:tcPr marL="94531" marR="94531" marT="47265" marB="47265" anchor="ctr"/>
                </a:tc>
                <a:tc>
                  <a:txBody>
                    <a:bodyPr/>
                    <a:lstStyle/>
                    <a:p>
                      <a:pPr algn="ctr"/>
                      <a:endParaRPr lang="en-US" sz="1900"/>
                    </a:p>
                  </a:txBody>
                  <a:tcPr marL="94531" marR="94531" marT="47265" marB="47265" anchor="ctr"/>
                </a:tc>
                <a:extLst>
                  <a:ext uri="{0D108BD9-81ED-4DB2-BD59-A6C34878D82A}">
                    <a16:rowId xmlns:a16="http://schemas.microsoft.com/office/drawing/2014/main" val="1719697229"/>
                  </a:ext>
                </a:extLst>
              </a:tr>
              <a:tr h="419878">
                <a:tc>
                  <a:txBody>
                    <a:bodyPr/>
                    <a:lstStyle/>
                    <a:p>
                      <a:pPr algn="ctr"/>
                      <a:r>
                        <a:rPr lang="en-US" sz="1900" dirty="0"/>
                        <a:t>Secure Trans.</a:t>
                      </a:r>
                    </a:p>
                  </a:txBody>
                  <a:tcPr marL="94531" marR="94531" marT="47265" marB="47265" anchor="ctr"/>
                </a:tc>
                <a:tc>
                  <a:txBody>
                    <a:bodyPr/>
                    <a:lstStyle/>
                    <a:p>
                      <a:pPr algn="ctr"/>
                      <a:r>
                        <a:rPr lang="en-US" sz="1900" dirty="0"/>
                        <a:t>3</a:t>
                      </a:r>
                    </a:p>
                  </a:txBody>
                  <a:tcPr marL="94531" marR="94531" marT="47265" marB="47265" anchor="ctr"/>
                </a:tc>
                <a:tc>
                  <a:txBody>
                    <a:bodyPr/>
                    <a:lstStyle/>
                    <a:p>
                      <a:pPr algn="ctr"/>
                      <a:endParaRPr lang="en-US" sz="1900" dirty="0"/>
                    </a:p>
                  </a:txBody>
                  <a:tcPr marL="94531" marR="94531" marT="47265" marB="47265" anchor="ctr"/>
                </a:tc>
                <a:tc>
                  <a:txBody>
                    <a:bodyPr/>
                    <a:lstStyle/>
                    <a:p>
                      <a:pPr algn="ctr"/>
                      <a:endParaRPr lang="en-US" sz="1900"/>
                    </a:p>
                  </a:txBody>
                  <a:tcPr marL="94531" marR="94531" marT="47265" marB="47265" anchor="ctr"/>
                </a:tc>
                <a:tc>
                  <a:txBody>
                    <a:bodyPr/>
                    <a:lstStyle/>
                    <a:p>
                      <a:pPr algn="ctr"/>
                      <a:endParaRPr lang="en-US" sz="1900" dirty="0"/>
                    </a:p>
                  </a:txBody>
                  <a:tcPr marL="94531" marR="94531" marT="47265" marB="47265" anchor="ctr"/>
                </a:tc>
                <a:extLst>
                  <a:ext uri="{0D108BD9-81ED-4DB2-BD59-A6C34878D82A}">
                    <a16:rowId xmlns:a16="http://schemas.microsoft.com/office/drawing/2014/main" val="282166918"/>
                  </a:ext>
                </a:extLst>
              </a:tr>
              <a:tr h="419878">
                <a:tc>
                  <a:txBody>
                    <a:bodyPr/>
                    <a:lstStyle/>
                    <a:p>
                      <a:pPr algn="ctr"/>
                      <a:r>
                        <a:rPr lang="en-US" sz="1900" dirty="0"/>
                        <a:t>Abatements</a:t>
                      </a:r>
                    </a:p>
                  </a:txBody>
                  <a:tcPr marL="94531" marR="94531" marT="47265" marB="47265" anchor="ctr"/>
                </a:tc>
                <a:tc>
                  <a:txBody>
                    <a:bodyPr/>
                    <a:lstStyle/>
                    <a:p>
                      <a:pPr algn="ctr"/>
                      <a:r>
                        <a:rPr lang="en-US" sz="1900" dirty="0"/>
                        <a:t>37</a:t>
                      </a:r>
                    </a:p>
                  </a:txBody>
                  <a:tcPr marL="94531" marR="94531" marT="47265" marB="47265" anchor="ctr"/>
                </a:tc>
                <a:tc>
                  <a:txBody>
                    <a:bodyPr/>
                    <a:lstStyle/>
                    <a:p>
                      <a:pPr algn="ctr"/>
                      <a:endParaRPr lang="en-US" sz="1900"/>
                    </a:p>
                  </a:txBody>
                  <a:tcPr marL="94531" marR="94531" marT="47265" marB="47265" anchor="ctr"/>
                </a:tc>
                <a:tc>
                  <a:txBody>
                    <a:bodyPr/>
                    <a:lstStyle/>
                    <a:p>
                      <a:pPr algn="ctr"/>
                      <a:endParaRPr lang="en-US" sz="1900"/>
                    </a:p>
                  </a:txBody>
                  <a:tcPr marL="94531" marR="94531" marT="47265" marB="47265" anchor="ctr"/>
                </a:tc>
                <a:tc>
                  <a:txBody>
                    <a:bodyPr/>
                    <a:lstStyle/>
                    <a:p>
                      <a:pPr algn="ctr"/>
                      <a:endParaRPr lang="en-US" sz="1900" dirty="0"/>
                    </a:p>
                  </a:txBody>
                  <a:tcPr marL="94531" marR="94531" marT="47265" marB="47265" anchor="ctr"/>
                </a:tc>
                <a:extLst>
                  <a:ext uri="{0D108BD9-81ED-4DB2-BD59-A6C34878D82A}">
                    <a16:rowId xmlns:a16="http://schemas.microsoft.com/office/drawing/2014/main" val="1436234780"/>
                  </a:ext>
                </a:extLst>
              </a:tr>
              <a:tr h="419878">
                <a:tc>
                  <a:txBody>
                    <a:bodyPr/>
                    <a:lstStyle/>
                    <a:p>
                      <a:pPr algn="ctr"/>
                      <a:r>
                        <a:rPr lang="en-US" sz="1900" b="1" dirty="0"/>
                        <a:t>Total:</a:t>
                      </a:r>
                    </a:p>
                  </a:txBody>
                  <a:tcPr marL="94531" marR="94531" marT="47265" marB="47265" anchor="ctr"/>
                </a:tc>
                <a:tc>
                  <a:txBody>
                    <a:bodyPr/>
                    <a:lstStyle/>
                    <a:p>
                      <a:pPr lvl="0" algn="ctr">
                        <a:buNone/>
                      </a:pPr>
                      <a:r>
                        <a:rPr lang="en-US" sz="1900" b="1" dirty="0"/>
                        <a:t>452</a:t>
                      </a:r>
                    </a:p>
                  </a:txBody>
                  <a:tcPr marL="94531" marR="94531" marT="47265" marB="47265" anchor="ctr"/>
                </a:tc>
                <a:tc>
                  <a:txBody>
                    <a:bodyPr/>
                    <a:lstStyle/>
                    <a:p>
                      <a:pPr algn="ctr"/>
                      <a:endParaRPr lang="en-US" sz="1900" b="1"/>
                    </a:p>
                  </a:txBody>
                  <a:tcPr marL="94531" marR="94531" marT="47265" marB="47265" anchor="ctr"/>
                </a:tc>
                <a:tc>
                  <a:txBody>
                    <a:bodyPr/>
                    <a:lstStyle/>
                    <a:p>
                      <a:pPr algn="ctr"/>
                      <a:endParaRPr lang="en-US" sz="1900" b="1"/>
                    </a:p>
                  </a:txBody>
                  <a:tcPr marL="94531" marR="94531" marT="47265" marB="47265" anchor="ctr"/>
                </a:tc>
                <a:tc>
                  <a:txBody>
                    <a:bodyPr/>
                    <a:lstStyle/>
                    <a:p>
                      <a:pPr algn="ctr"/>
                      <a:endParaRPr lang="en-US" sz="1900" b="1" dirty="0"/>
                    </a:p>
                  </a:txBody>
                  <a:tcPr marL="94531" marR="94531" marT="47265" marB="47265" anchor="ctr"/>
                </a:tc>
                <a:extLst>
                  <a:ext uri="{0D108BD9-81ED-4DB2-BD59-A6C34878D82A}">
                    <a16:rowId xmlns:a16="http://schemas.microsoft.com/office/drawing/2014/main" val="3128329472"/>
                  </a:ext>
                </a:extLst>
              </a:tr>
            </a:tbl>
          </a:graphicData>
        </a:graphic>
      </p:graphicFrame>
    </p:spTree>
    <p:extLst>
      <p:ext uri="{BB962C8B-B14F-4D97-AF65-F5344CB8AC3E}">
        <p14:creationId xmlns:p14="http://schemas.microsoft.com/office/powerpoint/2010/main" val="185912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4269B9-FEF0-3877-6367-4D158E8F8AAF}"/>
              </a:ext>
            </a:extLst>
          </p:cNvPr>
          <p:cNvSpPr>
            <a:spLocks noGrp="1"/>
          </p:cNvSpPr>
          <p:nvPr>
            <p:ph type="title"/>
          </p:nvPr>
        </p:nvSpPr>
        <p:spPr/>
        <p:txBody>
          <a:bodyPr/>
          <a:lstStyle/>
          <a:p>
            <a:r>
              <a:rPr lang="en-US" dirty="0"/>
              <a:t>Clerk &amp; recorder 1</a:t>
            </a:r>
            <a:r>
              <a:rPr lang="en-US" baseline="30000" dirty="0"/>
              <a:t>st</a:t>
            </a:r>
            <a:r>
              <a:rPr lang="en-US" dirty="0"/>
              <a:t> quarter projects completed:</a:t>
            </a:r>
          </a:p>
        </p:txBody>
      </p:sp>
      <p:pic>
        <p:nvPicPr>
          <p:cNvPr id="22" name="SmartArt Placeholder 21">
            <a:extLst>
              <a:ext uri="{FF2B5EF4-FFF2-40B4-BE49-F238E27FC236}">
                <a16:creationId xmlns:a16="http://schemas.microsoft.com/office/drawing/2014/main" id="{9C2D1473-28C8-0316-BEDE-1DCB4EB3F409}"/>
              </a:ext>
            </a:extLst>
          </p:cNvPr>
          <p:cNvPicPr>
            <a:picLocks noGrp="1" noChangeAspect="1"/>
          </p:cNvPicPr>
          <p:nvPr>
            <p:ph type="dgm" sz="quarter" idx="13"/>
          </p:nvPr>
        </p:nvPicPr>
        <p:blipFill>
          <a:blip r:embed="rId3"/>
          <a:stretch>
            <a:fillRect/>
          </a:stretch>
        </p:blipFill>
        <p:spPr>
          <a:xfrm>
            <a:off x="576263" y="2290762"/>
            <a:ext cx="2286000" cy="2514600"/>
          </a:xfrm>
          <a:prstGeom prst="rect">
            <a:avLst/>
          </a:prstGeom>
        </p:spPr>
      </p:pic>
      <p:pic>
        <p:nvPicPr>
          <p:cNvPr id="23" name="SmartArt Placeholder 22">
            <a:extLst>
              <a:ext uri="{FF2B5EF4-FFF2-40B4-BE49-F238E27FC236}">
                <a16:creationId xmlns:a16="http://schemas.microsoft.com/office/drawing/2014/main" id="{32FE42F3-16B9-A6B7-55C0-3752EA54BB41}"/>
              </a:ext>
            </a:extLst>
          </p:cNvPr>
          <p:cNvPicPr>
            <a:picLocks noGrp="1" noChangeAspect="1"/>
          </p:cNvPicPr>
          <p:nvPr>
            <p:ph type="dgm" sz="quarter" idx="14"/>
          </p:nvPr>
        </p:nvPicPr>
        <p:blipFill>
          <a:blip r:embed="rId4"/>
          <a:stretch>
            <a:fillRect/>
          </a:stretch>
        </p:blipFill>
        <p:spPr>
          <a:xfrm>
            <a:off x="3486150" y="2290762"/>
            <a:ext cx="2286000" cy="2514600"/>
          </a:xfrm>
          <a:prstGeom prst="rect">
            <a:avLst/>
          </a:prstGeom>
        </p:spPr>
      </p:pic>
      <p:sp>
        <p:nvSpPr>
          <p:cNvPr id="12" name="SmartArt Placeholder 11">
            <a:extLst>
              <a:ext uri="{FF2B5EF4-FFF2-40B4-BE49-F238E27FC236}">
                <a16:creationId xmlns:a16="http://schemas.microsoft.com/office/drawing/2014/main" id="{BDD09FC5-472E-EDB8-F198-AEC97C04D66E}"/>
              </a:ext>
            </a:extLst>
          </p:cNvPr>
          <p:cNvSpPr>
            <a:spLocks noGrp="1"/>
          </p:cNvSpPr>
          <p:nvPr>
            <p:ph type="dgm" sz="quarter" idx="15"/>
          </p:nvPr>
        </p:nvSpPr>
        <p:spPr/>
      </p:sp>
      <p:pic>
        <p:nvPicPr>
          <p:cNvPr id="25" name="SmartArt Placeholder 24">
            <a:extLst>
              <a:ext uri="{FF2B5EF4-FFF2-40B4-BE49-F238E27FC236}">
                <a16:creationId xmlns:a16="http://schemas.microsoft.com/office/drawing/2014/main" id="{7730BB57-4C62-6AF6-05B2-E377CBFA8910}"/>
              </a:ext>
            </a:extLst>
          </p:cNvPr>
          <p:cNvPicPr>
            <a:picLocks noGrp="1" noChangeAspect="1"/>
          </p:cNvPicPr>
          <p:nvPr>
            <p:ph type="dgm" sz="quarter" idx="16"/>
          </p:nvPr>
        </p:nvPicPr>
        <p:blipFill>
          <a:blip r:embed="rId5"/>
          <a:stretch>
            <a:fillRect/>
          </a:stretch>
        </p:blipFill>
        <p:spPr>
          <a:xfrm>
            <a:off x="9307513" y="2265931"/>
            <a:ext cx="2286000" cy="2514600"/>
          </a:xfrm>
          <a:prstGeom prst="rect">
            <a:avLst/>
          </a:prstGeom>
        </p:spPr>
      </p:pic>
      <p:sp>
        <p:nvSpPr>
          <p:cNvPr id="14" name="Text Placeholder 13">
            <a:extLst>
              <a:ext uri="{FF2B5EF4-FFF2-40B4-BE49-F238E27FC236}">
                <a16:creationId xmlns:a16="http://schemas.microsoft.com/office/drawing/2014/main" id="{DF2F49BD-AC7B-E967-5058-E4E0C80BBFB5}"/>
              </a:ext>
            </a:extLst>
          </p:cNvPr>
          <p:cNvSpPr>
            <a:spLocks noGrp="1"/>
          </p:cNvSpPr>
          <p:nvPr>
            <p:ph type="body" sz="quarter" idx="17"/>
          </p:nvPr>
        </p:nvSpPr>
        <p:spPr/>
        <p:txBody>
          <a:bodyPr/>
          <a:lstStyle/>
          <a:p>
            <a:r>
              <a:rPr lang="en-US" dirty="0"/>
              <a:t>El Paso County	</a:t>
            </a:r>
          </a:p>
        </p:txBody>
      </p:sp>
      <p:sp>
        <p:nvSpPr>
          <p:cNvPr id="15" name="Text Placeholder 14">
            <a:extLst>
              <a:ext uri="{FF2B5EF4-FFF2-40B4-BE49-F238E27FC236}">
                <a16:creationId xmlns:a16="http://schemas.microsoft.com/office/drawing/2014/main" id="{B42E1D00-7D50-58FE-CD4E-ED2A885B8936}"/>
              </a:ext>
            </a:extLst>
          </p:cNvPr>
          <p:cNvSpPr>
            <a:spLocks noGrp="1"/>
          </p:cNvSpPr>
          <p:nvPr>
            <p:ph type="body" sz="quarter" idx="18"/>
          </p:nvPr>
        </p:nvSpPr>
        <p:spPr/>
        <p:txBody>
          <a:bodyPr/>
          <a:lstStyle/>
          <a:p>
            <a:r>
              <a:rPr lang="en-US" dirty="0"/>
              <a:t>PROPERTY FRAUD</a:t>
            </a:r>
          </a:p>
        </p:txBody>
      </p:sp>
      <p:sp>
        <p:nvSpPr>
          <p:cNvPr id="16" name="Text Placeholder 15">
            <a:extLst>
              <a:ext uri="{FF2B5EF4-FFF2-40B4-BE49-F238E27FC236}">
                <a16:creationId xmlns:a16="http://schemas.microsoft.com/office/drawing/2014/main" id="{BB74F87F-B756-BFA5-D39E-9776DF2BC157}"/>
              </a:ext>
            </a:extLst>
          </p:cNvPr>
          <p:cNvSpPr>
            <a:spLocks noGrp="1"/>
          </p:cNvSpPr>
          <p:nvPr>
            <p:ph type="body" sz="quarter" idx="19"/>
          </p:nvPr>
        </p:nvSpPr>
        <p:spPr/>
        <p:txBody>
          <a:bodyPr/>
          <a:lstStyle/>
          <a:p>
            <a:r>
              <a:rPr lang="en-US" dirty="0"/>
              <a:t>El Paso County</a:t>
            </a:r>
          </a:p>
        </p:txBody>
      </p:sp>
      <p:sp>
        <p:nvSpPr>
          <p:cNvPr id="17" name="Text Placeholder 16">
            <a:extLst>
              <a:ext uri="{FF2B5EF4-FFF2-40B4-BE49-F238E27FC236}">
                <a16:creationId xmlns:a16="http://schemas.microsoft.com/office/drawing/2014/main" id="{2D5934C2-EED0-38D7-6829-D9C7EA6C0A61}"/>
              </a:ext>
            </a:extLst>
          </p:cNvPr>
          <p:cNvSpPr>
            <a:spLocks noGrp="1"/>
          </p:cNvSpPr>
          <p:nvPr>
            <p:ph type="body" sz="quarter" idx="20"/>
          </p:nvPr>
        </p:nvSpPr>
        <p:spPr>
          <a:xfrm>
            <a:off x="3486758" y="5447348"/>
            <a:ext cx="2609241" cy="365760"/>
          </a:xfrm>
        </p:spPr>
        <p:txBody>
          <a:bodyPr/>
          <a:lstStyle/>
          <a:p>
            <a:r>
              <a:rPr lang="en-US" dirty="0"/>
              <a:t>VOTER ROLLS - EXPERIAN</a:t>
            </a:r>
          </a:p>
        </p:txBody>
      </p:sp>
      <p:sp>
        <p:nvSpPr>
          <p:cNvPr id="18" name="Text Placeholder 17">
            <a:extLst>
              <a:ext uri="{FF2B5EF4-FFF2-40B4-BE49-F238E27FC236}">
                <a16:creationId xmlns:a16="http://schemas.microsoft.com/office/drawing/2014/main" id="{02496963-3C6F-CC9B-A2F4-C6A5A31BFA1A}"/>
              </a:ext>
            </a:extLst>
          </p:cNvPr>
          <p:cNvSpPr>
            <a:spLocks noGrp="1"/>
          </p:cNvSpPr>
          <p:nvPr>
            <p:ph type="body" sz="quarter" idx="21"/>
          </p:nvPr>
        </p:nvSpPr>
        <p:spPr/>
        <p:txBody>
          <a:bodyPr/>
          <a:lstStyle/>
          <a:p>
            <a:r>
              <a:rPr lang="en-US" dirty="0"/>
              <a:t>El Paso County</a:t>
            </a:r>
          </a:p>
        </p:txBody>
      </p:sp>
      <p:sp>
        <p:nvSpPr>
          <p:cNvPr id="19" name="Text Placeholder 18">
            <a:extLst>
              <a:ext uri="{FF2B5EF4-FFF2-40B4-BE49-F238E27FC236}">
                <a16:creationId xmlns:a16="http://schemas.microsoft.com/office/drawing/2014/main" id="{B209B3CE-8995-570A-CC44-9BB6CEFCE69F}"/>
              </a:ext>
            </a:extLst>
          </p:cNvPr>
          <p:cNvSpPr>
            <a:spLocks noGrp="1"/>
          </p:cNvSpPr>
          <p:nvPr>
            <p:ph type="body" sz="quarter" idx="22"/>
          </p:nvPr>
        </p:nvSpPr>
        <p:spPr/>
        <p:txBody>
          <a:bodyPr/>
          <a:lstStyle/>
          <a:p>
            <a:r>
              <a:rPr lang="en-US" dirty="0"/>
              <a:t>POCKETALK</a:t>
            </a:r>
          </a:p>
        </p:txBody>
      </p:sp>
      <p:sp>
        <p:nvSpPr>
          <p:cNvPr id="20" name="Text Placeholder 19">
            <a:extLst>
              <a:ext uri="{FF2B5EF4-FFF2-40B4-BE49-F238E27FC236}">
                <a16:creationId xmlns:a16="http://schemas.microsoft.com/office/drawing/2014/main" id="{C6C8A118-152C-A694-94CD-52E0C9FF20E0}"/>
              </a:ext>
            </a:extLst>
          </p:cNvPr>
          <p:cNvSpPr>
            <a:spLocks noGrp="1"/>
          </p:cNvSpPr>
          <p:nvPr>
            <p:ph type="body" sz="quarter" idx="23"/>
          </p:nvPr>
        </p:nvSpPr>
        <p:spPr/>
        <p:txBody>
          <a:bodyPr/>
          <a:lstStyle/>
          <a:p>
            <a:r>
              <a:rPr lang="en-US" dirty="0"/>
              <a:t>El Paso County</a:t>
            </a:r>
          </a:p>
        </p:txBody>
      </p:sp>
      <p:sp>
        <p:nvSpPr>
          <p:cNvPr id="21" name="Text Placeholder 20">
            <a:extLst>
              <a:ext uri="{FF2B5EF4-FFF2-40B4-BE49-F238E27FC236}">
                <a16:creationId xmlns:a16="http://schemas.microsoft.com/office/drawing/2014/main" id="{89B73E3A-C8B7-A022-46C8-B1F141F15A2B}"/>
              </a:ext>
            </a:extLst>
          </p:cNvPr>
          <p:cNvSpPr>
            <a:spLocks noGrp="1"/>
          </p:cNvSpPr>
          <p:nvPr>
            <p:ph type="body" sz="quarter" idx="24"/>
          </p:nvPr>
        </p:nvSpPr>
        <p:spPr>
          <a:xfrm>
            <a:off x="9307749" y="5461004"/>
            <a:ext cx="2512775" cy="365760"/>
          </a:xfrm>
        </p:spPr>
        <p:txBody>
          <a:bodyPr/>
          <a:lstStyle/>
          <a:p>
            <a:r>
              <a:rPr lang="en-US" dirty="0"/>
              <a:t>EMPLOYEE ENGAGEMENT</a:t>
            </a:r>
          </a:p>
        </p:txBody>
      </p:sp>
      <p:pic>
        <p:nvPicPr>
          <p:cNvPr id="24" name="Picture 23">
            <a:extLst>
              <a:ext uri="{FF2B5EF4-FFF2-40B4-BE49-F238E27FC236}">
                <a16:creationId xmlns:a16="http://schemas.microsoft.com/office/drawing/2014/main" id="{D273EB8C-887B-76C4-86A4-72E75C61806C}"/>
              </a:ext>
            </a:extLst>
          </p:cNvPr>
          <p:cNvPicPr>
            <a:picLocks noChangeAspect="1"/>
          </p:cNvPicPr>
          <p:nvPr/>
        </p:nvPicPr>
        <p:blipFill>
          <a:blip r:embed="rId6"/>
          <a:stretch>
            <a:fillRect/>
          </a:stretch>
        </p:blipFill>
        <p:spPr>
          <a:xfrm>
            <a:off x="6396036" y="2265930"/>
            <a:ext cx="2285999" cy="2539431"/>
          </a:xfrm>
          <a:prstGeom prst="rect">
            <a:avLst/>
          </a:prstGeom>
        </p:spPr>
      </p:pic>
    </p:spTree>
    <p:extLst>
      <p:ext uri="{BB962C8B-B14F-4D97-AF65-F5344CB8AC3E}">
        <p14:creationId xmlns:p14="http://schemas.microsoft.com/office/powerpoint/2010/main" val="400209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C87B8894-D79C-5898-69C6-515F2E59973C}"/>
              </a:ext>
            </a:extLst>
          </p:cNvPr>
          <p:cNvSpPr>
            <a:spLocks noGrp="1"/>
          </p:cNvSpPr>
          <p:nvPr>
            <p:ph type="title"/>
          </p:nvPr>
        </p:nvSpPr>
        <p:spPr>
          <a:xfrm>
            <a:off x="8234233" y="3743325"/>
            <a:ext cx="3511233" cy="2680588"/>
          </a:xfrm>
        </p:spPr>
        <p:txBody>
          <a:bodyPr vert="horz" lIns="91440" tIns="45720" rIns="91440" bIns="45720" rtlCol="0" anchor="ctr">
            <a:normAutofit/>
          </a:bodyPr>
          <a:lstStyle/>
          <a:p>
            <a:r>
              <a:rPr lang="en-US" sz="3600" dirty="0">
                <a:solidFill>
                  <a:schemeClr val="tx1"/>
                </a:solidFill>
              </a:rPr>
              <a:t>Property fraud Letter:</a:t>
            </a:r>
            <a:br>
              <a:rPr lang="en-US" sz="3600" dirty="0">
                <a:solidFill>
                  <a:schemeClr val="tx1"/>
                </a:solidFill>
              </a:rPr>
            </a:br>
            <a:br>
              <a:rPr lang="en-US" sz="3600" dirty="0">
                <a:solidFill>
                  <a:schemeClr val="tx1"/>
                </a:solidFill>
              </a:rPr>
            </a:br>
            <a:endParaRPr lang="en-US" sz="3600" dirty="0">
              <a:solidFill>
                <a:schemeClr val="tx1"/>
              </a:solidFill>
            </a:endParaRPr>
          </a:p>
        </p:txBody>
      </p:sp>
      <p:sp>
        <p:nvSpPr>
          <p:cNvPr id="49" name="Rectangle 4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Placeholder 9" descr="Table">
            <a:extLst>
              <a:ext uri="{FF2B5EF4-FFF2-40B4-BE49-F238E27FC236}">
                <a16:creationId xmlns:a16="http://schemas.microsoft.com/office/drawing/2014/main" id="{22C2FFF1-BC33-F12D-A95C-D82909532181}"/>
              </a:ext>
            </a:extLst>
          </p:cNvPr>
          <p:cNvPicPr>
            <a:picLocks noGrp="1" noChangeAspect="1"/>
          </p:cNvPicPr>
          <p:nvPr>
            <p:ph idx="1"/>
          </p:nvPr>
        </p:nvPicPr>
        <p:blipFill>
          <a:blip r:embed="rId3"/>
          <a:srcRect t="15031" b="15031"/>
          <a:stretch>
            <a:fillRect/>
          </a:stretch>
        </p:blipFill>
        <p:spPr>
          <a:xfrm>
            <a:off x="707323" y="647808"/>
            <a:ext cx="6125448" cy="5581779"/>
          </a:xfrm>
          <a:prstGeom prst="rect">
            <a:avLst/>
          </a:prstGeom>
        </p:spPr>
      </p:pic>
      <p:sp>
        <p:nvSpPr>
          <p:cNvPr id="11" name="Speech Bubble: Oval 10">
            <a:extLst>
              <a:ext uri="{FF2B5EF4-FFF2-40B4-BE49-F238E27FC236}">
                <a16:creationId xmlns:a16="http://schemas.microsoft.com/office/drawing/2014/main" id="{8786F943-3967-DD42-3DE9-0F66B492F7C4}"/>
              </a:ext>
            </a:extLst>
          </p:cNvPr>
          <p:cNvSpPr/>
          <p:nvPr/>
        </p:nvSpPr>
        <p:spPr>
          <a:xfrm>
            <a:off x="7785353" y="821209"/>
            <a:ext cx="4406647" cy="2504172"/>
          </a:xfrm>
          <a:prstGeom prst="wedgeEllipseCallout">
            <a:avLst>
              <a:gd name="adj1" fmla="val -80055"/>
              <a:gd name="adj2" fmla="val 36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Deed forgery involves the unauthorized creation or alteration of a deed in order to transfer ownership of a property without the knowledge or consent of the rightful owner</a:t>
            </a:r>
          </a:p>
        </p:txBody>
      </p:sp>
    </p:spTree>
    <p:extLst>
      <p:ext uri="{BB962C8B-B14F-4D97-AF65-F5344CB8AC3E}">
        <p14:creationId xmlns:p14="http://schemas.microsoft.com/office/powerpoint/2010/main" val="35286760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665252f-2c69-48e5-b0d6-d600eead1583" xsi:nil="true"/>
    <DateReceived xmlns="80156bfa-366b-4c3c-b565-b9add8006275" xsi:nil="true"/>
    <Monday_x002e_comProject xmlns="80156bfa-366b-4c3c-b565-b9add8006275">
      <Url xsi:nil="true"/>
      <Description xsi:nil="true"/>
    </Monday_x002e_comProject>
    <lcf76f155ced4ddcb4097134ff3c332f xmlns="80156bfa-366b-4c3c-b565-b9add8006275">
      <Terms xmlns="http://schemas.microsoft.com/office/infopath/2007/PartnerControls"/>
    </lcf76f155ced4ddcb4097134ff3c332f>
    <CORAType xmlns="80156bfa-366b-4c3c-b565-b9add8006275" xsi:nil="true"/>
    <Requestor xmlns="80156bfa-366b-4c3c-b565-b9add8006275" xsi:nil="true"/>
    <ReqOrganizationname xmlns="80156bfa-366b-4c3c-b565-b9add8006275" xsi:nil="true"/>
    <Invoicenumber xmlns="80156bfa-366b-4c3c-b565-b9add8006275" xsi:nil="true"/>
    <PaidinFull_x003f_ xmlns="80156bfa-366b-4c3c-b565-b9add8006275" xsi:nil="true"/>
    <PointofContact xmlns="80156bfa-366b-4c3c-b565-b9add8006275">
      <UserInfo>
        <DisplayName/>
        <AccountId xsi:nil="true"/>
        <AccountType/>
      </UserInfo>
    </PointofContact>
    <Approval xmlns="80156bfa-366b-4c3c-b565-b9add8006275" xsi:nil="true"/>
    <Department xmlns="80156bfa-366b-4c3c-b565-b9add80062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30" ma:contentTypeDescription="Create a new document." ma:contentTypeScope="" ma:versionID="509d310542a9ede7014efbce552547fb">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d1389daf843a7ef77f4edd275d9f6ec2"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element ref="ns2:lcf76f155ced4ddcb4097134ff3c332f" minOccurs="0"/>
                <xsd:element ref="ns3:TaxCatchAll" minOccurs="0"/>
                <xsd:element ref="ns2:Monday_x002e_comProject" minOccurs="0"/>
                <xsd:element ref="ns2:Approv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enumeration value="Healthcare"/>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enumeration value="DHS"/>
                    <xsd:enumeration value="Coroner"/>
                    <xsd:enumeration value="DA"/>
                    <xsd:enumeration value="PPROEM"/>
                    <xsd:enumeration value="Justice Services"/>
                    <xsd:enumeration value="Economic Dev."/>
                    <xsd:enumeration value="Gov Affairs"/>
                    <xsd:enumeration value="Surveyor"/>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38cfe51f-b26a-4d8e-9a63-6375ff3b215b" ma:termSetId="09814cd3-568e-fe90-9814-8d621ff8fb84" ma:anchorId="fba54fb3-c3e1-fe81-a776-ca4b69148c4d" ma:open="true" ma:isKeyword="false">
      <xsd:complexType>
        <xsd:sequence>
          <xsd:element ref="pc:Terms" minOccurs="0" maxOccurs="1"/>
        </xsd:sequence>
      </xsd:complexType>
    </xsd:element>
    <xsd:element name="Monday_x002e_comProject" ma:index="32" nillable="true" ma:displayName="Monday.com Project" ma:description="What AV project is this file linked to." ma:format="Hyperlink" ma:internalName="Monday_x002e_comProject">
      <xsd:complexType>
        <xsd:complexContent>
          <xsd:extension base="dms:URL">
            <xsd:sequence>
              <xsd:element name="Url" type="dms:ValidUrl" minOccurs="0" nillable="true"/>
              <xsd:element name="Description" type="xsd:string" nillable="true"/>
            </xsd:sequence>
          </xsd:extension>
        </xsd:complexContent>
      </xsd:complexType>
    </xsd:element>
    <xsd:element name="Approval" ma:index="33" nillable="true" ma:displayName="Approval" ma:description="Is this item approved or does it need work." ma:format="Dropdown" ma:internalName="Approval">
      <xsd:simpleType>
        <xsd:restriction base="dms:Choice">
          <xsd:enumeration value="Approved"/>
          <xsd:enumeration value="Needs Work"/>
          <xsd:enumeration value="Rejected"/>
        </xsd:restriction>
      </xsd:simple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58322566-8442-4af9-8b12-5ca876f41557}" ma:internalName="TaxCatchAll" ma:showField="CatchAllData" ma:web="5665252f-2c69-48e5-b0d6-d600eead1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D7F1A9-0188-45A8-AAB7-D8B3257A9F5E}">
  <ds:schemaRef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230e9df3-be65-4c73-a93b-d1236ebd677e"/>
    <ds:schemaRef ds:uri="http://purl.org/dc/terms/"/>
    <ds:schemaRef ds:uri="http://schemas.openxmlformats.org/package/2006/metadata/core-properties"/>
    <ds:schemaRef ds:uri="71af3243-3dd4-4a8d-8c0d-dd76da1f02a5"/>
    <ds:schemaRef ds:uri="http://schemas.microsoft.com/office/2006/metadata/properties"/>
    <ds:schemaRef ds:uri="http://www.w3.org/XML/1998/namespace"/>
    <ds:schemaRef ds:uri="5665252f-2c69-48e5-b0d6-d600eead1583"/>
    <ds:schemaRef ds:uri="80156bfa-366b-4c3c-b565-b9add8006275"/>
  </ds:schemaRefs>
</ds:datastoreItem>
</file>

<file path=customXml/itemProps2.xml><?xml version="1.0" encoding="utf-8"?>
<ds:datastoreItem xmlns:ds="http://schemas.openxmlformats.org/officeDocument/2006/customXml" ds:itemID="{94A24C19-E457-4556-A207-13D66C806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156bfa-366b-4c3c-b565-b9add8006275"/>
    <ds:schemaRef ds:uri="5665252f-2c69-48e5-b0d6-d600eead15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EB89B-922A-4F66-97DB-EDD8F270360B}">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_DividendVTI</Template>
  <TotalTime>0</TotalTime>
  <Words>1912</Words>
  <Application>Microsoft Office PowerPoint</Application>
  <PresentationFormat>Widescreen</PresentationFormat>
  <Paragraphs>242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Wingdings 2</vt:lpstr>
      <vt:lpstr>DividendVTI</vt:lpstr>
      <vt:lpstr>El Paso county clerk &amp; recorder  1st quarter presentation:</vt:lpstr>
      <vt:lpstr>Agenda </vt:lpstr>
      <vt:lpstr>MOTOR VEHICLE department 2023 1ST QUARTER STATS:</vt:lpstr>
      <vt:lpstr>MOTOR VEHICLE department 2023 1ST QUARTER STATS:</vt:lpstr>
      <vt:lpstr>Recording department 2023 1ST QUARTER STATS:</vt:lpstr>
      <vt:lpstr>Elections department 2023 1ST QUARTER STATs:</vt:lpstr>
      <vt:lpstr>Clerk to the Board department 2023 1ST QUARTER STATS:</vt:lpstr>
      <vt:lpstr>Clerk &amp; recorder 1st quarter projects completed:</vt:lpstr>
      <vt:lpstr>Property fraud Letter:  </vt:lpstr>
      <vt:lpstr>New Voter registration maintenance program:</vt:lpstr>
      <vt:lpstr>Clerk &amp; recorder 2ND Quarter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Paso county clerk &amp; recorder  1st quarter presentation:</dc:title>
  <dc:creator/>
  <cp:lastModifiedBy/>
  <cp:revision>8</cp:revision>
  <dcterms:created xsi:type="dcterms:W3CDTF">2021-04-23T08:52:05Z</dcterms:created>
  <dcterms:modified xsi:type="dcterms:W3CDTF">2023-04-18T14:15:10Z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y fmtid="{D5CDD505-2E9C-101B-9397-08002B2CF9AE}" pid="3" name="MediaServiceImageTags">
    <vt:lpwstr/>
  </property>
</Properties>
</file>