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3"/>
  </p:sldMasterIdLst>
  <p:notesMasterIdLst>
    <p:notesMasterId r:id="rId36"/>
  </p:notesMasterIdLst>
  <p:sldIdLst>
    <p:sldId id="256" r:id="rId4"/>
    <p:sldId id="298" r:id="rId5"/>
    <p:sldId id="299" r:id="rId6"/>
    <p:sldId id="302" r:id="rId7"/>
    <p:sldId id="303" r:id="rId8"/>
    <p:sldId id="465" r:id="rId9"/>
    <p:sldId id="335" r:id="rId10"/>
    <p:sldId id="464" r:id="rId11"/>
    <p:sldId id="304" r:id="rId12"/>
    <p:sldId id="334" r:id="rId13"/>
    <p:sldId id="333" r:id="rId14"/>
    <p:sldId id="259" r:id="rId15"/>
    <p:sldId id="261" r:id="rId16"/>
    <p:sldId id="463" r:id="rId17"/>
    <p:sldId id="336" r:id="rId18"/>
    <p:sldId id="269" r:id="rId19"/>
    <p:sldId id="340" r:id="rId20"/>
    <p:sldId id="458" r:id="rId21"/>
    <p:sldId id="270" r:id="rId22"/>
    <p:sldId id="459" r:id="rId23"/>
    <p:sldId id="457" r:id="rId24"/>
    <p:sldId id="277" r:id="rId25"/>
    <p:sldId id="278" r:id="rId26"/>
    <p:sldId id="279" r:id="rId27"/>
    <p:sldId id="280" r:id="rId28"/>
    <p:sldId id="281" r:id="rId29"/>
    <p:sldId id="341" r:id="rId30"/>
    <p:sldId id="460" r:id="rId31"/>
    <p:sldId id="342" r:id="rId32"/>
    <p:sldId id="461" r:id="rId33"/>
    <p:sldId id="462" r:id="rId34"/>
    <p:sldId id="34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40"/>
    <p:restoredTop sz="94537"/>
  </p:normalViewPr>
  <p:slideViewPr>
    <p:cSldViewPr snapToGrid="0" snapToObjects="1">
      <p:cViewPr varScale="1">
        <p:scale>
          <a:sx n="105" d="100"/>
          <a:sy n="105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</a:t>
            </a:r>
            <a:r>
              <a:rPr lang="en-US" baseline="0"/>
              <a:t> </a:t>
            </a:r>
            <a:r>
              <a:rPr lang="en-US"/>
              <a:t>Investigations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Investigations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3633</c:v>
                </c:pt>
                <c:pt idx="1">
                  <c:v>3854</c:v>
                </c:pt>
                <c:pt idx="2">
                  <c:v>4003</c:v>
                </c:pt>
                <c:pt idx="3">
                  <c:v>4258</c:v>
                </c:pt>
                <c:pt idx="4">
                  <c:v>4968</c:v>
                </c:pt>
                <c:pt idx="5">
                  <c:v>4779</c:v>
                </c:pt>
                <c:pt idx="6">
                  <c:v>4816</c:v>
                </c:pt>
                <c:pt idx="7">
                  <c:v>6037</c:v>
                </c:pt>
                <c:pt idx="8">
                  <c:v>6996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4F-41C7-AB20-548E95FBE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7609120"/>
        <c:axId val="487608464"/>
      </c:lineChart>
      <c:catAx>
        <c:axId val="48760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608464"/>
        <c:crosses val="autoZero"/>
        <c:auto val="1"/>
        <c:lblAlgn val="ctr"/>
        <c:lblOffset val="100"/>
        <c:noMultiLvlLbl val="0"/>
      </c:catAx>
      <c:valAx>
        <c:axId val="48760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60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# Autopsies</a:t>
            </a:r>
            <a:r>
              <a:rPr lang="en-US" baseline="0"/>
              <a:t> Over Time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EPC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681</c:v>
                </c:pt>
                <c:pt idx="1">
                  <c:v>714</c:v>
                </c:pt>
                <c:pt idx="2">
                  <c:v>798</c:v>
                </c:pt>
                <c:pt idx="3">
                  <c:v>792</c:v>
                </c:pt>
                <c:pt idx="4">
                  <c:v>814</c:v>
                </c:pt>
                <c:pt idx="5">
                  <c:v>846</c:v>
                </c:pt>
                <c:pt idx="6">
                  <c:v>902</c:v>
                </c:pt>
                <c:pt idx="7">
                  <c:v>844</c:v>
                </c:pt>
                <c:pt idx="8">
                  <c:v>816</c:v>
                </c:pt>
                <c:pt idx="9">
                  <c:v>920</c:v>
                </c:pt>
                <c:pt idx="10">
                  <c:v>1032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57-4A20-9B14-A0C632CE2B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OOC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255</c:v>
                </c:pt>
                <c:pt idx="1">
                  <c:v>253</c:v>
                </c:pt>
                <c:pt idx="2">
                  <c:v>276</c:v>
                </c:pt>
                <c:pt idx="3">
                  <c:v>257</c:v>
                </c:pt>
                <c:pt idx="4">
                  <c:v>286</c:v>
                </c:pt>
                <c:pt idx="5">
                  <c:v>314</c:v>
                </c:pt>
                <c:pt idx="6">
                  <c:v>313</c:v>
                </c:pt>
                <c:pt idx="7">
                  <c:v>354</c:v>
                </c:pt>
                <c:pt idx="8">
                  <c:v>375</c:v>
                </c:pt>
                <c:pt idx="9">
                  <c:v>373</c:v>
                </c:pt>
                <c:pt idx="10">
                  <c:v>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57-4A20-9B14-A0C632CE2B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936</c:v>
                </c:pt>
                <c:pt idx="1">
                  <c:v>967</c:v>
                </c:pt>
                <c:pt idx="2">
                  <c:v>1074</c:v>
                </c:pt>
                <c:pt idx="3">
                  <c:v>1049</c:v>
                </c:pt>
                <c:pt idx="4">
                  <c:v>1100</c:v>
                </c:pt>
                <c:pt idx="5">
                  <c:v>1160</c:v>
                </c:pt>
                <c:pt idx="6">
                  <c:v>1215</c:v>
                </c:pt>
                <c:pt idx="7">
                  <c:v>1198</c:v>
                </c:pt>
                <c:pt idx="8">
                  <c:v>1191</c:v>
                </c:pt>
                <c:pt idx="9">
                  <c:v>1293</c:v>
                </c:pt>
                <c:pt idx="10">
                  <c:v>1440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57-4A20-9B14-A0C632CE2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0912728"/>
        <c:axId val="530914040"/>
      </c:lineChart>
      <c:catAx>
        <c:axId val="53091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914040"/>
        <c:crosses val="autoZero"/>
        <c:auto val="1"/>
        <c:lblAlgn val="ctr"/>
        <c:lblOffset val="100"/>
        <c:noMultiLvlLbl val="0"/>
      </c:catAx>
      <c:valAx>
        <c:axId val="530914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912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F44AD-3CE8-7B49-B95C-144365FCEDE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F326C-39A3-584D-BCC7-B552C5242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0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97D2-8EA9-9A48-8671-3B019300A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C207B-E2A1-E142-BE94-476A0583D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6E4C6-93F7-8B45-928C-DDB96A5B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B09-5F0B-2245-8963-1682FAAD1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D9AFA-DCF6-EA4F-ACF0-1B3B1709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5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1A99-441B-0740-9B9B-56C78875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94F22-243D-D942-89A3-8975536A8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4AA79-B2F2-5648-96A8-38D2748EC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F7BC-D187-B940-AE6D-704E0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793CF-F0B1-7B40-8F4A-ACE88D67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8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BCBC5-BD2A-9442-B30C-444D315A3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5507D-1AC6-584E-9F67-4FDB7DF79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F3F20-6697-284D-A4A6-6FE5EB11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64432-B12E-794C-B989-B7895763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4318F-BE84-6345-A8E6-53023F04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9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F5E5-059A-3A4D-A50E-C1DF3434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3B1E6-C538-D74D-94FC-D5B232481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03F7-1251-0D4B-B9EF-44A15446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CAC1A-804E-3E49-9043-CC8FE595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1BFAC-5D6D-9C4D-97DE-FF6DC0C8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6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83D4-2AAD-E14C-8A99-74BD6E6E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55F9D-2695-F94B-B96C-BC82D7F81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2D31C-9F16-E345-B85E-0934FCE4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24195-B5D6-BF44-8AD2-1DA7192B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B4555-7380-314A-8DB0-015DDC21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321B8-4366-1F4E-B06A-106446D6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76C99-2AEB-0D4E-8E08-E680DCF86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63F96-3345-D146-B168-3F7F9DB9E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A7D09-FE8B-7847-A583-98AD1A5E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98CAF-16CF-3D44-BE34-071C3CF3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2FA54-EEBA-4944-9355-AD424669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6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A7EB-D582-EA4C-9137-895727F3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034ED-3C55-6B40-927F-FE698C5A3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67893-B06A-C144-BB42-880693FCC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D7782-F5E8-2E46-8056-2405E54AA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B5EEF-175D-704F-AC9D-FC3E50B4A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6E05D7-2255-8F49-9338-10B216BF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5B13E-909A-C746-B329-49678A86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4D333-AE11-D648-81AF-48577DBD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2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099D-4066-6D42-A4B6-9FB2C194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0E6F4-A6B0-B444-B1DC-9C5CC51D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04CB1-0D19-7244-86A2-4342A997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32BD5-B711-8146-B0D2-3BB8CB26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2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1E0A8-7A3C-F140-9DEA-0A8FE72B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0BED9-991B-1945-A360-6203C167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417C9-782E-2E41-B6E0-4AE65C1C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6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A2994-B678-E142-BC32-7F689D0A9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E79DB-ED34-2C44-A209-4A81FB289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FDF69-6BA9-9949-AD9E-8251F301F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0ABFA-04F4-5645-BAF0-F43688BA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4293A-AB46-484C-A202-43F15C4F2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0BD33-642D-0E4C-AE4F-3269FFEF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FAB0-9C9E-1C45-AD9E-3ED76C7B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73DB1-8DAB-2E4D-8A6F-822D409A4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3CD83-FAF1-6A44-BE6B-4B2CF1375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54545-31C5-0544-8F60-21930B79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56208-73CA-A643-AA85-53CEFF54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4096E-C0C9-B24A-9DC9-ECA08080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3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672C6E-DB0C-1848-8DB0-5F167D4C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B37B7-FA81-7F4C-B54A-8ACD0D4DE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89F0B-4679-F640-8AF8-4AA7B8F8D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10/25/2022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1CA1F-5A70-B249-AB70-396F7E901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608FA-AEE9-234B-BBE1-22EDA5D4C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7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tems.[0].image.alt">
            <a:extLst>
              <a:ext uri="{FF2B5EF4-FFF2-40B4-BE49-F238E27FC236}">
                <a16:creationId xmlns:a16="http://schemas.microsoft.com/office/drawing/2014/main" id="{E193BB60-444F-164F-9782-61EB42E0C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BA146-0059-0048-91E5-BF3F6BE20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69853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</a:rPr>
              <a:t>El Paso County </a:t>
            </a:r>
            <a:br>
              <a:rPr lang="en-US" sz="8000" b="1" dirty="0">
                <a:solidFill>
                  <a:srgbClr val="FFFFFF"/>
                </a:solidFill>
              </a:rPr>
            </a:br>
            <a:r>
              <a:rPr lang="en-US" sz="8000" b="1" dirty="0">
                <a:solidFill>
                  <a:srgbClr val="FFFFFF"/>
                </a:solidFill>
              </a:rPr>
              <a:t>Office of the Coroner</a:t>
            </a:r>
            <a:br>
              <a:rPr lang="en-US" sz="8000" b="1" dirty="0">
                <a:solidFill>
                  <a:srgbClr val="FFFFFF"/>
                </a:solidFill>
              </a:rPr>
            </a:br>
            <a:r>
              <a:rPr lang="en-US" sz="8000" b="1" dirty="0">
                <a:solidFill>
                  <a:srgbClr val="FFFFFF"/>
                </a:solidFill>
              </a:rPr>
              <a:t>2021 Annual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FADD-6DDA-A74E-9256-53F2A5209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372081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Leon Kelly, M.D.</a:t>
            </a:r>
          </a:p>
          <a:p>
            <a:r>
              <a:rPr lang="en-US" sz="4800" dirty="0">
                <a:solidFill>
                  <a:srgbClr val="FFFFFF"/>
                </a:solidFill>
              </a:rPr>
              <a:t>Coroner/Chief Medical Examiner</a:t>
            </a:r>
          </a:p>
        </p:txBody>
      </p:sp>
    </p:spTree>
    <p:extLst>
      <p:ext uri="{BB962C8B-B14F-4D97-AF65-F5344CB8AC3E}">
        <p14:creationId xmlns:p14="http://schemas.microsoft.com/office/powerpoint/2010/main" val="3102427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E1A4-4834-4B85-81AF-C1C99426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Deaths Investigated by EPCCO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5763E-5B57-43A5-A59D-93C8433E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Office of the Coroner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72D6D-C26A-41CC-B50C-97245CA9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4B5ADC2-7248-4799-8E52-477E151C3E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BF0A381-38DE-4E06-A5F8-A11186B29D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050064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173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159C-E699-4CE2-901C-F3517AEB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10-Year Autopsy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Trends for EPCCO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F7864-F8DD-4606-80F6-4BA2D74D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Office of the Coroner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425C0-FEFA-4B83-B60E-1E3A3A24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4B5ADC2-7248-4799-8E52-477E151C3E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6C06A27-B28B-4559-8DF5-95B2C30D6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047567"/>
              </p:ext>
            </p:extLst>
          </p:nvPr>
        </p:nvGraphicFramePr>
        <p:xfrm>
          <a:off x="1435260" y="2370705"/>
          <a:ext cx="8889357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7821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3525C-877F-2E49-9E3E-E89CB128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Regional Medical Examiner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93FF8D7-1CB7-DA62-3AB7-3D9F6BB2F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454687"/>
            <a:ext cx="5455917" cy="394189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B58A54F-B2C6-DB43-0AD3-B5DA7420D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707023"/>
            <a:ext cx="5455917" cy="34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0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DF5D-C45C-964B-AB3D-7D598A8B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 and Manner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F205-ACF8-E74C-84C1-AD6ACA4DB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91D4D-9510-D041-ADED-A344328D4CB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78" y="-202581"/>
            <a:ext cx="5774266" cy="74717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2945A9F0-88B5-6542-AE25-031CBD8CCEDE}"/>
              </a:ext>
            </a:extLst>
          </p:cNvPr>
          <p:cNvSpPr/>
          <p:nvPr/>
        </p:nvSpPr>
        <p:spPr>
          <a:xfrm>
            <a:off x="7890933" y="2932176"/>
            <a:ext cx="1524000" cy="993648"/>
          </a:xfrm>
          <a:prstGeom prst="wedgeEllipseCallout">
            <a:avLst>
              <a:gd name="adj1" fmla="val -88372"/>
              <a:gd name="adj2" fmla="val 130748"/>
            </a:avLst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Manner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E4F7FCE5-7A8E-A44F-9E4A-6EE3070C697D}"/>
              </a:ext>
            </a:extLst>
          </p:cNvPr>
          <p:cNvSpPr/>
          <p:nvPr/>
        </p:nvSpPr>
        <p:spPr>
          <a:xfrm>
            <a:off x="9149811" y="4785541"/>
            <a:ext cx="1524000" cy="765048"/>
          </a:xfrm>
          <a:prstGeom prst="wedgeEllipseCallout">
            <a:avLst>
              <a:gd name="adj1" fmla="val -132129"/>
              <a:gd name="adj2" fmla="val 73868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I. Cause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4FCDBF8E-37AB-C742-801F-EDFC80D7B5F8}"/>
              </a:ext>
            </a:extLst>
          </p:cNvPr>
          <p:cNvSpPr/>
          <p:nvPr/>
        </p:nvSpPr>
        <p:spPr>
          <a:xfrm>
            <a:off x="4690284" y="5550589"/>
            <a:ext cx="2370916" cy="688848"/>
          </a:xfrm>
          <a:prstGeom prst="wedgeEllipseCallout">
            <a:avLst>
              <a:gd name="adj1" fmla="val 62513"/>
              <a:gd name="adj2" fmla="val 61662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II. Contributor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C3011DB-8EC9-3C49-A055-40A74626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53" y="1825625"/>
            <a:ext cx="4844816" cy="338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845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F316D-0976-8A49-D22D-B8BB67EC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84BE3-C0E5-1D90-21BB-0816C74D6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33F43-20E6-E2D4-B8F5-A3725A543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55" y="2022141"/>
            <a:ext cx="11709490" cy="281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DEE2B-5049-54BB-EA25-DFC9E12C4A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rot="16200000">
            <a:off x="5326145" y="-5122526"/>
            <a:ext cx="1539710" cy="1208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7204D-A2FF-9CFB-3EA2-989C4A7D34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rot="16200000">
            <a:off x="5273504" y="-213643"/>
            <a:ext cx="1539710" cy="120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9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3753E-ECB6-571A-A96F-FD6E98BE7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618"/>
            <a:ext cx="12192000" cy="49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56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3890-CB5B-904F-9637-E497191AA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6B900-D1BE-72C9-3002-8F63160F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001" y="84185"/>
            <a:ext cx="7828762" cy="4775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33313-38FE-3D15-B412-98D39FB0B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93" y="4935565"/>
            <a:ext cx="8900160" cy="192243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8405774-0ABD-DD7D-A217-B0FAD2DC4C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3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D1EA-B9DE-C46A-B9EF-C494D825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0AB2E-1E6B-46B1-8169-67C618F402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75B27-6365-7097-8039-F3A899886A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9486C-15F2-19A6-F966-D624A900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06"/>
            <a:ext cx="12192000" cy="2802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0A409-9A3D-7193-86B7-1A7A52750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36" y="2765453"/>
            <a:ext cx="6124575" cy="3569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9E039-3913-DDD3-EA20-027AD4697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311" y="2765453"/>
            <a:ext cx="5862889" cy="32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7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20BB-CAF4-2E63-D6C9-DD667FCB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8C24D-A0F5-970C-D5F7-8CC0444BF2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A1128-E3E3-B5D7-5968-C58C4B839D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1EB3B-7518-B3A1-16CE-E0857B7B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79"/>
            <a:ext cx="12192000" cy="260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24C23-6089-E869-3C2C-EB5F913A9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2" y="2970866"/>
            <a:ext cx="5510706" cy="2803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DFFD6-B4BD-B2FF-7EF3-2C41F8C84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8808"/>
            <a:ext cx="5581082" cy="25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3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C578-0C8A-D646-8366-58AF0B9D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C2571-3B3C-874C-9508-6BC9332BF2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04E82D-E20C-8B57-E94C-2DE16B9D56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9C923-73CE-03B9-6D1C-618FF3C2B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54"/>
          <a:stretch/>
        </p:blipFill>
        <p:spPr>
          <a:xfrm>
            <a:off x="0" y="276327"/>
            <a:ext cx="12192000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C510F-8F7C-4F55-6F54-2DB316DD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49" y="2230334"/>
            <a:ext cx="6791325" cy="2397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069B0-7F0F-9108-98FB-9A364AC3A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21" y="4347659"/>
            <a:ext cx="6538819" cy="236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AA0C98-DDB4-2E39-E614-1C70A8C15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140" y="4826579"/>
            <a:ext cx="4982860" cy="1350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02E16-C95A-04E5-B2B6-46A99D619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21" y="2330277"/>
            <a:ext cx="4343400" cy="213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7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ath investigation underway after body found face down in Estates canal">
            <a:extLst>
              <a:ext uri="{FF2B5EF4-FFF2-40B4-BE49-F238E27FC236}">
                <a16:creationId xmlns:a16="http://schemas.microsoft.com/office/drawing/2014/main" id="{53C682EB-6E9A-E961-A880-E202FED22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8175"/>
            <a:ext cx="12220553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B08A73-D111-FAA3-2B62-C8E71FFAB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498" y="1524000"/>
            <a:ext cx="10541554" cy="487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7E4567-BF6C-B10E-E60F-F675918D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the Coroner</a:t>
            </a:r>
          </a:p>
        </p:txBody>
      </p:sp>
    </p:spTree>
    <p:extLst>
      <p:ext uri="{BB962C8B-B14F-4D97-AF65-F5344CB8AC3E}">
        <p14:creationId xmlns:p14="http://schemas.microsoft.com/office/powerpoint/2010/main" val="4055506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83F9-B407-4D7E-2DD2-E4239388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Fentanyl Deaths Geographic Distribution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8D4B7B7E-B1CB-2800-28D1-5B24F15AAE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4896" y="1191013"/>
            <a:ext cx="5611104" cy="5356054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887A00D-6F47-2211-5750-25DB21437C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7925" y="1189048"/>
            <a:ext cx="5611104" cy="5387257"/>
          </a:xfrm>
        </p:spPr>
      </p:pic>
    </p:spTree>
    <p:extLst>
      <p:ext uri="{BB962C8B-B14F-4D97-AF65-F5344CB8AC3E}">
        <p14:creationId xmlns:p14="http://schemas.microsoft.com/office/powerpoint/2010/main" val="2991057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6689-19C5-301E-5CA7-3947E3D5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15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Motor Vehicle Fatalities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C4C7-872D-F220-AD2E-555D1944D6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FB112-8735-6718-38AA-C752F57F51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CEDCD-3595-45A4-3F30-495FDC9C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68"/>
            <a:ext cx="12192000" cy="47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82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F0088-C9A5-7149-BEB6-B6A92951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2D659-5752-5D48-8217-9FC774D00F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29DC4-671C-9B46-A5CF-6F8821C301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84784-09B7-3F58-62CB-75FC4F55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79"/>
            <a:ext cx="12192000" cy="66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56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EBCE-C626-5945-A4E9-9EB79418C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0240E-D04B-4A4C-A3BD-85C674529A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C8AB8-8D75-BD48-856C-4D0FA7F5E4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0B976-B805-8F56-09BC-74415AFD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5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84ECB-EDFC-9647-A428-47BE8CFDF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054FD-DC57-4A4E-8501-7E6F21EE76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C696A-997B-F94C-83E4-D97C91CE5F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893FF-2D2B-1DBA-9D4B-1BE7AF9B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27"/>
            <a:ext cx="12192000" cy="67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3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D7CF-CC3C-E241-844B-B0D2856F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79A00-903D-724F-8DF2-250AD6B19B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5F831-9243-8341-BB2F-3262068D0B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51FCA-1028-E892-0D26-4F511BDA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70" y="0"/>
            <a:ext cx="9771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8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23FD-B22F-B247-A20A-9861B45B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5442A-3B56-F24F-B558-6521864652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CFF2D-602E-8247-894C-349E94C639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CAB1F-B59B-EE9E-1D63-CF68CFBD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37"/>
            <a:ext cx="12192000" cy="47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1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472D-EDC0-2AB7-1586-F4191CBE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634D-7C2E-202C-FCE4-A614E09A07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8F5465-AA16-1EE9-791A-6F78393508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6822" y="365125"/>
            <a:ext cx="5358465" cy="612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FE6CD-4DD7-EFB9-DE5F-8FD1161C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79" y="376688"/>
            <a:ext cx="5257800" cy="406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80F09-BE82-3E80-5632-9F6B3FE15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3" y="4440688"/>
            <a:ext cx="5358466" cy="23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23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E71D-70C9-D412-B927-F30BD0E6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4F19-388A-01C7-A7B1-1AFEF4EB6D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BD601-1C9E-340F-5AEC-02BD31F548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1BD07-41F2-0AD9-9771-9ECA3B77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03" y="266700"/>
            <a:ext cx="6057900" cy="632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99AA0-4BEB-92FC-9EDF-1297F3A6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89" y="0"/>
            <a:ext cx="1010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97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97F4D-9E2F-E01D-B931-EDD693D1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C251-1C75-3A5D-6AF4-36C6E3DB43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36FE2-B7C1-1E79-1A79-59A15FAFE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8EC49-5F81-648E-E67E-7D72F3FD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A0D91-34BE-E6FE-8064-B3049CB2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926080"/>
            <a:ext cx="3848100" cy="3951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F20E3-1178-9954-D836-05EF42072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2753042"/>
            <a:ext cx="2901716" cy="373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B65C6-9376-B52C-E54E-30EA66912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287" y="2906595"/>
            <a:ext cx="3782313" cy="39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6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ath investigation underway in Valley after one man shot, killed">
            <a:extLst>
              <a:ext uri="{FF2B5EF4-FFF2-40B4-BE49-F238E27FC236}">
                <a16:creationId xmlns:a16="http://schemas.microsoft.com/office/drawing/2014/main" id="{06B102D4-C3AD-2E70-EFD5-D1BC9F54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8E561B-9141-069E-A5B0-31A15CA83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071" y="400829"/>
            <a:ext cx="10311858" cy="60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8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69D0-AFCC-49B0-40F0-10B3AEE7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6562-78EE-D51C-E3CE-83899F25DB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B60C7-0190-7959-90C4-CEFDE11B9D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576AF-C439-735E-EFC7-80F655E2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13"/>
            <a:ext cx="12192000" cy="67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07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B2A5-13CE-497A-950E-325BDA90C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B7A35-E98F-C015-173A-6AC94D5F45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88124D-B275-2D5C-520D-25F096C88E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69129" y="26929"/>
            <a:ext cx="4305300" cy="412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0A530-8FF6-BA33-868E-A5F10CAF2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70" y="1933966"/>
            <a:ext cx="7261982" cy="3789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CAEC9C-6B09-9AAF-2B45-A686604D3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105" y="4447359"/>
            <a:ext cx="4055347" cy="1877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E8C49-756E-CD66-DC9C-38BA8CD96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456075" y="-2557469"/>
            <a:ext cx="1009651" cy="748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15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1BF8-9393-5142-E0BF-D370EFDC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A4AA-DD1E-62E7-2C4F-353F1B773D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B8981-E9C1-71E2-6716-F5DA504D7E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533C4-C3F1-70C5-FC39-E4115918D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51" y="100164"/>
            <a:ext cx="7773698" cy="66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0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Role of the Private Investigator in Equivocal Death Investigations">
            <a:extLst>
              <a:ext uri="{FF2B5EF4-FFF2-40B4-BE49-F238E27FC236}">
                <a16:creationId xmlns:a16="http://schemas.microsoft.com/office/drawing/2014/main" id="{2104EAF9-AE03-0BA9-2648-0289FC5C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571"/>
            <a:ext cx="12192000" cy="780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F2791-5D2F-104A-5F61-35C54ED1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 Investigation in America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76E02-DE10-4EB7-3E35-6A781CECD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Coroner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C41B2-9506-F9E6-53D3-CB976B7953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Adopted, Antiquated </a:t>
            </a:r>
          </a:p>
          <a:p>
            <a:r>
              <a:rPr lang="en-US" dirty="0"/>
              <a:t>Citizen</a:t>
            </a:r>
          </a:p>
          <a:p>
            <a:r>
              <a:rPr lang="en-US" dirty="0"/>
              <a:t>No meaningful qualifications:</a:t>
            </a:r>
          </a:p>
          <a:p>
            <a:pPr lvl="1"/>
            <a:r>
              <a:rPr lang="en-US" dirty="0"/>
              <a:t>18 years-old, H.S. diploma</a:t>
            </a:r>
          </a:p>
          <a:p>
            <a:pPr lvl="1"/>
            <a:r>
              <a:rPr lang="en-US" dirty="0"/>
              <a:t>Non-felon</a:t>
            </a:r>
          </a:p>
          <a:p>
            <a:pPr lvl="1"/>
            <a:r>
              <a:rPr lang="en-US" dirty="0"/>
              <a:t>Registered voter</a:t>
            </a:r>
          </a:p>
          <a:p>
            <a:r>
              <a:rPr lang="en-US" dirty="0"/>
              <a:t>Elected</a:t>
            </a:r>
          </a:p>
          <a:p>
            <a:r>
              <a:rPr lang="en-US" dirty="0"/>
              <a:t>Statutory powers to investigate deaths and issue death certificates</a:t>
            </a:r>
          </a:p>
          <a:p>
            <a:r>
              <a:rPr lang="en-US" dirty="0"/>
              <a:t>Entirely dependent on forensic pathologist to perform autopsy and determine cause and manner of death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04247-EAF5-70B1-95A3-1D60A923E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/>
              <a:t>Medical Examiner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167BDA-8BDF-142F-3821-9272B77407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Evolved with advances in medicine, forensics, and law</a:t>
            </a:r>
          </a:p>
          <a:p>
            <a:r>
              <a:rPr lang="en-US" dirty="0"/>
              <a:t>Board-certified forensic pathologist</a:t>
            </a:r>
          </a:p>
          <a:p>
            <a:r>
              <a:rPr lang="en-US" dirty="0"/>
              <a:t>Physicians specially trained in the investigation of death and forensic sciences</a:t>
            </a:r>
          </a:p>
          <a:p>
            <a:r>
              <a:rPr lang="en-US" dirty="0"/>
              <a:t>Appointed from qualified applicants</a:t>
            </a:r>
          </a:p>
          <a:p>
            <a:r>
              <a:rPr lang="en-US" dirty="0"/>
              <a:t>Statutory powers to investigate deaths and issue death certificates</a:t>
            </a:r>
          </a:p>
          <a:p>
            <a:r>
              <a:rPr lang="en-US" dirty="0"/>
              <a:t>Has expertise to investigate deaths, perform autopsies, and rule on cause and manner of death</a:t>
            </a:r>
          </a:p>
        </p:txBody>
      </p:sp>
    </p:spTree>
    <p:extLst>
      <p:ext uri="{BB962C8B-B14F-4D97-AF65-F5344CB8AC3E}">
        <p14:creationId xmlns:p14="http://schemas.microsoft.com/office/powerpoint/2010/main" val="101582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aphics: How Is Death Investigated In Your State? : NPR">
            <a:extLst>
              <a:ext uri="{FF2B5EF4-FFF2-40B4-BE49-F238E27FC236}">
                <a16:creationId xmlns:a16="http://schemas.microsoft.com/office/drawing/2014/main" id="{CE2CD79E-C7AA-A70B-4BF3-D705FAC6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650" y="963399"/>
            <a:ext cx="6851201" cy="548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70375-DEB8-CBE9-035D-F8F2B628CBF6}"/>
              </a:ext>
            </a:extLst>
          </p:cNvPr>
          <p:cNvSpPr txBox="1"/>
          <p:nvPr/>
        </p:nvSpPr>
        <p:spPr>
          <a:xfrm>
            <a:off x="2318279" y="369730"/>
            <a:ext cx="6727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Death Investigation Systems in the U.S.</a:t>
            </a:r>
          </a:p>
        </p:txBody>
      </p:sp>
    </p:spTree>
    <p:extLst>
      <p:ext uri="{BB962C8B-B14F-4D97-AF65-F5344CB8AC3E}">
        <p14:creationId xmlns:p14="http://schemas.microsoft.com/office/powerpoint/2010/main" val="91933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02140-D9BC-5E83-9810-9EB57E44C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7" y="2890315"/>
            <a:ext cx="7109047" cy="714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9B85D7-4E1E-2384-B058-5193E62A3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4" y="1172823"/>
            <a:ext cx="6133055" cy="1766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A0420D-2826-EFE5-333A-6C6561F9B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79" y="3671669"/>
            <a:ext cx="5525466" cy="1702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C8BF7-CDCC-4553-DFFE-D26B04897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4" y="186715"/>
            <a:ext cx="6743027" cy="933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1F306-23D1-3E54-3959-C60177B89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7251" y="4965108"/>
            <a:ext cx="3208840" cy="1892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6B668-92DC-EAE8-604B-4A6012061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272" y="3604687"/>
            <a:ext cx="4603562" cy="1005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9593EA-40A5-F1CC-5733-314F2ADBF9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2651" y="752574"/>
            <a:ext cx="4357470" cy="1044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A7D41-5D24-A5AD-FA35-7E35647E4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1424" y="137045"/>
            <a:ext cx="4385740" cy="708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FFA4A-6732-15ED-AD5B-6207A33FDA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3166" y="4557185"/>
            <a:ext cx="3655669" cy="659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8B779-9D70-8A78-8651-5448749E6F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5920" y="6141162"/>
            <a:ext cx="4391628" cy="638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2BFECD-6F8C-861C-0E94-61B3E03FE8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3024" y="1943329"/>
            <a:ext cx="4918976" cy="1516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EFB9CA-7AFE-2595-0678-A058AA8919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556" y="5547118"/>
            <a:ext cx="3460830" cy="1124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316A7A-2AFC-7B38-9583-D3524988D7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2644" y="4702164"/>
            <a:ext cx="5222754" cy="544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A8C64A-3092-766E-003A-0DF27F6E03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4716" y="5252944"/>
            <a:ext cx="3673308" cy="7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Paso County Coroner | HERA Laboratory Planners">
            <a:extLst>
              <a:ext uri="{FF2B5EF4-FFF2-40B4-BE49-F238E27FC236}">
                <a16:creationId xmlns:a16="http://schemas.microsoft.com/office/drawing/2014/main" id="{A172DD5E-7CF8-F3B2-332C-2E971003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"/>
            <a:ext cx="12192000" cy="65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7563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Operating Colorado’s Busiest Coroner’s Office</a:t>
            </a:r>
          </a:p>
        </p:txBody>
      </p:sp>
      <p:sp>
        <p:nvSpPr>
          <p:cNvPr id="90114" name="TextBox 2"/>
          <p:cNvSpPr txBox="1">
            <a:spLocks noChangeArrowheads="1"/>
          </p:cNvSpPr>
          <p:nvPr/>
        </p:nvSpPr>
        <p:spPr bwMode="auto">
          <a:xfrm>
            <a:off x="1515079" y="2126614"/>
            <a:ext cx="8581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Elected Coroner/Chief Medical Examiner/Medical Director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59439" y="2751139"/>
            <a:ext cx="439737" cy="554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116" name="TextBox 7"/>
          <p:cNvSpPr txBox="1">
            <a:spLocks noChangeArrowheads="1"/>
          </p:cNvSpPr>
          <p:nvPr/>
        </p:nvSpPr>
        <p:spPr bwMode="auto">
          <a:xfrm>
            <a:off x="4293179" y="3357948"/>
            <a:ext cx="6253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Medical Examiners/Forensic Pathologists</a:t>
            </a:r>
          </a:p>
        </p:txBody>
      </p:sp>
      <p:cxnSp>
        <p:nvCxnSpPr>
          <p:cNvPr id="11" name="Straight Arrow Connector 10"/>
          <p:cNvCxnSpPr>
            <a:cxnSpLocks/>
            <a:endCxn id="90118" idx="0"/>
          </p:cNvCxnSpPr>
          <p:nvPr/>
        </p:nvCxnSpPr>
        <p:spPr>
          <a:xfrm>
            <a:off x="4191389" y="2819112"/>
            <a:ext cx="101791" cy="1539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118" name="TextBox 11"/>
          <p:cNvSpPr txBox="1">
            <a:spLocks noChangeArrowheads="1"/>
          </p:cNvSpPr>
          <p:nvPr/>
        </p:nvSpPr>
        <p:spPr bwMode="auto">
          <a:xfrm>
            <a:off x="2772571" y="4358450"/>
            <a:ext cx="3041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Death Investigators</a:t>
            </a:r>
          </a:p>
        </p:txBody>
      </p:sp>
      <p:sp>
        <p:nvSpPr>
          <p:cNvPr id="90120" name="TextBox 14"/>
          <p:cNvSpPr txBox="1">
            <a:spLocks noChangeArrowheads="1"/>
          </p:cNvSpPr>
          <p:nvPr/>
        </p:nvSpPr>
        <p:spPr bwMode="auto">
          <a:xfrm>
            <a:off x="6213475" y="5322889"/>
            <a:ext cx="3135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Morgue Technicians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483476" y="3875088"/>
            <a:ext cx="15875" cy="127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0A1FDF-5452-8B45-9C14-A1B182DB2759}"/>
              </a:ext>
            </a:extLst>
          </p:cNvPr>
          <p:cNvCxnSpPr>
            <a:cxnSpLocks/>
          </p:cNvCxnSpPr>
          <p:nvPr/>
        </p:nvCxnSpPr>
        <p:spPr>
          <a:xfrm flipH="1">
            <a:off x="1828800" y="2812217"/>
            <a:ext cx="1450182" cy="792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1566C8D4-E4A2-0643-9445-3AAEC1B8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34" y="3750562"/>
            <a:ext cx="2143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Toxicologists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174164-96A0-A152-C12F-8A1DEE44C713}"/>
              </a:ext>
            </a:extLst>
          </p:cNvPr>
          <p:cNvCxnSpPr>
            <a:cxnSpLocks/>
          </p:cNvCxnSpPr>
          <p:nvPr/>
        </p:nvCxnSpPr>
        <p:spPr>
          <a:xfrm>
            <a:off x="9726431" y="2603351"/>
            <a:ext cx="1448684" cy="175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DB0481-5654-37BD-A39A-419476F3618E}"/>
              </a:ext>
            </a:extLst>
          </p:cNvPr>
          <p:cNvSpPr txBox="1"/>
          <p:nvPr/>
        </p:nvSpPr>
        <p:spPr>
          <a:xfrm>
            <a:off x="10202401" y="4426332"/>
            <a:ext cx="153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Histologist</a:t>
            </a:r>
          </a:p>
        </p:txBody>
      </p:sp>
    </p:spTree>
    <p:extLst>
      <p:ext uri="{BB962C8B-B14F-4D97-AF65-F5344CB8AC3E}">
        <p14:creationId xmlns:p14="http://schemas.microsoft.com/office/powerpoint/2010/main" val="281791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FCBA-0A2B-54CC-11C4-77824ABA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2DC54-9A2B-A692-BE1C-2B218A8E1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8" y="1822575"/>
            <a:ext cx="7772400" cy="901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90D36-E9DA-811A-4474-D84B3E960BEF}"/>
              </a:ext>
            </a:extLst>
          </p:cNvPr>
          <p:cNvSpPr txBox="1"/>
          <p:nvPr/>
        </p:nvSpPr>
        <p:spPr>
          <a:xfrm>
            <a:off x="1208314" y="1453243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CRS 30-2-108: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46974-024A-66BC-2FE8-15AB6038B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2910693"/>
            <a:ext cx="6144986" cy="3372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1E91D-11E9-9387-BCC4-4626CBFB6F48}"/>
              </a:ext>
            </a:extLst>
          </p:cNvPr>
          <p:cNvSpPr txBox="1"/>
          <p:nvPr/>
        </p:nvSpPr>
        <p:spPr>
          <a:xfrm>
            <a:off x="6747622" y="2979695"/>
            <a:ext cx="51395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Alternative Compensation Models:</a:t>
            </a:r>
          </a:p>
          <a:p>
            <a:r>
              <a:rPr lang="en-US" dirty="0"/>
              <a:t>-    Dr. </a:t>
            </a:r>
            <a:r>
              <a:rPr lang="en-US" dirty="0" err="1"/>
              <a:t>Bux</a:t>
            </a:r>
            <a:r>
              <a:rPr lang="en-US" dirty="0"/>
              <a:t> transitioned from fee-based in mid 2000’s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Salary model costs $1.2 million in M.E. salaries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Conctract</a:t>
            </a:r>
            <a:r>
              <a:rPr lang="en-US" dirty="0"/>
              <a:t> fee model costs ($1500 for 1500 autopsies) of $2.25 million in M.E. salaries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Contract fee model for 2021 compensation of Chief M.E. after 316 autopsies would have been $474K + Coroner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6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585EA-B263-5650-C237-F528B1FB7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270000"/>
            <a:ext cx="121539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38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B90CC84C13534CABA8E62057ACEC45" ma:contentTypeVersion="30" ma:contentTypeDescription="Create a new document." ma:contentTypeScope="" ma:versionID="816f19610adcecfe5765a5f4b9385459">
  <xsd:schema xmlns:xsd="http://www.w3.org/2001/XMLSchema" xmlns:xs="http://www.w3.org/2001/XMLSchema" xmlns:p="http://schemas.microsoft.com/office/2006/metadata/properties" xmlns:ns1="http://schemas.microsoft.com/sharepoint/v3" xmlns:ns2="80156bfa-366b-4c3c-b565-b9add8006275" xmlns:ns3="5665252f-2c69-48e5-b0d6-d600eead1583" targetNamespace="http://schemas.microsoft.com/office/2006/metadata/properties" ma:root="true" ma:fieldsID="dc9164e656f0b0ed0ae0d57b0d6f2d91" ns1:_="" ns2:_="" ns3:_="">
    <xsd:import namespace="http://schemas.microsoft.com/sharepoint/v3"/>
    <xsd:import namespace="80156bfa-366b-4c3c-b565-b9add8006275"/>
    <xsd:import namespace="5665252f-2c69-48e5-b0d6-d600eead1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Location" minOccurs="0"/>
                <xsd:element ref="ns2:DateReceived" minOccurs="0"/>
                <xsd:element ref="ns2:CORAType" minOccurs="0"/>
                <xsd:element ref="ns2:Department" minOccurs="0"/>
                <xsd:element ref="ns2:Requestor" minOccurs="0"/>
                <xsd:element ref="ns2:PointofContact" minOccurs="0"/>
                <xsd:element ref="ns2:ReqOrganizationname" minOccurs="0"/>
                <xsd:element ref="ns2:MediaLengthInSeconds" minOccurs="0"/>
                <xsd:element ref="ns2:Invoicenumber" minOccurs="0"/>
                <xsd:element ref="ns2:PaidinFull_x003f_" minOccurs="0"/>
                <xsd:element ref="ns2:lcf76f155ced4ddcb4097134ff3c332f" minOccurs="0"/>
                <xsd:element ref="ns3:TaxCatchAll" minOccurs="0"/>
                <xsd:element ref="ns2:Monday_x002e_comProject" minOccurs="0"/>
                <xsd:element ref="ns2:Approva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56bfa-366b-4c3c-b565-b9add80062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Received" ma:index="20" nillable="true" ma:displayName="Date Received" ma:description="This is the date the CORA was received" ma:format="DateOnly" ma:internalName="DateReceived">
      <xsd:simpleType>
        <xsd:restriction base="dms:DateTime"/>
      </xsd:simpleType>
    </xsd:element>
    <xsd:element name="CORAType" ma:index="21" nillable="true" ma:displayName="Request Entity" ma:description="This is to classify the CORA by sender type" ma:format="Dropdown" ma:internalName="CORA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edia"/>
                    <xsd:enumeration value="Law firm"/>
                    <xsd:enumeration value="Citizen"/>
                    <xsd:enumeration value="Unknown"/>
                    <xsd:enumeration value="Government"/>
                    <xsd:enumeration value="Nonprofit"/>
                    <xsd:enumeration value="Business"/>
                    <xsd:enumeration value="University/ed"/>
                    <xsd:enumeration value="Healthcare"/>
                  </xsd:restriction>
                </xsd:simpleType>
              </xsd:element>
            </xsd:sequence>
          </xsd:extension>
        </xsd:complexContent>
      </xsd:complexType>
    </xsd:element>
    <xsd:element name="Department" ma:index="22" nillable="true" ma:displayName="Department" ma:description="The County Department or Office managing the documents" ma:format="Dropdown" ma:internalName="Depart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ublic Health"/>
                    <xsd:enumeration value="Procurement"/>
                    <xsd:enumeration value="PIO"/>
                    <xsd:enumeration value="EPSO"/>
                    <xsd:enumeration value="C&amp;R"/>
                    <xsd:enumeration value="Treasurer"/>
                    <xsd:enumeration value="Finance"/>
                    <xsd:enumeration value="Planning"/>
                    <xsd:enumeration value="Comm. Services"/>
                    <xsd:enumeration value="HR"/>
                    <xsd:enumeration value="Other"/>
                    <xsd:enumeration value="Assessor"/>
                    <xsd:enumeration value="Public Works"/>
                    <xsd:enumeration value="Facilities"/>
                    <xsd:enumeration value="Legal"/>
                    <xsd:enumeration value="IT"/>
                    <xsd:enumeration value="Admin"/>
                    <xsd:enumeration value="DHS"/>
                    <xsd:enumeration value="Coroner"/>
                    <xsd:enumeration value="DA"/>
                    <xsd:enumeration value="PPOEM"/>
                    <xsd:enumeration value="Justice Services"/>
                    <xsd:enumeration value="Economic Dev."/>
                    <xsd:enumeration value="Gov Affairs"/>
                    <xsd:enumeration value="Surveyor"/>
                  </xsd:restriction>
                </xsd:simpleType>
              </xsd:element>
            </xsd:sequence>
          </xsd:extension>
        </xsd:complexContent>
      </xsd:complexType>
    </xsd:element>
    <xsd:element name="Requestor" ma:index="23" nillable="true" ma:displayName="Requestor" ma:description="The name of the Requestor" ma:format="Dropdown" ma:internalName="Requestor">
      <xsd:simpleType>
        <xsd:restriction base="dms:Text">
          <xsd:maxLength value="255"/>
        </xsd:restriction>
      </xsd:simpleType>
    </xsd:element>
    <xsd:element name="PointofContact" ma:index="24" nillable="true" ma:displayName="Point of Contact" ma:description="This is the person (or persons), from the &#10; County department managing the records, that act as point of contact to the ORS." ma:format="Dropdown" ma:list="UserInfo" ma:SharePointGroup="0" ma:internalName="Pointof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qOrganizationname" ma:index="25" nillable="true" ma:displayName="Organization" ma:description="This is the name of the organization that is requestor affiliated" ma:format="Dropdown" ma:internalName="ReqOrganizationname">
      <xsd:simpleType>
        <xsd:restriction base="dms:Text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Invoicenumber" ma:index="27" nillable="true" ma:displayName="Invoice number" ma:decimals="0" ma:description="This is the invoice number assigned to any CORA requiring financial reimbursement from the requestor. Year-number order" ma:format="Dropdown" ma:internalName="Invoicenumber" ma:percentage="FALSE">
      <xsd:simpleType>
        <xsd:restriction base="dms:Number"/>
      </xsd:simpleType>
    </xsd:element>
    <xsd:element name="PaidinFull_x003f_" ma:index="28" nillable="true" ma:displayName="Paid in Full?" ma:description="The status on the payment required by the requestor, if applicable.&#10;&#10;(If blank, no charge for request)" ma:format="Dropdown" ma:internalName="PaidinFull_x003f_">
      <xsd:simpleType>
        <xsd:restriction base="dms:Choice">
          <xsd:enumeration value="Yes"/>
          <xsd:enumeration value="No"/>
          <xsd:enumeration value="No Response"/>
        </xsd:restriction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38cfe51f-b26a-4d8e-9a63-6375ff3b21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onday_x002e_comProject" ma:index="32" nillable="true" ma:displayName="Monday.com Project" ma:description="What AV project is this file linked to." ma:format="Hyperlink" ma:internalName="Monday_x002e_comProjec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pproval" ma:index="33" nillable="true" ma:displayName="Approval" ma:description="Is this item approved or does it need work." ma:format="Dropdown" ma:internalName="Approval">
      <xsd:simpleType>
        <xsd:restriction base="dms:Choice">
          <xsd:enumeration value="Approved"/>
          <xsd:enumeration value="Needs Work"/>
          <xsd:enumeration value="Reje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5252f-2c69-48e5-b0d6-d600eead15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58322566-8442-4af9-8b12-5ca876f41557}" ma:internalName="TaxCatchAll" ma:showField="CatchAllData" ma:web="5665252f-2c69-48e5-b0d6-d600eead15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CF7389-274C-4556-9DE3-0D5531C264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D0FED3-3078-4F3B-A4CF-63502FC04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0156bfa-366b-4c3c-b565-b9add8006275"/>
    <ds:schemaRef ds:uri="5665252f-2c69-48e5-b0d6-d600eead15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69689</TotalTime>
  <Words>288</Words>
  <Application>Microsoft Office PowerPoint</Application>
  <PresentationFormat>Widescreen</PresentationFormat>
  <Paragraphs>52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PHOSPHATE INLINE</vt:lpstr>
      <vt:lpstr>PHOSPHATE INLINE</vt:lpstr>
      <vt:lpstr>Office Theme</vt:lpstr>
      <vt:lpstr>El Paso County  Office of the Coroner 2021 Annual Report</vt:lpstr>
      <vt:lpstr>The Role of the Coroner</vt:lpstr>
      <vt:lpstr>PowerPoint Presentation</vt:lpstr>
      <vt:lpstr>Death Investigation in America</vt:lpstr>
      <vt:lpstr>PowerPoint Presentation</vt:lpstr>
      <vt:lpstr>PowerPoint Presentation</vt:lpstr>
      <vt:lpstr>Operating Colorado’s Busiest Coroner’s Office</vt:lpstr>
      <vt:lpstr>Financial Structure</vt:lpstr>
      <vt:lpstr>PowerPoint Presentation</vt:lpstr>
      <vt:lpstr>Deaths Investigated by EPCCO</vt:lpstr>
      <vt:lpstr>10-Year Autopsy Trends for EPCCO</vt:lpstr>
      <vt:lpstr>Regional Medical Examiner</vt:lpstr>
      <vt:lpstr>Cause and Manner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Fentanyl Deaths Geographic Distribution</vt:lpstr>
      <vt:lpstr>Motor Vehicle Fatalities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Paso County Coroner  2020 Annual Report</dc:title>
  <dc:creator>Leon Kelly</dc:creator>
  <cp:lastModifiedBy>Jackie Allred</cp:lastModifiedBy>
  <cp:revision>42</cp:revision>
  <dcterms:created xsi:type="dcterms:W3CDTF">2021-05-12T16:04:45Z</dcterms:created>
  <dcterms:modified xsi:type="dcterms:W3CDTF">2022-10-25T15:15:09Z</dcterms:modified>
</cp:coreProperties>
</file>