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9" r:id="rId6"/>
    <p:sldId id="272" r:id="rId7"/>
    <p:sldId id="288" r:id="rId8"/>
    <p:sldId id="273" r:id="rId9"/>
    <p:sldId id="275" r:id="rId10"/>
    <p:sldId id="276" r:id="rId11"/>
    <p:sldId id="277" r:id="rId12"/>
    <p:sldId id="278" r:id="rId13"/>
    <p:sldId id="279" r:id="rId14"/>
    <p:sldId id="274" r:id="rId15"/>
    <p:sldId id="260" r:id="rId16"/>
    <p:sldId id="261" r:id="rId17"/>
    <p:sldId id="262" r:id="rId18"/>
    <p:sldId id="263" r:id="rId19"/>
    <p:sldId id="270" r:id="rId20"/>
    <p:sldId id="271" r:id="rId21"/>
    <p:sldId id="264" r:id="rId22"/>
    <p:sldId id="265" r:id="rId23"/>
    <p:sldId id="266" r:id="rId24"/>
    <p:sldId id="267" r:id="rId25"/>
    <p:sldId id="268" r:id="rId26"/>
    <p:sldId id="269" r:id="rId27"/>
    <p:sldId id="280"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544C"/>
    <a:srgbClr val="F7F5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2" d="100"/>
          <a:sy n="112" d="100"/>
        </p:scale>
        <p:origin x="4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32E8F-766D-E686-DBEA-2444E9827C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A16B3E-93D1-CF14-248C-66768B0BEC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E414D1-C9C4-28ED-E5E5-713EFFD85157}"/>
              </a:ext>
            </a:extLst>
          </p:cNvPr>
          <p:cNvSpPr>
            <a:spLocks noGrp="1"/>
          </p:cNvSpPr>
          <p:nvPr>
            <p:ph type="dt" sz="half" idx="10"/>
          </p:nvPr>
        </p:nvSpPr>
        <p:spPr/>
        <p:txBody>
          <a:bodyPr/>
          <a:lstStyle/>
          <a:p>
            <a:fld id="{6278D639-75F7-40A7-84B3-E226795581F9}" type="datetimeFigureOut">
              <a:rPr lang="en-US" smtClean="0"/>
              <a:t>6/24/2022</a:t>
            </a:fld>
            <a:endParaRPr lang="en-US"/>
          </a:p>
        </p:txBody>
      </p:sp>
      <p:sp>
        <p:nvSpPr>
          <p:cNvPr id="5" name="Footer Placeholder 4">
            <a:extLst>
              <a:ext uri="{FF2B5EF4-FFF2-40B4-BE49-F238E27FC236}">
                <a16:creationId xmlns:a16="http://schemas.microsoft.com/office/drawing/2014/main" id="{49187A83-B064-0339-4FCC-8A5677EB6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CC1E-6B76-A7D1-1ED3-0CA24819ACAE}"/>
              </a:ext>
            </a:extLst>
          </p:cNvPr>
          <p:cNvSpPr>
            <a:spLocks noGrp="1"/>
          </p:cNvSpPr>
          <p:nvPr>
            <p:ph type="sldNum" sz="quarter" idx="12"/>
          </p:nvPr>
        </p:nvSpPr>
        <p:spPr/>
        <p:txBody>
          <a:bodyPr/>
          <a:lstStyle/>
          <a:p>
            <a:fld id="{7D82C75C-7ABA-4E23-9FEC-A9B157BF965F}" type="slidenum">
              <a:rPr lang="en-US" smtClean="0"/>
              <a:t>‹#›</a:t>
            </a:fld>
            <a:endParaRPr lang="en-US"/>
          </a:p>
        </p:txBody>
      </p:sp>
    </p:spTree>
    <p:extLst>
      <p:ext uri="{BB962C8B-B14F-4D97-AF65-F5344CB8AC3E}">
        <p14:creationId xmlns:p14="http://schemas.microsoft.com/office/powerpoint/2010/main" val="356932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B92D6-1D52-5061-9E93-2650B71280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C83013-A61B-786F-156D-F0D87C33FE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F6378-816B-B07C-5BD0-738DB1C83833}"/>
              </a:ext>
            </a:extLst>
          </p:cNvPr>
          <p:cNvSpPr>
            <a:spLocks noGrp="1"/>
          </p:cNvSpPr>
          <p:nvPr>
            <p:ph type="dt" sz="half" idx="10"/>
          </p:nvPr>
        </p:nvSpPr>
        <p:spPr/>
        <p:txBody>
          <a:bodyPr/>
          <a:lstStyle/>
          <a:p>
            <a:fld id="{6278D639-75F7-40A7-84B3-E226795581F9}" type="datetimeFigureOut">
              <a:rPr lang="en-US" smtClean="0"/>
              <a:t>6/24/2022</a:t>
            </a:fld>
            <a:endParaRPr lang="en-US"/>
          </a:p>
        </p:txBody>
      </p:sp>
      <p:sp>
        <p:nvSpPr>
          <p:cNvPr id="5" name="Footer Placeholder 4">
            <a:extLst>
              <a:ext uri="{FF2B5EF4-FFF2-40B4-BE49-F238E27FC236}">
                <a16:creationId xmlns:a16="http://schemas.microsoft.com/office/drawing/2014/main" id="{0302B89F-95CC-79B3-3966-2E6C5CC51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B7A4D-B77C-F0E6-5583-0E805C707EF6}"/>
              </a:ext>
            </a:extLst>
          </p:cNvPr>
          <p:cNvSpPr>
            <a:spLocks noGrp="1"/>
          </p:cNvSpPr>
          <p:nvPr>
            <p:ph type="sldNum" sz="quarter" idx="12"/>
          </p:nvPr>
        </p:nvSpPr>
        <p:spPr/>
        <p:txBody>
          <a:bodyPr/>
          <a:lstStyle/>
          <a:p>
            <a:fld id="{7D82C75C-7ABA-4E23-9FEC-A9B157BF965F}" type="slidenum">
              <a:rPr lang="en-US" smtClean="0"/>
              <a:t>‹#›</a:t>
            </a:fld>
            <a:endParaRPr lang="en-US"/>
          </a:p>
        </p:txBody>
      </p:sp>
    </p:spTree>
    <p:extLst>
      <p:ext uri="{BB962C8B-B14F-4D97-AF65-F5344CB8AC3E}">
        <p14:creationId xmlns:p14="http://schemas.microsoft.com/office/powerpoint/2010/main" val="391612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3F510C-81CC-28CA-D386-83C6485D36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BC1B50-F8C0-B0A4-6BFB-8097F9794E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B8087C-F94E-842A-2440-F69D0B466DCD}"/>
              </a:ext>
            </a:extLst>
          </p:cNvPr>
          <p:cNvSpPr>
            <a:spLocks noGrp="1"/>
          </p:cNvSpPr>
          <p:nvPr>
            <p:ph type="dt" sz="half" idx="10"/>
          </p:nvPr>
        </p:nvSpPr>
        <p:spPr/>
        <p:txBody>
          <a:bodyPr/>
          <a:lstStyle/>
          <a:p>
            <a:fld id="{6278D639-75F7-40A7-84B3-E226795581F9}" type="datetimeFigureOut">
              <a:rPr lang="en-US" smtClean="0"/>
              <a:t>6/24/2022</a:t>
            </a:fld>
            <a:endParaRPr lang="en-US"/>
          </a:p>
        </p:txBody>
      </p:sp>
      <p:sp>
        <p:nvSpPr>
          <p:cNvPr id="5" name="Footer Placeholder 4">
            <a:extLst>
              <a:ext uri="{FF2B5EF4-FFF2-40B4-BE49-F238E27FC236}">
                <a16:creationId xmlns:a16="http://schemas.microsoft.com/office/drawing/2014/main" id="{B8E8C50E-0156-6259-7DE6-EC25C2909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3502E-DC39-43F6-3C28-ABBF3A128AF4}"/>
              </a:ext>
            </a:extLst>
          </p:cNvPr>
          <p:cNvSpPr>
            <a:spLocks noGrp="1"/>
          </p:cNvSpPr>
          <p:nvPr>
            <p:ph type="sldNum" sz="quarter" idx="12"/>
          </p:nvPr>
        </p:nvSpPr>
        <p:spPr/>
        <p:txBody>
          <a:bodyPr/>
          <a:lstStyle/>
          <a:p>
            <a:fld id="{7D82C75C-7ABA-4E23-9FEC-A9B157BF965F}" type="slidenum">
              <a:rPr lang="en-US" smtClean="0"/>
              <a:t>‹#›</a:t>
            </a:fld>
            <a:endParaRPr lang="en-US"/>
          </a:p>
        </p:txBody>
      </p:sp>
    </p:spTree>
    <p:extLst>
      <p:ext uri="{BB962C8B-B14F-4D97-AF65-F5344CB8AC3E}">
        <p14:creationId xmlns:p14="http://schemas.microsoft.com/office/powerpoint/2010/main" val="268180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F8F6-5C2A-9C46-A62C-514DE40C3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73E3B-69B4-4283-5417-4AAA611C7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A2237-6821-2B6F-8AB3-6F541B5E2F35}"/>
              </a:ext>
            </a:extLst>
          </p:cNvPr>
          <p:cNvSpPr>
            <a:spLocks noGrp="1"/>
          </p:cNvSpPr>
          <p:nvPr>
            <p:ph type="dt" sz="half" idx="10"/>
          </p:nvPr>
        </p:nvSpPr>
        <p:spPr/>
        <p:txBody>
          <a:bodyPr/>
          <a:lstStyle/>
          <a:p>
            <a:fld id="{6278D639-75F7-40A7-84B3-E226795581F9}" type="datetimeFigureOut">
              <a:rPr lang="en-US" smtClean="0"/>
              <a:t>6/24/2022</a:t>
            </a:fld>
            <a:endParaRPr lang="en-US"/>
          </a:p>
        </p:txBody>
      </p:sp>
      <p:sp>
        <p:nvSpPr>
          <p:cNvPr id="5" name="Footer Placeholder 4">
            <a:extLst>
              <a:ext uri="{FF2B5EF4-FFF2-40B4-BE49-F238E27FC236}">
                <a16:creationId xmlns:a16="http://schemas.microsoft.com/office/drawing/2014/main" id="{3981BC29-4E7C-F4ED-AFF8-9B91A7AAB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D744F-D221-4FE8-DA05-70D03D4B7A24}"/>
              </a:ext>
            </a:extLst>
          </p:cNvPr>
          <p:cNvSpPr>
            <a:spLocks noGrp="1"/>
          </p:cNvSpPr>
          <p:nvPr>
            <p:ph type="sldNum" sz="quarter" idx="12"/>
          </p:nvPr>
        </p:nvSpPr>
        <p:spPr/>
        <p:txBody>
          <a:bodyPr/>
          <a:lstStyle/>
          <a:p>
            <a:fld id="{7D82C75C-7ABA-4E23-9FEC-A9B157BF965F}" type="slidenum">
              <a:rPr lang="en-US" smtClean="0"/>
              <a:t>‹#›</a:t>
            </a:fld>
            <a:endParaRPr lang="en-US"/>
          </a:p>
        </p:txBody>
      </p:sp>
    </p:spTree>
    <p:extLst>
      <p:ext uri="{BB962C8B-B14F-4D97-AF65-F5344CB8AC3E}">
        <p14:creationId xmlns:p14="http://schemas.microsoft.com/office/powerpoint/2010/main" val="264282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97D4-0D25-A4F1-AFBB-6A5EE020FE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BAD806-D98B-CC71-DB75-1E44B7A3C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32F991-3B32-0B60-E1C1-722EA8016055}"/>
              </a:ext>
            </a:extLst>
          </p:cNvPr>
          <p:cNvSpPr>
            <a:spLocks noGrp="1"/>
          </p:cNvSpPr>
          <p:nvPr>
            <p:ph type="dt" sz="half" idx="10"/>
          </p:nvPr>
        </p:nvSpPr>
        <p:spPr/>
        <p:txBody>
          <a:bodyPr/>
          <a:lstStyle/>
          <a:p>
            <a:fld id="{6278D639-75F7-40A7-84B3-E226795581F9}" type="datetimeFigureOut">
              <a:rPr lang="en-US" smtClean="0"/>
              <a:t>6/24/2022</a:t>
            </a:fld>
            <a:endParaRPr lang="en-US"/>
          </a:p>
        </p:txBody>
      </p:sp>
      <p:sp>
        <p:nvSpPr>
          <p:cNvPr id="5" name="Footer Placeholder 4">
            <a:extLst>
              <a:ext uri="{FF2B5EF4-FFF2-40B4-BE49-F238E27FC236}">
                <a16:creationId xmlns:a16="http://schemas.microsoft.com/office/drawing/2014/main" id="{22C12DDE-899E-B0EC-87B7-F8491BFBD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42AEF-EFCE-6E75-B1A7-1D15C9DF87EE}"/>
              </a:ext>
            </a:extLst>
          </p:cNvPr>
          <p:cNvSpPr>
            <a:spLocks noGrp="1"/>
          </p:cNvSpPr>
          <p:nvPr>
            <p:ph type="sldNum" sz="quarter" idx="12"/>
          </p:nvPr>
        </p:nvSpPr>
        <p:spPr/>
        <p:txBody>
          <a:bodyPr/>
          <a:lstStyle/>
          <a:p>
            <a:fld id="{7D82C75C-7ABA-4E23-9FEC-A9B157BF965F}" type="slidenum">
              <a:rPr lang="en-US" smtClean="0"/>
              <a:t>‹#›</a:t>
            </a:fld>
            <a:endParaRPr lang="en-US"/>
          </a:p>
        </p:txBody>
      </p:sp>
    </p:spTree>
    <p:extLst>
      <p:ext uri="{BB962C8B-B14F-4D97-AF65-F5344CB8AC3E}">
        <p14:creationId xmlns:p14="http://schemas.microsoft.com/office/powerpoint/2010/main" val="340296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9C55-CBCD-C40C-AE58-E618C996ED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3454EC-876D-EA7E-213D-95743B099F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3E95-F16D-7BEE-B5E6-7176D2C85E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D985C8-AD46-C3EA-B006-F1F51CF73FCE}"/>
              </a:ext>
            </a:extLst>
          </p:cNvPr>
          <p:cNvSpPr>
            <a:spLocks noGrp="1"/>
          </p:cNvSpPr>
          <p:nvPr>
            <p:ph type="dt" sz="half" idx="10"/>
          </p:nvPr>
        </p:nvSpPr>
        <p:spPr/>
        <p:txBody>
          <a:bodyPr/>
          <a:lstStyle/>
          <a:p>
            <a:fld id="{6278D639-75F7-40A7-84B3-E226795581F9}" type="datetimeFigureOut">
              <a:rPr lang="en-US" smtClean="0"/>
              <a:t>6/24/2022</a:t>
            </a:fld>
            <a:endParaRPr lang="en-US"/>
          </a:p>
        </p:txBody>
      </p:sp>
      <p:sp>
        <p:nvSpPr>
          <p:cNvPr id="6" name="Footer Placeholder 5">
            <a:extLst>
              <a:ext uri="{FF2B5EF4-FFF2-40B4-BE49-F238E27FC236}">
                <a16:creationId xmlns:a16="http://schemas.microsoft.com/office/drawing/2014/main" id="{6092BD15-B3F7-D014-7AEF-518B1FE01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23F93F-F2B5-A6B1-9D8C-2E253FED8ACF}"/>
              </a:ext>
            </a:extLst>
          </p:cNvPr>
          <p:cNvSpPr>
            <a:spLocks noGrp="1"/>
          </p:cNvSpPr>
          <p:nvPr>
            <p:ph type="sldNum" sz="quarter" idx="12"/>
          </p:nvPr>
        </p:nvSpPr>
        <p:spPr/>
        <p:txBody>
          <a:bodyPr/>
          <a:lstStyle/>
          <a:p>
            <a:fld id="{7D82C75C-7ABA-4E23-9FEC-A9B157BF965F}" type="slidenum">
              <a:rPr lang="en-US" smtClean="0"/>
              <a:t>‹#›</a:t>
            </a:fld>
            <a:endParaRPr lang="en-US"/>
          </a:p>
        </p:txBody>
      </p:sp>
    </p:spTree>
    <p:extLst>
      <p:ext uri="{BB962C8B-B14F-4D97-AF65-F5344CB8AC3E}">
        <p14:creationId xmlns:p14="http://schemas.microsoft.com/office/powerpoint/2010/main" val="1453173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4034-068D-0452-7CF8-32002A30EF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3843A2-0E52-A2D4-A5FA-227C96F903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7EDAFD-B7DB-3C6B-A759-8795D36E27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436C28-2EF6-C58A-3426-E2E8F3BD16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81D93C-F8BD-8A94-7B22-BFF0A48332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F12699-EBF2-B0F6-6516-6331DD2ECD87}"/>
              </a:ext>
            </a:extLst>
          </p:cNvPr>
          <p:cNvSpPr>
            <a:spLocks noGrp="1"/>
          </p:cNvSpPr>
          <p:nvPr>
            <p:ph type="dt" sz="half" idx="10"/>
          </p:nvPr>
        </p:nvSpPr>
        <p:spPr/>
        <p:txBody>
          <a:bodyPr/>
          <a:lstStyle/>
          <a:p>
            <a:fld id="{6278D639-75F7-40A7-84B3-E226795581F9}" type="datetimeFigureOut">
              <a:rPr lang="en-US" smtClean="0"/>
              <a:t>6/24/2022</a:t>
            </a:fld>
            <a:endParaRPr lang="en-US"/>
          </a:p>
        </p:txBody>
      </p:sp>
      <p:sp>
        <p:nvSpPr>
          <p:cNvPr id="8" name="Footer Placeholder 7">
            <a:extLst>
              <a:ext uri="{FF2B5EF4-FFF2-40B4-BE49-F238E27FC236}">
                <a16:creationId xmlns:a16="http://schemas.microsoft.com/office/drawing/2014/main" id="{1B9E0242-578B-59F7-118F-15A6D1CBC9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1EE4DD-0B00-E61A-DE4B-584BA6EF7132}"/>
              </a:ext>
            </a:extLst>
          </p:cNvPr>
          <p:cNvSpPr>
            <a:spLocks noGrp="1"/>
          </p:cNvSpPr>
          <p:nvPr>
            <p:ph type="sldNum" sz="quarter" idx="12"/>
          </p:nvPr>
        </p:nvSpPr>
        <p:spPr/>
        <p:txBody>
          <a:bodyPr/>
          <a:lstStyle/>
          <a:p>
            <a:fld id="{7D82C75C-7ABA-4E23-9FEC-A9B157BF965F}" type="slidenum">
              <a:rPr lang="en-US" smtClean="0"/>
              <a:t>‹#›</a:t>
            </a:fld>
            <a:endParaRPr lang="en-US"/>
          </a:p>
        </p:txBody>
      </p:sp>
    </p:spTree>
    <p:extLst>
      <p:ext uri="{BB962C8B-B14F-4D97-AF65-F5344CB8AC3E}">
        <p14:creationId xmlns:p14="http://schemas.microsoft.com/office/powerpoint/2010/main" val="57158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1025-E3FE-9B5B-01FC-BBFDBEF2E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0FC3EF-2EB7-B724-E5BC-9D3C98BC033D}"/>
              </a:ext>
            </a:extLst>
          </p:cNvPr>
          <p:cNvSpPr>
            <a:spLocks noGrp="1"/>
          </p:cNvSpPr>
          <p:nvPr>
            <p:ph type="dt" sz="half" idx="10"/>
          </p:nvPr>
        </p:nvSpPr>
        <p:spPr/>
        <p:txBody>
          <a:bodyPr/>
          <a:lstStyle/>
          <a:p>
            <a:fld id="{6278D639-75F7-40A7-84B3-E226795581F9}" type="datetimeFigureOut">
              <a:rPr lang="en-US" smtClean="0"/>
              <a:t>6/24/2022</a:t>
            </a:fld>
            <a:endParaRPr lang="en-US"/>
          </a:p>
        </p:txBody>
      </p:sp>
      <p:sp>
        <p:nvSpPr>
          <p:cNvPr id="4" name="Footer Placeholder 3">
            <a:extLst>
              <a:ext uri="{FF2B5EF4-FFF2-40B4-BE49-F238E27FC236}">
                <a16:creationId xmlns:a16="http://schemas.microsoft.com/office/drawing/2014/main" id="{EB47B9D7-E9B1-340B-2349-9DB377E534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8E9FDF-F754-3A11-FC6F-5226DA972FED}"/>
              </a:ext>
            </a:extLst>
          </p:cNvPr>
          <p:cNvSpPr>
            <a:spLocks noGrp="1"/>
          </p:cNvSpPr>
          <p:nvPr>
            <p:ph type="sldNum" sz="quarter" idx="12"/>
          </p:nvPr>
        </p:nvSpPr>
        <p:spPr/>
        <p:txBody>
          <a:bodyPr/>
          <a:lstStyle/>
          <a:p>
            <a:fld id="{7D82C75C-7ABA-4E23-9FEC-A9B157BF965F}" type="slidenum">
              <a:rPr lang="en-US" smtClean="0"/>
              <a:t>‹#›</a:t>
            </a:fld>
            <a:endParaRPr lang="en-US"/>
          </a:p>
        </p:txBody>
      </p:sp>
    </p:spTree>
    <p:extLst>
      <p:ext uri="{BB962C8B-B14F-4D97-AF65-F5344CB8AC3E}">
        <p14:creationId xmlns:p14="http://schemas.microsoft.com/office/powerpoint/2010/main" val="358073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DDC781-E9DA-DEC5-CE73-0525B208E3AA}"/>
              </a:ext>
            </a:extLst>
          </p:cNvPr>
          <p:cNvSpPr>
            <a:spLocks noGrp="1"/>
          </p:cNvSpPr>
          <p:nvPr>
            <p:ph type="dt" sz="half" idx="10"/>
          </p:nvPr>
        </p:nvSpPr>
        <p:spPr/>
        <p:txBody>
          <a:bodyPr/>
          <a:lstStyle/>
          <a:p>
            <a:fld id="{6278D639-75F7-40A7-84B3-E226795581F9}" type="datetimeFigureOut">
              <a:rPr lang="en-US" smtClean="0"/>
              <a:t>6/24/2022</a:t>
            </a:fld>
            <a:endParaRPr lang="en-US"/>
          </a:p>
        </p:txBody>
      </p:sp>
      <p:sp>
        <p:nvSpPr>
          <p:cNvPr id="3" name="Footer Placeholder 2">
            <a:extLst>
              <a:ext uri="{FF2B5EF4-FFF2-40B4-BE49-F238E27FC236}">
                <a16:creationId xmlns:a16="http://schemas.microsoft.com/office/drawing/2014/main" id="{576C95A3-6BA2-5653-2A6F-55AF56AF98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B57A9C-6123-AE03-BA35-3C3C5769C83E}"/>
              </a:ext>
            </a:extLst>
          </p:cNvPr>
          <p:cNvSpPr>
            <a:spLocks noGrp="1"/>
          </p:cNvSpPr>
          <p:nvPr>
            <p:ph type="sldNum" sz="quarter" idx="12"/>
          </p:nvPr>
        </p:nvSpPr>
        <p:spPr/>
        <p:txBody>
          <a:bodyPr/>
          <a:lstStyle/>
          <a:p>
            <a:fld id="{7D82C75C-7ABA-4E23-9FEC-A9B157BF965F}" type="slidenum">
              <a:rPr lang="en-US" smtClean="0"/>
              <a:t>‹#›</a:t>
            </a:fld>
            <a:endParaRPr lang="en-US"/>
          </a:p>
        </p:txBody>
      </p:sp>
    </p:spTree>
    <p:extLst>
      <p:ext uri="{BB962C8B-B14F-4D97-AF65-F5344CB8AC3E}">
        <p14:creationId xmlns:p14="http://schemas.microsoft.com/office/powerpoint/2010/main" val="420931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0BB4-5F4B-A421-E5E3-E540EEA81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8CD0F8-2ECC-1BA8-52A8-FED4C9DE46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AF7B87-E78B-4E90-A570-3723E0C4B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5DAD3A-441F-28EB-E30F-78A5C4064498}"/>
              </a:ext>
            </a:extLst>
          </p:cNvPr>
          <p:cNvSpPr>
            <a:spLocks noGrp="1"/>
          </p:cNvSpPr>
          <p:nvPr>
            <p:ph type="dt" sz="half" idx="10"/>
          </p:nvPr>
        </p:nvSpPr>
        <p:spPr/>
        <p:txBody>
          <a:bodyPr/>
          <a:lstStyle/>
          <a:p>
            <a:fld id="{6278D639-75F7-40A7-84B3-E226795581F9}" type="datetimeFigureOut">
              <a:rPr lang="en-US" smtClean="0"/>
              <a:t>6/24/2022</a:t>
            </a:fld>
            <a:endParaRPr lang="en-US"/>
          </a:p>
        </p:txBody>
      </p:sp>
      <p:sp>
        <p:nvSpPr>
          <p:cNvPr id="6" name="Footer Placeholder 5">
            <a:extLst>
              <a:ext uri="{FF2B5EF4-FFF2-40B4-BE49-F238E27FC236}">
                <a16:creationId xmlns:a16="http://schemas.microsoft.com/office/drawing/2014/main" id="{60DA5255-A8E9-6CC8-0DFE-F4CFDB345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2BAE6-71DB-A633-7E17-016DCD29A22D}"/>
              </a:ext>
            </a:extLst>
          </p:cNvPr>
          <p:cNvSpPr>
            <a:spLocks noGrp="1"/>
          </p:cNvSpPr>
          <p:nvPr>
            <p:ph type="sldNum" sz="quarter" idx="12"/>
          </p:nvPr>
        </p:nvSpPr>
        <p:spPr/>
        <p:txBody>
          <a:bodyPr/>
          <a:lstStyle/>
          <a:p>
            <a:fld id="{7D82C75C-7ABA-4E23-9FEC-A9B157BF965F}" type="slidenum">
              <a:rPr lang="en-US" smtClean="0"/>
              <a:t>‹#›</a:t>
            </a:fld>
            <a:endParaRPr lang="en-US"/>
          </a:p>
        </p:txBody>
      </p:sp>
    </p:spTree>
    <p:extLst>
      <p:ext uri="{BB962C8B-B14F-4D97-AF65-F5344CB8AC3E}">
        <p14:creationId xmlns:p14="http://schemas.microsoft.com/office/powerpoint/2010/main" val="2752956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9BF0-305C-EE4A-B6FC-FFA07A25A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17BCF1-1330-13DF-DEB7-8923D921DF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BE2EF3-7AE4-AAE4-BEE4-58529AFCB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0206E4-B563-B248-0DD6-B380D88A34C4}"/>
              </a:ext>
            </a:extLst>
          </p:cNvPr>
          <p:cNvSpPr>
            <a:spLocks noGrp="1"/>
          </p:cNvSpPr>
          <p:nvPr>
            <p:ph type="dt" sz="half" idx="10"/>
          </p:nvPr>
        </p:nvSpPr>
        <p:spPr/>
        <p:txBody>
          <a:bodyPr/>
          <a:lstStyle/>
          <a:p>
            <a:fld id="{6278D639-75F7-40A7-84B3-E226795581F9}" type="datetimeFigureOut">
              <a:rPr lang="en-US" smtClean="0"/>
              <a:t>6/24/2022</a:t>
            </a:fld>
            <a:endParaRPr lang="en-US"/>
          </a:p>
        </p:txBody>
      </p:sp>
      <p:sp>
        <p:nvSpPr>
          <p:cNvPr id="6" name="Footer Placeholder 5">
            <a:extLst>
              <a:ext uri="{FF2B5EF4-FFF2-40B4-BE49-F238E27FC236}">
                <a16:creationId xmlns:a16="http://schemas.microsoft.com/office/drawing/2014/main" id="{32DD1775-9CCA-3386-32CB-72B06AFFB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5DB88-BB06-1F44-9800-CB4CF6E7640D}"/>
              </a:ext>
            </a:extLst>
          </p:cNvPr>
          <p:cNvSpPr>
            <a:spLocks noGrp="1"/>
          </p:cNvSpPr>
          <p:nvPr>
            <p:ph type="sldNum" sz="quarter" idx="12"/>
          </p:nvPr>
        </p:nvSpPr>
        <p:spPr/>
        <p:txBody>
          <a:bodyPr/>
          <a:lstStyle/>
          <a:p>
            <a:fld id="{7D82C75C-7ABA-4E23-9FEC-A9B157BF965F}" type="slidenum">
              <a:rPr lang="en-US" smtClean="0"/>
              <a:t>‹#›</a:t>
            </a:fld>
            <a:endParaRPr lang="en-US"/>
          </a:p>
        </p:txBody>
      </p:sp>
    </p:spTree>
    <p:extLst>
      <p:ext uri="{BB962C8B-B14F-4D97-AF65-F5344CB8AC3E}">
        <p14:creationId xmlns:p14="http://schemas.microsoft.com/office/powerpoint/2010/main" val="250270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1C2513-416D-996D-1E1E-E3D9DBAD07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53131E-4245-D5F4-7153-E32B297143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BF146-6A50-ACB7-9337-09E19D2C67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8D639-75F7-40A7-84B3-E226795581F9}" type="datetimeFigureOut">
              <a:rPr lang="en-US" smtClean="0"/>
              <a:t>6/24/2022</a:t>
            </a:fld>
            <a:endParaRPr lang="en-US"/>
          </a:p>
        </p:txBody>
      </p:sp>
      <p:sp>
        <p:nvSpPr>
          <p:cNvPr id="5" name="Footer Placeholder 4">
            <a:extLst>
              <a:ext uri="{FF2B5EF4-FFF2-40B4-BE49-F238E27FC236}">
                <a16:creationId xmlns:a16="http://schemas.microsoft.com/office/drawing/2014/main" id="{C0241999-157B-A29B-19C3-B1C37FF2DD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6975AC-E7BF-1ECD-4E98-057B36454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2C75C-7ABA-4E23-9FEC-A9B157BF965F}" type="slidenum">
              <a:rPr lang="en-US" smtClean="0"/>
              <a:t>‹#›</a:t>
            </a:fld>
            <a:endParaRPr lang="en-US"/>
          </a:p>
        </p:txBody>
      </p:sp>
    </p:spTree>
    <p:extLst>
      <p:ext uri="{BB962C8B-B14F-4D97-AF65-F5344CB8AC3E}">
        <p14:creationId xmlns:p14="http://schemas.microsoft.com/office/powerpoint/2010/main" val="4161997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5C4AE-3273-4E3A-90F8-78B4EBEA68E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9880" t="20031" r="9609" b="12069"/>
          <a:stretch/>
        </p:blipFill>
        <p:spPr>
          <a:xfrm>
            <a:off x="0" y="0"/>
            <a:ext cx="12191999" cy="6858000"/>
          </a:xfrm>
          <a:prstGeom prst="rect">
            <a:avLst/>
          </a:prstGeom>
        </p:spPr>
      </p:pic>
      <p:sp>
        <p:nvSpPr>
          <p:cNvPr id="6" name="Rectangle 5">
            <a:extLst>
              <a:ext uri="{FF2B5EF4-FFF2-40B4-BE49-F238E27FC236}">
                <a16:creationId xmlns:a16="http://schemas.microsoft.com/office/drawing/2014/main" id="{6D09444C-47F2-7F78-9F98-CEBDB7943B1E}"/>
              </a:ext>
            </a:extLst>
          </p:cNvPr>
          <p:cNvSpPr/>
          <p:nvPr/>
        </p:nvSpPr>
        <p:spPr>
          <a:xfrm>
            <a:off x="1657350" y="1568450"/>
            <a:ext cx="8858250" cy="3181350"/>
          </a:xfrm>
          <a:prstGeom prst="rect">
            <a:avLst/>
          </a:prstGeom>
          <a:solidFill>
            <a:schemeClr val="bg1">
              <a:alpha val="66000"/>
            </a:schemeClr>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D77A9-928F-2EE0-3FF5-503764D66B85}"/>
              </a:ext>
            </a:extLst>
          </p:cNvPr>
          <p:cNvSpPr>
            <a:spLocks noGrp="1"/>
          </p:cNvSpPr>
          <p:nvPr>
            <p:ph type="ctrTitle"/>
          </p:nvPr>
        </p:nvSpPr>
        <p:spPr/>
        <p:txBody>
          <a:bodyPr>
            <a:normAutofit/>
          </a:bodyPr>
          <a:lstStyle/>
          <a:p>
            <a: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t>El Paso County Community Development Block Grant Program</a:t>
            </a:r>
            <a:endParaRPr lang="en-US" sz="7200" dirty="0"/>
          </a:p>
        </p:txBody>
      </p:sp>
      <p:sp>
        <p:nvSpPr>
          <p:cNvPr id="3" name="Subtitle 2">
            <a:extLst>
              <a:ext uri="{FF2B5EF4-FFF2-40B4-BE49-F238E27FC236}">
                <a16:creationId xmlns:a16="http://schemas.microsoft.com/office/drawing/2014/main" id="{928DB363-B12C-4D30-704E-7B6CFB783D35}"/>
              </a:ext>
            </a:extLst>
          </p:cNvPr>
          <p:cNvSpPr>
            <a:spLocks noGrp="1"/>
          </p:cNvSpPr>
          <p:nvPr>
            <p:ph type="subTitle" idx="1"/>
          </p:nvPr>
        </p:nvSpPr>
        <p:spPr/>
        <p:txBody>
          <a:bodyPr/>
          <a:lstStyle/>
          <a:p>
            <a:r>
              <a:rPr lang="en-US" dirty="0">
                <a:latin typeface="Gill Sans MT" panose="020B0502020104020203" pitchFamily="34" charset="0"/>
              </a:rPr>
              <a:t>2022-2026 Consolidated Plan</a:t>
            </a:r>
          </a:p>
          <a:p>
            <a:r>
              <a:rPr lang="en-US" dirty="0">
                <a:latin typeface="Gill Sans MT" panose="020B0502020104020203" pitchFamily="34" charset="0"/>
              </a:rPr>
              <a:t>2022 Annual Action Plan</a:t>
            </a:r>
          </a:p>
        </p:txBody>
      </p:sp>
      <p:sp>
        <p:nvSpPr>
          <p:cNvPr id="7" name="TextBox 6">
            <a:extLst>
              <a:ext uri="{FF2B5EF4-FFF2-40B4-BE49-F238E27FC236}">
                <a16:creationId xmlns:a16="http://schemas.microsoft.com/office/drawing/2014/main" id="{853F4CB2-3B4F-0E52-E510-1FBDE4D6F684}"/>
              </a:ext>
            </a:extLst>
          </p:cNvPr>
          <p:cNvSpPr txBox="1"/>
          <p:nvPr/>
        </p:nvSpPr>
        <p:spPr>
          <a:xfrm>
            <a:off x="4052360" y="4748896"/>
            <a:ext cx="4068230" cy="646331"/>
          </a:xfrm>
          <a:prstGeom prst="rect">
            <a:avLst/>
          </a:prstGeom>
          <a:noFill/>
        </p:spPr>
        <p:txBody>
          <a:bodyPr wrap="none" rtlCol="0">
            <a:spAutoFit/>
          </a:bodyPr>
          <a:lstStyle/>
          <a:p>
            <a:pPr algn="ctr"/>
            <a:r>
              <a:rPr lang="en-US" dirty="0">
                <a:latin typeface="Gill Sans MT" panose="020B0502020104020203" pitchFamily="34" charset="0"/>
              </a:rPr>
              <a:t>Crystal LaTier</a:t>
            </a:r>
          </a:p>
          <a:p>
            <a:pPr algn="ctr"/>
            <a:r>
              <a:rPr lang="en-US" i="1" dirty="0">
                <a:latin typeface="Gill Sans MT" panose="020B0502020104020203" pitchFamily="34" charset="0"/>
              </a:rPr>
              <a:t>Executive Director of Economic Development</a:t>
            </a:r>
          </a:p>
        </p:txBody>
      </p:sp>
      <p:pic>
        <p:nvPicPr>
          <p:cNvPr id="8" name="Picture 7" descr="Text&#10;&#10;Description automatically generated with medium confidence">
            <a:extLst>
              <a:ext uri="{FF2B5EF4-FFF2-40B4-BE49-F238E27FC236}">
                <a16:creationId xmlns:a16="http://schemas.microsoft.com/office/drawing/2014/main" id="{298527EA-F2C2-DD85-BDD4-A47CE8EEB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693" y="5701603"/>
            <a:ext cx="2934613" cy="652137"/>
          </a:xfrm>
          <a:prstGeom prst="rect">
            <a:avLst/>
          </a:prstGeom>
        </p:spPr>
      </p:pic>
    </p:spTree>
    <p:extLst>
      <p:ext uri="{BB962C8B-B14F-4D97-AF65-F5344CB8AC3E}">
        <p14:creationId xmlns:p14="http://schemas.microsoft.com/office/powerpoint/2010/main" val="3414221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2022-2026 CDBG goals</a:t>
            </a:r>
            <a:b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br>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Homelessness and special needs</a:t>
            </a:r>
            <a:endParaRPr lang="en-US" dirty="0">
              <a:solidFill>
                <a:schemeClr val="bg1"/>
              </a:solidFill>
            </a:endParaRPr>
          </a:p>
        </p:txBody>
      </p:sp>
      <p:sp>
        <p:nvSpPr>
          <p:cNvPr id="3" name="Content Placeholder 2">
            <a:extLst>
              <a:ext uri="{FF2B5EF4-FFF2-40B4-BE49-F238E27FC236}">
                <a16:creationId xmlns:a16="http://schemas.microsoft.com/office/drawing/2014/main" id="{309D4E78-8C7D-05E5-7096-C7FA407AF886}"/>
              </a:ext>
            </a:extLst>
          </p:cNvPr>
          <p:cNvSpPr>
            <a:spLocks noGrp="1"/>
          </p:cNvSpPr>
          <p:nvPr>
            <p:ph idx="1"/>
          </p:nvPr>
        </p:nvSpPr>
        <p:spPr/>
        <p:txBody>
          <a:bodyPr>
            <a:normAutofit lnSpcReduction="10000"/>
          </a:bodyPr>
          <a:lstStyle/>
          <a:p>
            <a:pPr marL="0" indent="0">
              <a:buNone/>
            </a:pPr>
            <a:r>
              <a:rPr lang="en-US" sz="2200" b="1" u="sng" dirty="0"/>
              <a:t>HM1 - Assist in ensuring that homelessness is brief, rare, and non-recurring.</a:t>
            </a:r>
          </a:p>
          <a:p>
            <a:pPr marL="0" indent="0">
              <a:buNone/>
            </a:pPr>
            <a:r>
              <a:rPr lang="en-US" sz="1900" b="1" i="1" dirty="0"/>
              <a:t>Strategy</a:t>
            </a:r>
            <a:r>
              <a:rPr lang="en-US" sz="1900" dirty="0"/>
              <a:t> – Utilize CDBG allocation to fund activities that assist eligible residents who are experiencing homelessness. </a:t>
            </a:r>
          </a:p>
          <a:p>
            <a:pPr marL="0" indent="0">
              <a:buNone/>
            </a:pPr>
            <a:r>
              <a:rPr lang="en-US" sz="1900" b="1" i="1" dirty="0"/>
              <a:t>Final Milestone </a:t>
            </a:r>
            <a:r>
              <a:rPr lang="en-US" sz="1900" dirty="0"/>
              <a:t>– The type of assistance may vary depending upon an individual’s position on the homeless continuum, but the final milestone will be assisting at least 500 homeless or those at risk of homelessness by the end of the 2026 program year. </a:t>
            </a:r>
          </a:p>
          <a:p>
            <a:pPr marL="0" indent="0">
              <a:buNone/>
            </a:pPr>
            <a:endParaRPr lang="en-US" sz="1900" dirty="0"/>
          </a:p>
          <a:p>
            <a:pPr marL="0" indent="0">
              <a:buNone/>
            </a:pPr>
            <a:r>
              <a:rPr lang="en-US" sz="2200" b="1" u="sng" dirty="0"/>
              <a:t>SN1 - Help special needs residents obtain housing and remain housed while living independently as they choose. </a:t>
            </a:r>
          </a:p>
          <a:p>
            <a:pPr marL="0" indent="0">
              <a:buNone/>
            </a:pPr>
            <a:r>
              <a:rPr lang="en-US" sz="1900" b="1" i="1" dirty="0"/>
              <a:t>Strategy</a:t>
            </a:r>
            <a:r>
              <a:rPr lang="en-US" sz="1900" dirty="0"/>
              <a:t> – Utilize CDBG allocation to fund activities that assist special needs residents with housing needs. </a:t>
            </a:r>
          </a:p>
          <a:p>
            <a:pPr marL="0" indent="0">
              <a:buNone/>
            </a:pPr>
            <a:r>
              <a:rPr lang="en-US" sz="1900" b="1" i="1" dirty="0"/>
              <a:t>Final Milestone </a:t>
            </a:r>
            <a:r>
              <a:rPr lang="en-US" sz="1900" dirty="0"/>
              <a:t>– The final milestone will be assisting 50 special needs residents with housing assistance by the end of the 2026 program year.</a:t>
            </a:r>
          </a:p>
        </p:txBody>
      </p:sp>
    </p:spTree>
    <p:extLst>
      <p:ext uri="{BB962C8B-B14F-4D97-AF65-F5344CB8AC3E}">
        <p14:creationId xmlns:p14="http://schemas.microsoft.com/office/powerpoint/2010/main" val="200843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2022-2026 CDBG goals</a:t>
            </a:r>
            <a:b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br>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Homelessness and special needs</a:t>
            </a:r>
            <a:endParaRPr lang="en-US" dirty="0">
              <a:solidFill>
                <a:schemeClr val="bg1"/>
              </a:solidFill>
            </a:endParaRPr>
          </a:p>
        </p:txBody>
      </p:sp>
      <p:sp>
        <p:nvSpPr>
          <p:cNvPr id="3" name="Content Placeholder 2">
            <a:extLst>
              <a:ext uri="{FF2B5EF4-FFF2-40B4-BE49-F238E27FC236}">
                <a16:creationId xmlns:a16="http://schemas.microsoft.com/office/drawing/2014/main" id="{309D4E78-8C7D-05E5-7096-C7FA407AF886}"/>
              </a:ext>
            </a:extLst>
          </p:cNvPr>
          <p:cNvSpPr>
            <a:spLocks noGrp="1"/>
          </p:cNvSpPr>
          <p:nvPr>
            <p:ph idx="1"/>
          </p:nvPr>
        </p:nvSpPr>
        <p:spPr/>
        <p:txBody>
          <a:bodyPr>
            <a:normAutofit lnSpcReduction="10000"/>
          </a:bodyPr>
          <a:lstStyle/>
          <a:p>
            <a:pPr marL="0" indent="0">
              <a:buNone/>
            </a:pPr>
            <a:r>
              <a:rPr lang="en-US" sz="2200" b="1" u="sng" dirty="0"/>
              <a:t>SN2 - Reduce accessibility barriers (ADA compliance).</a:t>
            </a:r>
          </a:p>
          <a:p>
            <a:pPr marL="0" indent="0">
              <a:buNone/>
            </a:pPr>
            <a:r>
              <a:rPr lang="en-US" sz="1900" b="1" i="1" dirty="0"/>
              <a:t>Strategy</a:t>
            </a:r>
            <a:r>
              <a:rPr lang="en-US" sz="1900" dirty="0"/>
              <a:t> – Utilize CDBG allocation to fund activities that reduce accessibility barriers and assist with ADA compliance. </a:t>
            </a:r>
          </a:p>
          <a:p>
            <a:pPr marL="0" indent="0">
              <a:buNone/>
            </a:pPr>
            <a:r>
              <a:rPr lang="en-US" sz="1900" b="1" i="1" dirty="0"/>
              <a:t>Final Milestone </a:t>
            </a:r>
            <a:r>
              <a:rPr lang="en-US" sz="1900" dirty="0"/>
              <a:t>– The final milestone will be providing CDBG assistance to public facility/infrastructure activities that address physical accessibility barriers which assist 1,000 residents by the end of the 2026 program year.</a:t>
            </a:r>
          </a:p>
          <a:p>
            <a:pPr marL="0" indent="0">
              <a:buNone/>
            </a:pPr>
            <a:endParaRPr lang="en-US" sz="1900" dirty="0"/>
          </a:p>
          <a:p>
            <a:pPr marL="0" indent="0">
              <a:buNone/>
            </a:pPr>
            <a:r>
              <a:rPr lang="en-US" sz="2200" b="1" u="sng" dirty="0"/>
              <a:t>SN3 - Provide for and improve access to services to stabilize living situations and enhance quality of life, particularly for seniors, youth, and special needs populations. </a:t>
            </a:r>
          </a:p>
          <a:p>
            <a:pPr marL="0" indent="0">
              <a:buNone/>
            </a:pPr>
            <a:r>
              <a:rPr lang="en-US" sz="1900" b="1" i="1" dirty="0"/>
              <a:t>Strategy</a:t>
            </a:r>
            <a:r>
              <a:rPr lang="en-US" sz="1900" dirty="0"/>
              <a:t> – Utilize CDBG allocation to provide for and improve access to services to stabilize living situations and enhance quality of life, particularly for seniors, youth, and special needs populations. </a:t>
            </a:r>
          </a:p>
          <a:p>
            <a:pPr marL="0" indent="0">
              <a:buNone/>
            </a:pPr>
            <a:r>
              <a:rPr lang="en-US" sz="1900" b="1" i="1" dirty="0"/>
              <a:t>Final Milestone </a:t>
            </a:r>
            <a:r>
              <a:rPr lang="en-US" sz="1900" dirty="0"/>
              <a:t>– The final milestone will be assisting 1,000 residents (with particular focus on seniors, youth, and special needs populations) by the end of the 2021 program year.</a:t>
            </a:r>
          </a:p>
        </p:txBody>
      </p:sp>
    </p:spTree>
    <p:extLst>
      <p:ext uri="{BB962C8B-B14F-4D97-AF65-F5344CB8AC3E}">
        <p14:creationId xmlns:p14="http://schemas.microsoft.com/office/powerpoint/2010/main" val="134270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2022-2026 CDBG goals</a:t>
            </a:r>
            <a:b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br>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community development</a:t>
            </a:r>
            <a:endParaRPr lang="en-US" dirty="0">
              <a:solidFill>
                <a:schemeClr val="bg1"/>
              </a:solidFill>
            </a:endParaRPr>
          </a:p>
        </p:txBody>
      </p:sp>
      <p:sp>
        <p:nvSpPr>
          <p:cNvPr id="3" name="Content Placeholder 2">
            <a:extLst>
              <a:ext uri="{FF2B5EF4-FFF2-40B4-BE49-F238E27FC236}">
                <a16:creationId xmlns:a16="http://schemas.microsoft.com/office/drawing/2014/main" id="{309D4E78-8C7D-05E5-7096-C7FA407AF886}"/>
              </a:ext>
            </a:extLst>
          </p:cNvPr>
          <p:cNvSpPr>
            <a:spLocks noGrp="1"/>
          </p:cNvSpPr>
          <p:nvPr>
            <p:ph idx="1"/>
          </p:nvPr>
        </p:nvSpPr>
        <p:spPr/>
        <p:txBody>
          <a:bodyPr>
            <a:normAutofit lnSpcReduction="10000"/>
          </a:bodyPr>
          <a:lstStyle/>
          <a:p>
            <a:pPr marL="0" indent="0">
              <a:buNone/>
            </a:pPr>
            <a:r>
              <a:rPr lang="en-US" sz="2200" b="1" u="sng" dirty="0"/>
              <a:t>CD1 - Improve infrastructure to foster accessible and livable neighborhoods and improve access to public amenities.</a:t>
            </a:r>
          </a:p>
          <a:p>
            <a:pPr marL="0" indent="0">
              <a:buNone/>
            </a:pPr>
            <a:r>
              <a:rPr lang="en-US" sz="1900" b="1" i="1" dirty="0"/>
              <a:t>Strategy</a:t>
            </a:r>
            <a:r>
              <a:rPr lang="en-US" sz="1900" dirty="0"/>
              <a:t> – Utilize CDBG allocation to improve infrastructure which fosters accessible and livable neighborhoods and improves access to public amenities.</a:t>
            </a:r>
          </a:p>
          <a:p>
            <a:pPr marL="0" indent="0">
              <a:buNone/>
            </a:pPr>
            <a:r>
              <a:rPr lang="en-US" sz="1900" b="1" i="1" dirty="0"/>
              <a:t>Final Milestone </a:t>
            </a:r>
            <a:r>
              <a:rPr lang="en-US" sz="1900" dirty="0"/>
              <a:t>– The final milestone will be providing CDBG assistance to infrastructure activities that assist 1,000 residents in qualifying low to moderate income areas (LMA) by the end of the 2026 program year. </a:t>
            </a:r>
          </a:p>
          <a:p>
            <a:pPr marL="0" indent="0">
              <a:buNone/>
            </a:pPr>
            <a:endParaRPr lang="en-US" sz="1900" dirty="0"/>
          </a:p>
          <a:p>
            <a:pPr marL="0" indent="0">
              <a:buNone/>
            </a:pPr>
            <a:r>
              <a:rPr lang="en-US" sz="2200" b="1" u="sng" dirty="0"/>
              <a:t>CD2 - Develop or improve facilities that provide services to low- to moderate income residents and special needs populations.</a:t>
            </a:r>
          </a:p>
          <a:p>
            <a:pPr marL="0" indent="0">
              <a:buNone/>
            </a:pPr>
            <a:r>
              <a:rPr lang="en-US" sz="1900" b="1" i="1" dirty="0"/>
              <a:t>Strategy</a:t>
            </a:r>
            <a:r>
              <a:rPr lang="en-US" sz="1900" dirty="0"/>
              <a:t> – Utilize CDBG allocation to develop or improve facilities that provide services to low- to moderate income residents and special needs populations. </a:t>
            </a:r>
          </a:p>
          <a:p>
            <a:pPr marL="0" indent="0">
              <a:buNone/>
            </a:pPr>
            <a:r>
              <a:rPr lang="en-US" sz="1900" b="1" i="1" dirty="0"/>
              <a:t>Final Milestone </a:t>
            </a:r>
            <a:r>
              <a:rPr lang="en-US" sz="1900" dirty="0"/>
              <a:t>– The final milestone will be providing CDBG assistance to public facility activities that provide services to 1,000 low- to moderate income residents by the end of the 2026 program year.</a:t>
            </a:r>
          </a:p>
        </p:txBody>
      </p:sp>
    </p:spTree>
    <p:extLst>
      <p:ext uri="{BB962C8B-B14F-4D97-AF65-F5344CB8AC3E}">
        <p14:creationId xmlns:p14="http://schemas.microsoft.com/office/powerpoint/2010/main" val="223827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2022-2026 CDBG goals</a:t>
            </a:r>
            <a:b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br>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community development</a:t>
            </a:r>
            <a:endParaRPr lang="en-US" dirty="0">
              <a:solidFill>
                <a:schemeClr val="bg1"/>
              </a:solidFill>
            </a:endParaRPr>
          </a:p>
        </p:txBody>
      </p:sp>
      <p:sp>
        <p:nvSpPr>
          <p:cNvPr id="3" name="Content Placeholder 2">
            <a:extLst>
              <a:ext uri="{FF2B5EF4-FFF2-40B4-BE49-F238E27FC236}">
                <a16:creationId xmlns:a16="http://schemas.microsoft.com/office/drawing/2014/main" id="{309D4E78-8C7D-05E5-7096-C7FA407AF886}"/>
              </a:ext>
            </a:extLst>
          </p:cNvPr>
          <p:cNvSpPr>
            <a:spLocks noGrp="1"/>
          </p:cNvSpPr>
          <p:nvPr>
            <p:ph idx="1"/>
          </p:nvPr>
        </p:nvSpPr>
        <p:spPr/>
        <p:txBody>
          <a:bodyPr>
            <a:normAutofit/>
          </a:bodyPr>
          <a:lstStyle/>
          <a:p>
            <a:pPr marL="0" indent="0">
              <a:buNone/>
            </a:pPr>
            <a:r>
              <a:rPr lang="en-US" sz="2200" b="1" u="sng" dirty="0"/>
              <a:t>CD3 - Expand economic opportunities for low- to moderate income residents.</a:t>
            </a:r>
          </a:p>
          <a:p>
            <a:pPr marL="0" indent="0">
              <a:buNone/>
            </a:pPr>
            <a:r>
              <a:rPr lang="en-US" sz="1900" b="1" i="1" dirty="0"/>
              <a:t>Strategy</a:t>
            </a:r>
            <a:r>
              <a:rPr lang="en-US" sz="1900" dirty="0"/>
              <a:t> – Utilize CDBG allocation to expand economic opportunities for low- to moderate income residents. </a:t>
            </a:r>
          </a:p>
          <a:p>
            <a:pPr marL="0" indent="0">
              <a:buNone/>
            </a:pPr>
            <a:r>
              <a:rPr lang="en-US" sz="1900" b="1" i="1" dirty="0"/>
              <a:t>Final Milestone </a:t>
            </a:r>
            <a:r>
              <a:rPr lang="en-US" sz="1900" dirty="0"/>
              <a:t>– The final milestone will be assisting 200 residents with employment training by the end of the 2026 program year.</a:t>
            </a:r>
          </a:p>
        </p:txBody>
      </p:sp>
    </p:spTree>
    <p:extLst>
      <p:ext uri="{BB962C8B-B14F-4D97-AF65-F5344CB8AC3E}">
        <p14:creationId xmlns:p14="http://schemas.microsoft.com/office/powerpoint/2010/main" val="616793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5C4AE-3273-4E3A-90F8-78B4EBEA68E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9880" t="20031" r="9609" b="12069"/>
          <a:stretch/>
        </p:blipFill>
        <p:spPr>
          <a:xfrm>
            <a:off x="0" y="0"/>
            <a:ext cx="12191999" cy="6858000"/>
          </a:xfrm>
          <a:prstGeom prst="rect">
            <a:avLst/>
          </a:prstGeom>
        </p:spPr>
      </p:pic>
      <p:sp>
        <p:nvSpPr>
          <p:cNvPr id="6" name="Rectangle 5">
            <a:extLst>
              <a:ext uri="{FF2B5EF4-FFF2-40B4-BE49-F238E27FC236}">
                <a16:creationId xmlns:a16="http://schemas.microsoft.com/office/drawing/2014/main" id="{6D09444C-47F2-7F78-9F98-CEBDB7943B1E}"/>
              </a:ext>
            </a:extLst>
          </p:cNvPr>
          <p:cNvSpPr/>
          <p:nvPr/>
        </p:nvSpPr>
        <p:spPr>
          <a:xfrm>
            <a:off x="1657350" y="2362199"/>
            <a:ext cx="8858250" cy="1657352"/>
          </a:xfrm>
          <a:prstGeom prst="rect">
            <a:avLst/>
          </a:prstGeom>
          <a:solidFill>
            <a:schemeClr val="bg1">
              <a:alpha val="66000"/>
            </a:schemeClr>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D77A9-928F-2EE0-3FF5-503764D66B85}"/>
              </a:ext>
            </a:extLst>
          </p:cNvPr>
          <p:cNvSpPr>
            <a:spLocks noGrp="1"/>
          </p:cNvSpPr>
          <p:nvPr>
            <p:ph type="ctrTitle"/>
          </p:nvPr>
        </p:nvSpPr>
        <p:spPr>
          <a:xfrm>
            <a:off x="1523999" y="1168399"/>
            <a:ext cx="9144000" cy="2387600"/>
          </a:xfrm>
        </p:spPr>
        <p:txBody>
          <a:bodyPr>
            <a:normAutofit/>
          </a:bodyPr>
          <a:lstStyle/>
          <a:p>
            <a: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t>2022 annual action plan</a:t>
            </a:r>
            <a:endParaRPr lang="en-US" sz="7200" dirty="0"/>
          </a:p>
        </p:txBody>
      </p:sp>
    </p:spTree>
    <p:extLst>
      <p:ext uri="{BB962C8B-B14F-4D97-AF65-F5344CB8AC3E}">
        <p14:creationId xmlns:p14="http://schemas.microsoft.com/office/powerpoint/2010/main" val="2709652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2022 applications</a:t>
            </a:r>
            <a:endParaRPr lang="en-US" dirty="0">
              <a:solidFill>
                <a:schemeClr val="bg1"/>
              </a:solidFill>
            </a:endParaRPr>
          </a:p>
        </p:txBody>
      </p:sp>
      <p:sp>
        <p:nvSpPr>
          <p:cNvPr id="8" name="Content Placeholder 2">
            <a:extLst>
              <a:ext uri="{FF2B5EF4-FFF2-40B4-BE49-F238E27FC236}">
                <a16:creationId xmlns:a16="http://schemas.microsoft.com/office/drawing/2014/main" id="{2B6C8BF5-4EEA-8814-5FB3-CDA2C1E9F385}"/>
              </a:ext>
            </a:extLst>
          </p:cNvPr>
          <p:cNvSpPr>
            <a:spLocks noGrp="1"/>
          </p:cNvSpPr>
          <p:nvPr>
            <p:ph sz="half" idx="1"/>
          </p:nvPr>
        </p:nvSpPr>
        <p:spPr>
          <a:xfrm>
            <a:off x="838199" y="1901926"/>
            <a:ext cx="10512464" cy="496366"/>
          </a:xfrm>
        </p:spPr>
        <p:txBody>
          <a:bodyPr numCol="1">
            <a:normAutofit/>
          </a:bodyPr>
          <a:lstStyle/>
          <a:p>
            <a:pPr marL="0" indent="0" algn="ctr">
              <a:buNone/>
            </a:pPr>
            <a:r>
              <a:rPr lang="en-US" sz="2000" b="1" dirty="0"/>
              <a:t>Five Eligible Projects:</a:t>
            </a:r>
          </a:p>
        </p:txBody>
      </p:sp>
      <p:sp>
        <p:nvSpPr>
          <p:cNvPr id="9" name="Content Placeholder 3">
            <a:extLst>
              <a:ext uri="{FF2B5EF4-FFF2-40B4-BE49-F238E27FC236}">
                <a16:creationId xmlns:a16="http://schemas.microsoft.com/office/drawing/2014/main" id="{2C4DE964-0930-5110-7493-BFCA997A98CC}"/>
              </a:ext>
            </a:extLst>
          </p:cNvPr>
          <p:cNvSpPr txBox="1">
            <a:spLocks/>
          </p:cNvSpPr>
          <p:nvPr/>
        </p:nvSpPr>
        <p:spPr>
          <a:xfrm>
            <a:off x="842260" y="4348398"/>
            <a:ext cx="10515600" cy="434847"/>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2022 Activity Application Stats:</a:t>
            </a:r>
          </a:p>
        </p:txBody>
      </p:sp>
      <p:sp>
        <p:nvSpPr>
          <p:cNvPr id="14" name="Rectangle 13">
            <a:extLst>
              <a:ext uri="{FF2B5EF4-FFF2-40B4-BE49-F238E27FC236}">
                <a16:creationId xmlns:a16="http://schemas.microsoft.com/office/drawing/2014/main" id="{4D0F7C61-A2E7-2E7E-E11F-CC1D36E72DC1}"/>
              </a:ext>
            </a:extLst>
          </p:cNvPr>
          <p:cNvSpPr/>
          <p:nvPr/>
        </p:nvSpPr>
        <p:spPr>
          <a:xfrm>
            <a:off x="1292749" y="2609530"/>
            <a:ext cx="2804418" cy="353516"/>
          </a:xfrm>
          <a:prstGeom prst="rect">
            <a:avLst/>
          </a:prstGeom>
          <a:solidFill>
            <a:schemeClr val="tx2">
              <a:lumMod val="20000"/>
              <a:lumOff val="80000"/>
            </a:schemeClr>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3C2D181-D6D9-7BED-899E-CA7AC7CDD780}"/>
              </a:ext>
            </a:extLst>
          </p:cNvPr>
          <p:cNvSpPr txBox="1"/>
          <p:nvPr/>
        </p:nvSpPr>
        <p:spPr>
          <a:xfrm>
            <a:off x="1292749" y="2601579"/>
            <a:ext cx="2804418" cy="369332"/>
          </a:xfrm>
          <a:prstGeom prst="rect">
            <a:avLst/>
          </a:prstGeom>
          <a:noFill/>
        </p:spPr>
        <p:txBody>
          <a:bodyPr wrap="square" rtlCol="0">
            <a:spAutoFit/>
          </a:bodyPr>
          <a:lstStyle/>
          <a:p>
            <a:pPr algn="ctr"/>
            <a:r>
              <a:rPr lang="en-US" b="1" dirty="0"/>
              <a:t>PUBLIC SERVICES</a:t>
            </a:r>
          </a:p>
        </p:txBody>
      </p:sp>
      <p:sp>
        <p:nvSpPr>
          <p:cNvPr id="16" name="Rectangle 15">
            <a:extLst>
              <a:ext uri="{FF2B5EF4-FFF2-40B4-BE49-F238E27FC236}">
                <a16:creationId xmlns:a16="http://schemas.microsoft.com/office/drawing/2014/main" id="{17B9DEDB-3DD7-72AA-F782-07CBFCAE6B09}"/>
              </a:ext>
            </a:extLst>
          </p:cNvPr>
          <p:cNvSpPr/>
          <p:nvPr/>
        </p:nvSpPr>
        <p:spPr>
          <a:xfrm>
            <a:off x="4689731" y="2609530"/>
            <a:ext cx="2804418" cy="353516"/>
          </a:xfrm>
          <a:prstGeom prst="rect">
            <a:avLst/>
          </a:prstGeom>
          <a:solidFill>
            <a:schemeClr val="tx2">
              <a:lumMod val="20000"/>
              <a:lumOff val="80000"/>
            </a:schemeClr>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898E877-4D3A-3016-FE96-5EE18A13EF0A}"/>
              </a:ext>
            </a:extLst>
          </p:cNvPr>
          <p:cNvSpPr txBox="1"/>
          <p:nvPr/>
        </p:nvSpPr>
        <p:spPr>
          <a:xfrm>
            <a:off x="4701911" y="2601665"/>
            <a:ext cx="2796298" cy="369332"/>
          </a:xfrm>
          <a:prstGeom prst="rect">
            <a:avLst/>
          </a:prstGeom>
          <a:noFill/>
        </p:spPr>
        <p:txBody>
          <a:bodyPr wrap="square" rtlCol="0">
            <a:spAutoFit/>
          </a:bodyPr>
          <a:lstStyle/>
          <a:p>
            <a:pPr algn="ctr"/>
            <a:r>
              <a:rPr lang="en-US" b="1" dirty="0"/>
              <a:t>PUBLIC FACILITIES</a:t>
            </a:r>
          </a:p>
        </p:txBody>
      </p:sp>
      <p:sp>
        <p:nvSpPr>
          <p:cNvPr id="18" name="Rectangle 17">
            <a:extLst>
              <a:ext uri="{FF2B5EF4-FFF2-40B4-BE49-F238E27FC236}">
                <a16:creationId xmlns:a16="http://schemas.microsoft.com/office/drawing/2014/main" id="{54A7686E-1014-64E6-F5AB-06596DF2B2BA}"/>
              </a:ext>
            </a:extLst>
          </p:cNvPr>
          <p:cNvSpPr/>
          <p:nvPr/>
        </p:nvSpPr>
        <p:spPr>
          <a:xfrm>
            <a:off x="8094833" y="2609530"/>
            <a:ext cx="2804418" cy="353516"/>
          </a:xfrm>
          <a:prstGeom prst="rect">
            <a:avLst/>
          </a:prstGeom>
          <a:solidFill>
            <a:schemeClr val="tx2">
              <a:lumMod val="20000"/>
              <a:lumOff val="80000"/>
            </a:schemeClr>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2B1BF11-2902-AC04-763C-E3EBE7417762}"/>
              </a:ext>
            </a:extLst>
          </p:cNvPr>
          <p:cNvSpPr txBox="1"/>
          <p:nvPr/>
        </p:nvSpPr>
        <p:spPr>
          <a:xfrm>
            <a:off x="8094833" y="2601579"/>
            <a:ext cx="2796298" cy="369332"/>
          </a:xfrm>
          <a:prstGeom prst="rect">
            <a:avLst/>
          </a:prstGeom>
          <a:noFill/>
        </p:spPr>
        <p:txBody>
          <a:bodyPr wrap="square" rtlCol="0">
            <a:spAutoFit/>
          </a:bodyPr>
          <a:lstStyle/>
          <a:p>
            <a:pPr algn="ctr"/>
            <a:r>
              <a:rPr lang="en-US" b="1" dirty="0"/>
              <a:t>INFRASTRUCTURE</a:t>
            </a:r>
          </a:p>
        </p:txBody>
      </p:sp>
      <p:sp>
        <p:nvSpPr>
          <p:cNvPr id="20" name="Rectangle 19">
            <a:extLst>
              <a:ext uri="{FF2B5EF4-FFF2-40B4-BE49-F238E27FC236}">
                <a16:creationId xmlns:a16="http://schemas.microsoft.com/office/drawing/2014/main" id="{1B7FD367-07D0-6C42-5840-C88715FD453D}"/>
              </a:ext>
            </a:extLst>
          </p:cNvPr>
          <p:cNvSpPr/>
          <p:nvPr/>
        </p:nvSpPr>
        <p:spPr>
          <a:xfrm>
            <a:off x="2946620" y="3266759"/>
            <a:ext cx="2804418" cy="353516"/>
          </a:xfrm>
          <a:prstGeom prst="rect">
            <a:avLst/>
          </a:prstGeom>
          <a:solidFill>
            <a:schemeClr val="tx2">
              <a:lumMod val="20000"/>
              <a:lumOff val="80000"/>
            </a:schemeClr>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D053BC8-4EE9-4E48-5E32-875CBBC7EEED}"/>
              </a:ext>
            </a:extLst>
          </p:cNvPr>
          <p:cNvSpPr txBox="1"/>
          <p:nvPr/>
        </p:nvSpPr>
        <p:spPr>
          <a:xfrm>
            <a:off x="2946618" y="3258808"/>
            <a:ext cx="2796298" cy="369332"/>
          </a:xfrm>
          <a:prstGeom prst="rect">
            <a:avLst/>
          </a:prstGeom>
          <a:noFill/>
        </p:spPr>
        <p:txBody>
          <a:bodyPr wrap="square" rtlCol="0">
            <a:spAutoFit/>
          </a:bodyPr>
          <a:lstStyle/>
          <a:p>
            <a:pPr algn="ctr"/>
            <a:r>
              <a:rPr lang="en-US" b="1" dirty="0"/>
              <a:t>HOUSING</a:t>
            </a:r>
          </a:p>
        </p:txBody>
      </p:sp>
      <p:sp>
        <p:nvSpPr>
          <p:cNvPr id="22" name="Rectangle 21">
            <a:extLst>
              <a:ext uri="{FF2B5EF4-FFF2-40B4-BE49-F238E27FC236}">
                <a16:creationId xmlns:a16="http://schemas.microsoft.com/office/drawing/2014/main" id="{1873E920-1E6D-FDB5-2968-781A48C815E2}"/>
              </a:ext>
            </a:extLst>
          </p:cNvPr>
          <p:cNvSpPr/>
          <p:nvPr/>
        </p:nvSpPr>
        <p:spPr>
          <a:xfrm>
            <a:off x="6440964" y="3263882"/>
            <a:ext cx="2804418" cy="353516"/>
          </a:xfrm>
          <a:prstGeom prst="rect">
            <a:avLst/>
          </a:prstGeom>
          <a:solidFill>
            <a:schemeClr val="tx2">
              <a:lumMod val="20000"/>
              <a:lumOff val="80000"/>
            </a:schemeClr>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B0943BF-D3D1-10EB-A852-16B17F169917}"/>
              </a:ext>
            </a:extLst>
          </p:cNvPr>
          <p:cNvSpPr txBox="1"/>
          <p:nvPr/>
        </p:nvSpPr>
        <p:spPr>
          <a:xfrm>
            <a:off x="6449086" y="3255931"/>
            <a:ext cx="2796294" cy="369332"/>
          </a:xfrm>
          <a:prstGeom prst="rect">
            <a:avLst/>
          </a:prstGeom>
          <a:noFill/>
        </p:spPr>
        <p:txBody>
          <a:bodyPr wrap="square" rtlCol="0">
            <a:spAutoFit/>
          </a:bodyPr>
          <a:lstStyle/>
          <a:p>
            <a:pPr algn="ctr"/>
            <a:r>
              <a:rPr lang="en-US" b="1" dirty="0"/>
              <a:t>ECONOMIC DEVELOPMENT</a:t>
            </a:r>
          </a:p>
        </p:txBody>
      </p:sp>
      <p:pic>
        <p:nvPicPr>
          <p:cNvPr id="5" name="Picture 4">
            <a:extLst>
              <a:ext uri="{FF2B5EF4-FFF2-40B4-BE49-F238E27FC236}">
                <a16:creationId xmlns:a16="http://schemas.microsoft.com/office/drawing/2014/main" id="{6EFF065B-6234-0FF9-13EC-3883E2B84264}"/>
              </a:ext>
            </a:extLst>
          </p:cNvPr>
          <p:cNvPicPr>
            <a:picLocks noChangeAspect="1"/>
          </p:cNvPicPr>
          <p:nvPr/>
        </p:nvPicPr>
        <p:blipFill>
          <a:blip r:embed="rId2"/>
          <a:stretch>
            <a:fillRect/>
          </a:stretch>
        </p:blipFill>
        <p:spPr>
          <a:xfrm>
            <a:off x="3423748" y="4793987"/>
            <a:ext cx="5336383" cy="1698888"/>
          </a:xfrm>
          <a:prstGeom prst="rect">
            <a:avLst/>
          </a:prstGeom>
        </p:spPr>
      </p:pic>
    </p:spTree>
    <p:extLst>
      <p:ext uri="{BB962C8B-B14F-4D97-AF65-F5344CB8AC3E}">
        <p14:creationId xmlns:p14="http://schemas.microsoft.com/office/powerpoint/2010/main" val="211618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5C4AE-3273-4E3A-90F8-78B4EBEA68E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9880" t="20031" r="9609" b="12069"/>
          <a:stretch/>
        </p:blipFill>
        <p:spPr>
          <a:xfrm>
            <a:off x="0" y="0"/>
            <a:ext cx="12191999" cy="6858000"/>
          </a:xfrm>
          <a:prstGeom prst="rect">
            <a:avLst/>
          </a:prstGeom>
        </p:spPr>
      </p:pic>
      <p:sp>
        <p:nvSpPr>
          <p:cNvPr id="6" name="Rectangle 5">
            <a:extLst>
              <a:ext uri="{FF2B5EF4-FFF2-40B4-BE49-F238E27FC236}">
                <a16:creationId xmlns:a16="http://schemas.microsoft.com/office/drawing/2014/main" id="{6D09444C-47F2-7F78-9F98-CEBDB7943B1E}"/>
              </a:ext>
            </a:extLst>
          </p:cNvPr>
          <p:cNvSpPr/>
          <p:nvPr/>
        </p:nvSpPr>
        <p:spPr>
          <a:xfrm>
            <a:off x="1657350" y="2362199"/>
            <a:ext cx="8858250" cy="1657352"/>
          </a:xfrm>
          <a:prstGeom prst="rect">
            <a:avLst/>
          </a:prstGeom>
          <a:solidFill>
            <a:schemeClr val="bg1">
              <a:alpha val="66000"/>
            </a:schemeClr>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D77A9-928F-2EE0-3FF5-503764D66B85}"/>
              </a:ext>
            </a:extLst>
          </p:cNvPr>
          <p:cNvSpPr>
            <a:spLocks noGrp="1"/>
          </p:cNvSpPr>
          <p:nvPr>
            <p:ph type="ctrTitle"/>
          </p:nvPr>
        </p:nvSpPr>
        <p:spPr>
          <a:xfrm>
            <a:off x="1514475" y="1436688"/>
            <a:ext cx="9144000" cy="2387600"/>
          </a:xfrm>
        </p:spPr>
        <p:txBody>
          <a:bodyPr>
            <a:normAutofit/>
          </a:bodyPr>
          <a:lstStyle/>
          <a:p>
            <a: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t>PUBLIC SERVICES</a:t>
            </a:r>
            <a:b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br>
            <a: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t>RECOMMENDATIONS</a:t>
            </a:r>
            <a:endParaRPr lang="en-US" sz="7200" dirty="0"/>
          </a:p>
        </p:txBody>
      </p:sp>
    </p:spTree>
    <p:extLst>
      <p:ext uri="{BB962C8B-B14F-4D97-AF65-F5344CB8AC3E}">
        <p14:creationId xmlns:p14="http://schemas.microsoft.com/office/powerpoint/2010/main" val="345964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2022 public services </a:t>
            </a:r>
            <a:b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br>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activity recommendations</a:t>
            </a:r>
            <a:endParaRPr lang="en-US" dirty="0">
              <a:solidFill>
                <a:schemeClr val="bg1"/>
              </a:solidFill>
            </a:endParaRPr>
          </a:p>
        </p:txBody>
      </p:sp>
      <p:sp>
        <p:nvSpPr>
          <p:cNvPr id="3" name="Content Placeholder 2">
            <a:extLst>
              <a:ext uri="{FF2B5EF4-FFF2-40B4-BE49-F238E27FC236}">
                <a16:creationId xmlns:a16="http://schemas.microsoft.com/office/drawing/2014/main" id="{309D4E78-8C7D-05E5-7096-C7FA407AF886}"/>
              </a:ext>
            </a:extLst>
          </p:cNvPr>
          <p:cNvSpPr>
            <a:spLocks noGrp="1"/>
          </p:cNvSpPr>
          <p:nvPr>
            <p:ph idx="1"/>
          </p:nvPr>
        </p:nvSpPr>
        <p:spPr/>
        <p:txBody>
          <a:bodyPr>
            <a:normAutofit fontScale="92500" lnSpcReduction="20000"/>
          </a:bodyPr>
          <a:lstStyle/>
          <a:p>
            <a:pPr marL="0" marR="0" lvl="0" indent="0">
              <a:lnSpc>
                <a:spcPct val="107000"/>
              </a:lnSpc>
              <a:spcBef>
                <a:spcPts val="0"/>
              </a:spcBef>
              <a:spcAft>
                <a:spcPts val="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Archway Housing and Services – Increasing Food and Nutrition Security at Fountain Ridge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Funding from the 2022 El Paso County CDBG Program will provide staff to support the supplementary</a:t>
            </a:r>
            <a:r>
              <a:rPr lang="en-US"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food for families in need through a food bank program.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Proposed Number of Residents </a:t>
            </a:r>
            <a:r>
              <a:rPr lang="en-US" sz="1800" dirty="0">
                <a:latin typeface="Calibri" panose="020F0502020204030204" pitchFamily="34" charset="0"/>
                <a:ea typeface="Calibri" panose="020F0502020204030204" pitchFamily="34" charset="0"/>
                <a:cs typeface="Times New Roman" panose="02020603050405020304" pitchFamily="18" charset="0"/>
              </a:rPr>
              <a:t>S</a:t>
            </a:r>
            <a:r>
              <a:rPr lang="en-US" sz="1800" dirty="0">
                <a:effectLst/>
                <a:latin typeface="Calibri" panose="020F0502020204030204" pitchFamily="34" charset="0"/>
                <a:ea typeface="Calibri" panose="020F0502020204030204" pitchFamily="34" charset="0"/>
                <a:cs typeface="Times New Roman" panose="02020603050405020304" pitchFamily="18" charset="0"/>
              </a:rPr>
              <a:t>erved: 218</a:t>
            </a:r>
          </a:p>
          <a:p>
            <a:pPr marL="514350" marR="0" indent="-285750">
              <a:lnSpc>
                <a:spcPct val="107000"/>
              </a:lnSpc>
              <a:spcBef>
                <a:spcPts val="0"/>
              </a:spcBef>
              <a:spcAft>
                <a:spcPts val="0"/>
              </a:spcAft>
              <a:buFont typeface="Wingdings" panose="05000000000000000000" pitchFamily="2" charset="2"/>
              <a:buChar cha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Funding Recommendation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22,153.00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Bring It Home – Freedom Springs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Funding from the 2022 El Paso County CDBG Program will provide supportive services to veterans to include transportation, support groups, nutritional training, and training in personal hygiene and self-care.</a:t>
            </a:r>
          </a:p>
          <a:p>
            <a:pPr marL="514350" marR="0" indent="-28575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Proposed Number of Residents Served: 11</a:t>
            </a:r>
          </a:p>
          <a:p>
            <a:pPr marL="514350" marR="0" indent="-285750">
              <a:lnSpc>
                <a:spcPct val="107000"/>
              </a:lnSpc>
              <a:spcBef>
                <a:spcPts val="0"/>
              </a:spcBef>
              <a:spcAft>
                <a:spcPts val="0"/>
              </a:spcAft>
              <a:buFont typeface="Wingdings" panose="05000000000000000000" pitchFamily="2" charset="2"/>
              <a:buChar cha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Funding Recommendation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$20,000.00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b="1" u="sng" dirty="0" err="1">
                <a:effectLst/>
                <a:latin typeface="Calibri" panose="020F0502020204030204" pitchFamily="34" charset="0"/>
                <a:ea typeface="Calibri" panose="020F0502020204030204" pitchFamily="34" charset="0"/>
                <a:cs typeface="Times New Roman" panose="02020603050405020304" pitchFamily="18" charset="0"/>
              </a:rPr>
              <a:t>Envida</a:t>
            </a:r>
            <a:r>
              <a:rPr lang="en-US" sz="1800" b="1" u="sng" dirty="0">
                <a:latin typeface="Calibri" panose="020F0502020204030204" pitchFamily="34" charset="0"/>
                <a:ea typeface="Calibri" panose="020F0502020204030204" pitchFamily="34" charset="0"/>
                <a:cs typeface="Times New Roman" panose="02020603050405020304" pitchFamily="18" charset="0"/>
              </a:rPr>
              <a:t>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 Access to Health and Other Services for Rural Seniors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Funding from the 2022 El Paso County CDBG Program will provide</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transportation for vulnerable populations in rural El Paso County and outlying residents seeking vital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Proposed Number of Residents Served: 1,713</a:t>
            </a:r>
          </a:p>
          <a:p>
            <a:pPr marL="514350" marR="0" indent="-285750">
              <a:lnSpc>
                <a:spcPct val="107000"/>
              </a:lnSpc>
              <a:spcBef>
                <a:spcPts val="0"/>
              </a:spcBef>
              <a:spcAft>
                <a:spcPts val="800"/>
              </a:spcAft>
              <a:buFont typeface="Wingdings" panose="05000000000000000000" pitchFamily="2" charset="2"/>
              <a:buChar cha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Funding Recommendation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$43,153.00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endParaRPr lang="en-US" sz="2800" dirty="0"/>
          </a:p>
        </p:txBody>
      </p:sp>
    </p:spTree>
    <p:extLst>
      <p:ext uri="{BB962C8B-B14F-4D97-AF65-F5344CB8AC3E}">
        <p14:creationId xmlns:p14="http://schemas.microsoft.com/office/powerpoint/2010/main" val="1981655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2022 public services </a:t>
            </a:r>
            <a:b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br>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activity recommendations</a:t>
            </a:r>
            <a:endParaRPr lang="en-US" dirty="0">
              <a:solidFill>
                <a:schemeClr val="bg1"/>
              </a:solidFill>
            </a:endParaRPr>
          </a:p>
        </p:txBody>
      </p:sp>
      <p:sp>
        <p:nvSpPr>
          <p:cNvPr id="3" name="Content Placeholder 2">
            <a:extLst>
              <a:ext uri="{FF2B5EF4-FFF2-40B4-BE49-F238E27FC236}">
                <a16:creationId xmlns:a16="http://schemas.microsoft.com/office/drawing/2014/main" id="{309D4E78-8C7D-05E5-7096-C7FA407AF886}"/>
              </a:ext>
            </a:extLst>
          </p:cNvPr>
          <p:cNvSpPr>
            <a:spLocks noGrp="1"/>
          </p:cNvSpPr>
          <p:nvPr>
            <p:ph idx="1"/>
          </p:nvPr>
        </p:nvSpPr>
        <p:spPr/>
        <p:txBody>
          <a:bodyPr>
            <a:noAutofit/>
          </a:bodyPr>
          <a:lstStyle/>
          <a:p>
            <a:pPr marL="0" marR="0" lvl="0" indent="0">
              <a:lnSpc>
                <a:spcPct val="87000"/>
              </a:lnSpc>
              <a:spcBef>
                <a:spcPts val="0"/>
              </a:spcBef>
              <a:spcAft>
                <a:spcPts val="0"/>
              </a:spcAft>
              <a:buNone/>
            </a:pPr>
            <a:r>
              <a:rPr lang="en-US" sz="1700" b="1" u="sng" dirty="0">
                <a:effectLst/>
                <a:latin typeface="Calibri" panose="020F0502020204030204" pitchFamily="34" charset="0"/>
                <a:ea typeface="Calibri" panose="020F0502020204030204" pitchFamily="34" charset="0"/>
                <a:cs typeface="Times New Roman" panose="02020603050405020304" pitchFamily="18" charset="0"/>
              </a:rPr>
              <a:t>Mt. Carmel Veteran’s Center </a:t>
            </a: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a:t>
            </a:r>
            <a:r>
              <a:rPr lang="en-US" sz="1700" b="1" u="sng" dirty="0">
                <a:effectLst/>
                <a:latin typeface="Calibri" panose="020F0502020204030204" pitchFamily="34" charset="0"/>
                <a:ea typeface="Calibri" panose="020F0502020204030204" pitchFamily="34" charset="0"/>
                <a:cs typeface="Times New Roman" panose="02020603050405020304" pitchFamily="18" charset="0"/>
              </a:rPr>
              <a:t> Veterans Climb</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a:lnSpc>
                <a:spcPct val="87000"/>
              </a:lnSpc>
              <a:spcBef>
                <a:spcPts val="0"/>
              </a:spcBef>
              <a:spcAft>
                <a:spcPts val="0"/>
              </a:spcAft>
              <a:buFont typeface="Wingdings" panose="05000000000000000000" pitchFamily="2"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Funding from the 2022 El Paso County CDBG Program will provide services to prevent homelessness for the Pikes Peak Region’s most at-risk veterans, including promoting sufficiency through intensive case management, employment assistance, and vocational education, while utilizing wraparound support services.</a:t>
            </a:r>
          </a:p>
          <a:p>
            <a:pPr marL="514350" marR="0" indent="-285750">
              <a:lnSpc>
                <a:spcPct val="87000"/>
              </a:lnSpc>
              <a:spcBef>
                <a:spcPts val="0"/>
              </a:spcBef>
              <a:spcAft>
                <a:spcPts val="0"/>
              </a:spcAft>
              <a:buFont typeface="Wingdings" panose="05000000000000000000" pitchFamily="2"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Proposed Number of Residents Served: 85</a:t>
            </a:r>
          </a:p>
          <a:p>
            <a:pPr marL="514350" marR="0" indent="-285750">
              <a:lnSpc>
                <a:spcPct val="87000"/>
              </a:lnSpc>
              <a:spcBef>
                <a:spcPts val="0"/>
              </a:spcBef>
              <a:spcAft>
                <a:spcPts val="0"/>
              </a:spcAft>
              <a:buFont typeface="Wingdings" panose="05000000000000000000" pitchFamily="2" charset="2"/>
              <a:buChar char="§"/>
            </a:pPr>
            <a:r>
              <a:rPr lang="en-US" sz="1700" b="1" i="1" dirty="0">
                <a:effectLst/>
                <a:latin typeface="Calibri" panose="020F0502020204030204" pitchFamily="34" charset="0"/>
                <a:ea typeface="Calibri" panose="020F0502020204030204" pitchFamily="34" charset="0"/>
                <a:cs typeface="Times New Roman" panose="02020603050405020304" pitchFamily="18" charset="0"/>
              </a:rPr>
              <a:t>Funding Recommendation</a:t>
            </a:r>
            <a:r>
              <a:rPr lang="en-US" sz="1700" b="1" dirty="0">
                <a:effectLst/>
                <a:latin typeface="Calibri" panose="020F0502020204030204" pitchFamily="34" charset="0"/>
                <a:ea typeface="Calibri" panose="020F0502020204030204" pitchFamily="34" charset="0"/>
                <a:cs typeface="Times New Roman" panose="02020603050405020304" pitchFamily="18" charset="0"/>
              </a:rPr>
              <a:t>: $38,153.00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87000"/>
              </a:lnSpc>
              <a:spcBef>
                <a:spcPts val="0"/>
              </a:spcBef>
              <a:spcAft>
                <a:spcPts val="0"/>
              </a:spcAft>
              <a:buNone/>
            </a:pPr>
            <a:r>
              <a:rPr lang="en-US" sz="17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87000"/>
              </a:lnSpc>
              <a:spcBef>
                <a:spcPts val="0"/>
              </a:spcBef>
              <a:spcAft>
                <a:spcPts val="0"/>
              </a:spcAft>
              <a:buNone/>
            </a:pPr>
            <a:r>
              <a:rPr lang="en-US" sz="1700" b="1" u="sng" dirty="0">
                <a:effectLst/>
                <a:latin typeface="Calibri" panose="020F0502020204030204" pitchFamily="34" charset="0"/>
                <a:ea typeface="Calibri" panose="020F0502020204030204" pitchFamily="34" charset="0"/>
                <a:cs typeface="Times New Roman" panose="02020603050405020304" pitchFamily="18" charset="0"/>
              </a:rPr>
              <a:t>Tri-Lakes Cares </a:t>
            </a: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a:t>
            </a:r>
            <a:r>
              <a:rPr lang="en-US" sz="1700" b="1" u="sng" dirty="0">
                <a:effectLst/>
                <a:latin typeface="Calibri" panose="020F0502020204030204" pitchFamily="34" charset="0"/>
                <a:ea typeface="Calibri" panose="020F0502020204030204" pitchFamily="34" charset="0"/>
                <a:cs typeface="Times New Roman" panose="02020603050405020304" pitchFamily="18" charset="0"/>
              </a:rPr>
              <a:t> Tri-Lakes Cares' Housing and Utilities Assistance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a:lnSpc>
                <a:spcPct val="87000"/>
              </a:lnSpc>
              <a:spcBef>
                <a:spcPts val="0"/>
              </a:spcBef>
              <a:spcAft>
                <a:spcPts val="0"/>
              </a:spcAft>
              <a:buFont typeface="Wingdings" panose="05000000000000000000" pitchFamily="2"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Funding from the 2022 El Paso County CDBG Program will provide emergency services for rent, utilities, or both to families in need.</a:t>
            </a:r>
          </a:p>
          <a:p>
            <a:pPr marL="514350" marR="0" indent="-285750">
              <a:lnSpc>
                <a:spcPct val="87000"/>
              </a:lnSpc>
              <a:spcBef>
                <a:spcPts val="0"/>
              </a:spcBef>
              <a:spcAft>
                <a:spcPts val="0"/>
              </a:spcAft>
              <a:buFont typeface="Wingdings" panose="05000000000000000000" pitchFamily="2"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Proposed Number of Residents Served: 60</a:t>
            </a:r>
          </a:p>
          <a:p>
            <a:pPr marL="514350" marR="0" indent="-285750">
              <a:lnSpc>
                <a:spcPct val="87000"/>
              </a:lnSpc>
              <a:spcBef>
                <a:spcPts val="0"/>
              </a:spcBef>
              <a:spcAft>
                <a:spcPts val="0"/>
              </a:spcAft>
              <a:buFont typeface="Wingdings" panose="05000000000000000000" pitchFamily="2" charset="2"/>
              <a:buChar char="§"/>
            </a:pPr>
            <a:r>
              <a:rPr lang="en-US" sz="1700" b="1" i="1" dirty="0">
                <a:effectLst/>
                <a:latin typeface="Calibri" panose="020F0502020204030204" pitchFamily="34" charset="0"/>
                <a:ea typeface="Calibri" panose="020F0502020204030204" pitchFamily="34" charset="0"/>
                <a:cs typeface="Times New Roman" panose="02020603050405020304" pitchFamily="18" charset="0"/>
              </a:rPr>
              <a:t>Funding Recommendation</a:t>
            </a:r>
            <a:r>
              <a:rPr lang="en-US" sz="1700" b="1" dirty="0">
                <a:effectLst/>
                <a:latin typeface="Calibri" panose="020F0502020204030204" pitchFamily="34" charset="0"/>
                <a:ea typeface="Calibri" panose="020F0502020204030204" pitchFamily="34" charset="0"/>
                <a:cs typeface="Times New Roman" panose="02020603050405020304" pitchFamily="18" charset="0"/>
              </a:rPr>
              <a:t>: $20,000.00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87000"/>
              </a:lnSpc>
              <a:spcBef>
                <a:spcPts val="0"/>
              </a:spcBef>
              <a:spcAft>
                <a:spcPts val="0"/>
              </a:spcAft>
              <a:buNone/>
            </a:pPr>
            <a:r>
              <a:rPr lang="en-US" sz="17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87000"/>
              </a:lnSpc>
              <a:spcBef>
                <a:spcPts val="0"/>
              </a:spcBef>
              <a:spcAft>
                <a:spcPts val="0"/>
              </a:spcAft>
              <a:buNone/>
            </a:pPr>
            <a:r>
              <a:rPr lang="en-US" sz="1700" b="1" u="sng" dirty="0">
                <a:effectLst/>
                <a:latin typeface="Calibri" panose="020F0502020204030204" pitchFamily="34" charset="0"/>
                <a:ea typeface="Calibri" panose="020F0502020204030204" pitchFamily="34" charset="0"/>
                <a:cs typeface="Times New Roman" panose="02020603050405020304" pitchFamily="18" charset="0"/>
              </a:rPr>
              <a:t>The Place </a:t>
            </a: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 </a:t>
            </a:r>
            <a:r>
              <a:rPr lang="en-US" sz="1700" b="1" u="sng" dirty="0">
                <a:effectLst/>
                <a:latin typeface="Calibri" panose="020F0502020204030204" pitchFamily="34" charset="0"/>
                <a:ea typeface="Calibri" panose="020F0502020204030204" pitchFamily="34" charset="0"/>
                <a:cs typeface="Times New Roman" panose="02020603050405020304" pitchFamily="18" charset="0"/>
              </a:rPr>
              <a:t>Street Outreach and Emergency Youth Shelter</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a:lnSpc>
                <a:spcPct val="87000"/>
              </a:lnSpc>
              <a:spcBef>
                <a:spcPts val="0"/>
              </a:spcBef>
              <a:spcAft>
                <a:spcPts val="0"/>
              </a:spcAft>
              <a:buFont typeface="Wingdings" panose="05000000000000000000" pitchFamily="2"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Funding from the 2022 El Paso County CDBG Program will provide emergency shelter services and ongoing care for youth aged 15 through 24 who are experiencing homelessness to leave the dangers of street life, reunite with their families, or take steps toward self-sufficiency.</a:t>
            </a:r>
          </a:p>
          <a:p>
            <a:pPr marL="514350" marR="0" indent="-285750">
              <a:lnSpc>
                <a:spcPct val="87000"/>
              </a:lnSpc>
              <a:spcBef>
                <a:spcPts val="0"/>
              </a:spcBef>
              <a:buFont typeface="Wingdings" panose="05000000000000000000" pitchFamily="2"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Proposed Number of Residents Served: </a:t>
            </a:r>
            <a:r>
              <a:rPr lang="en-US" sz="1700" dirty="0">
                <a:latin typeface="Calibri" panose="020F0502020204030204" pitchFamily="34" charset="0"/>
                <a:ea typeface="Calibri" panose="020F0502020204030204" pitchFamily="34" charset="0"/>
                <a:cs typeface="Times New Roman" panose="02020603050405020304" pitchFamily="18" charset="0"/>
              </a:rPr>
              <a:t>25</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a:lnSpc>
                <a:spcPct val="87000"/>
              </a:lnSpc>
              <a:spcBef>
                <a:spcPts val="0"/>
              </a:spcBef>
              <a:spcAft>
                <a:spcPts val="800"/>
              </a:spcAft>
              <a:buFont typeface="Wingdings" panose="05000000000000000000" pitchFamily="2" charset="2"/>
              <a:buChar char="§"/>
            </a:pPr>
            <a:r>
              <a:rPr lang="en-US" sz="1700" b="1" i="1" dirty="0">
                <a:effectLst/>
                <a:latin typeface="Calibri" panose="020F0502020204030204" pitchFamily="34" charset="0"/>
                <a:ea typeface="Calibri" panose="020F0502020204030204" pitchFamily="34" charset="0"/>
                <a:cs typeface="Times New Roman" panose="02020603050405020304" pitchFamily="18" charset="0"/>
              </a:rPr>
              <a:t>Funding Recommendation</a:t>
            </a:r>
            <a:r>
              <a:rPr lang="en-US" sz="1700" b="1" dirty="0">
                <a:effectLst/>
                <a:latin typeface="Calibri" panose="020F0502020204030204" pitchFamily="34" charset="0"/>
                <a:ea typeface="Calibri" panose="020F0502020204030204" pitchFamily="34" charset="0"/>
                <a:cs typeface="Times New Roman" panose="02020603050405020304" pitchFamily="18" charset="0"/>
              </a:rPr>
              <a:t>: $20,000.00</a:t>
            </a:r>
            <a:endParaRPr lang="en-US" sz="1700" dirty="0"/>
          </a:p>
        </p:txBody>
      </p:sp>
    </p:spTree>
    <p:extLst>
      <p:ext uri="{BB962C8B-B14F-4D97-AF65-F5344CB8AC3E}">
        <p14:creationId xmlns:p14="http://schemas.microsoft.com/office/powerpoint/2010/main" val="145768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5C4AE-3273-4E3A-90F8-78B4EBEA68E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9880" t="20031" r="9609" b="12069"/>
          <a:stretch/>
        </p:blipFill>
        <p:spPr>
          <a:xfrm>
            <a:off x="0" y="0"/>
            <a:ext cx="12191999" cy="6858000"/>
          </a:xfrm>
          <a:prstGeom prst="rect">
            <a:avLst/>
          </a:prstGeom>
        </p:spPr>
      </p:pic>
      <p:sp>
        <p:nvSpPr>
          <p:cNvPr id="6" name="Rectangle 5">
            <a:extLst>
              <a:ext uri="{FF2B5EF4-FFF2-40B4-BE49-F238E27FC236}">
                <a16:creationId xmlns:a16="http://schemas.microsoft.com/office/drawing/2014/main" id="{6D09444C-47F2-7F78-9F98-CEBDB7943B1E}"/>
              </a:ext>
            </a:extLst>
          </p:cNvPr>
          <p:cNvSpPr/>
          <p:nvPr/>
        </p:nvSpPr>
        <p:spPr>
          <a:xfrm>
            <a:off x="1657350" y="2362199"/>
            <a:ext cx="8858250" cy="1657352"/>
          </a:xfrm>
          <a:prstGeom prst="rect">
            <a:avLst/>
          </a:prstGeom>
          <a:solidFill>
            <a:schemeClr val="bg1">
              <a:alpha val="66000"/>
            </a:schemeClr>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D77A9-928F-2EE0-3FF5-503764D66B85}"/>
              </a:ext>
            </a:extLst>
          </p:cNvPr>
          <p:cNvSpPr>
            <a:spLocks noGrp="1"/>
          </p:cNvSpPr>
          <p:nvPr>
            <p:ph type="ctrTitle"/>
          </p:nvPr>
        </p:nvSpPr>
        <p:spPr>
          <a:xfrm>
            <a:off x="1514475" y="1436688"/>
            <a:ext cx="9144000" cy="2387600"/>
          </a:xfrm>
        </p:spPr>
        <p:txBody>
          <a:bodyPr>
            <a:normAutofit/>
          </a:bodyPr>
          <a:lstStyle/>
          <a:p>
            <a: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t>Economic development</a:t>
            </a:r>
            <a:b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br>
            <a: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t>RECOMMENDATIONS</a:t>
            </a:r>
            <a:endParaRPr lang="en-US" sz="7200" dirty="0"/>
          </a:p>
        </p:txBody>
      </p:sp>
    </p:spTree>
    <p:extLst>
      <p:ext uri="{BB962C8B-B14F-4D97-AF65-F5344CB8AC3E}">
        <p14:creationId xmlns:p14="http://schemas.microsoft.com/office/powerpoint/2010/main" val="225959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Community Development Block Grant (CDBG)  Program Overview</a:t>
            </a:r>
            <a:endParaRPr lang="en-US" dirty="0">
              <a:solidFill>
                <a:schemeClr val="bg1"/>
              </a:solidFill>
            </a:endParaRPr>
          </a:p>
        </p:txBody>
      </p:sp>
      <p:sp>
        <p:nvSpPr>
          <p:cNvPr id="3" name="Content Placeholder 2">
            <a:extLst>
              <a:ext uri="{FF2B5EF4-FFF2-40B4-BE49-F238E27FC236}">
                <a16:creationId xmlns:a16="http://schemas.microsoft.com/office/drawing/2014/main" id="{309D4E78-8C7D-05E5-7096-C7FA407AF886}"/>
              </a:ext>
            </a:extLst>
          </p:cNvPr>
          <p:cNvSpPr>
            <a:spLocks noGrp="1"/>
          </p:cNvSpPr>
          <p:nvPr>
            <p:ph idx="1"/>
          </p:nvPr>
        </p:nvSpPr>
        <p:spPr/>
        <p:txBody>
          <a:bodyPr/>
          <a:lstStyle/>
          <a:p>
            <a:pPr>
              <a:buFont typeface="Wingdings" panose="05000000000000000000" pitchFamily="2" charset="2"/>
              <a:buChar char="§"/>
            </a:pPr>
            <a:r>
              <a:rPr lang="en-US" sz="2800" dirty="0"/>
              <a:t>El Paso County became an “Entitlement Community” in 2009, qualifying for a direct CDBG allocation from U.S. Department of Housing and Urban Development (HUD)</a:t>
            </a:r>
          </a:p>
          <a:p>
            <a:pPr>
              <a:buFont typeface="Wingdings" panose="05000000000000000000" pitchFamily="2" charset="2"/>
              <a:buChar char="§"/>
            </a:pPr>
            <a:r>
              <a:rPr lang="en-US" sz="2800" dirty="0"/>
              <a:t>Purpose: develop viable urban communities by providing decent housing, establishing and maintaining suitable living environments, and expanding economic opportunities, primarily for residents of limited means</a:t>
            </a:r>
          </a:p>
          <a:p>
            <a:pPr>
              <a:buFont typeface="Wingdings" panose="05000000000000000000" pitchFamily="2" charset="2"/>
              <a:buChar char="§"/>
            </a:pPr>
            <a:r>
              <a:rPr lang="en-US" sz="2800" dirty="0"/>
              <a:t>El Paso County develops several HUD approved, long range strategic plans for use of this funding</a:t>
            </a:r>
          </a:p>
          <a:p>
            <a:pPr>
              <a:buFont typeface="Wingdings" panose="05000000000000000000" pitchFamily="2" charset="2"/>
              <a:buChar char="§"/>
            </a:pPr>
            <a:r>
              <a:rPr lang="en-US" sz="2800" dirty="0"/>
              <a:t>Funds may not be used in city limits of Colorado Springs</a:t>
            </a:r>
          </a:p>
        </p:txBody>
      </p:sp>
    </p:spTree>
    <p:extLst>
      <p:ext uri="{BB962C8B-B14F-4D97-AF65-F5344CB8AC3E}">
        <p14:creationId xmlns:p14="http://schemas.microsoft.com/office/powerpoint/2010/main" val="326844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2022 economic development </a:t>
            </a:r>
            <a:b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br>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activity recommendations</a:t>
            </a:r>
            <a:endParaRPr lang="en-US" dirty="0">
              <a:solidFill>
                <a:schemeClr val="bg1"/>
              </a:solidFill>
            </a:endParaRPr>
          </a:p>
        </p:txBody>
      </p:sp>
      <p:sp>
        <p:nvSpPr>
          <p:cNvPr id="3" name="Content Placeholder 2">
            <a:extLst>
              <a:ext uri="{FF2B5EF4-FFF2-40B4-BE49-F238E27FC236}">
                <a16:creationId xmlns:a16="http://schemas.microsoft.com/office/drawing/2014/main" id="{309D4E78-8C7D-05E5-7096-C7FA407AF886}"/>
              </a:ext>
            </a:extLst>
          </p:cNvPr>
          <p:cNvSpPr>
            <a:spLocks noGrp="1"/>
          </p:cNvSpPr>
          <p:nvPr>
            <p:ph idx="1"/>
          </p:nvPr>
        </p:nvSpPr>
        <p:spPr/>
        <p:txBody>
          <a:bodyPr>
            <a:normAutofit/>
          </a:bodyPr>
          <a:lstStyle/>
          <a:p>
            <a:pPr marL="0" marR="0" lvl="0" indent="0">
              <a:lnSpc>
                <a:spcPct val="107000"/>
              </a:lnSpc>
              <a:spcBef>
                <a:spcPts val="0"/>
              </a:spcBef>
              <a:spcAft>
                <a:spcPts val="0"/>
              </a:spcAft>
              <a:buNone/>
            </a:pPr>
            <a:r>
              <a:rPr lang="en-US" sz="1700" b="1" u="sng" dirty="0">
                <a:effectLst/>
                <a:latin typeface="Calibri" panose="020F0502020204030204" pitchFamily="34" charset="0"/>
                <a:ea typeface="Calibri" panose="020F0502020204030204" pitchFamily="34" charset="0"/>
                <a:cs typeface="Times New Roman" panose="02020603050405020304" pitchFamily="18" charset="0"/>
              </a:rPr>
              <a:t>Manitou Arts Center</a:t>
            </a:r>
            <a:r>
              <a:rPr lang="en-US" sz="1700" b="1" u="sng" dirty="0">
                <a:latin typeface="Calibri" panose="020F0502020204030204" pitchFamily="34" charset="0"/>
                <a:ea typeface="Calibri" panose="020F0502020204030204" pitchFamily="34" charset="0"/>
                <a:cs typeface="Times New Roman" panose="02020603050405020304" pitchFamily="18" charset="0"/>
              </a:rPr>
              <a:t> – MAC </a:t>
            </a:r>
            <a:r>
              <a:rPr lang="en-US" sz="1700" b="1" u="sng" dirty="0">
                <a:effectLst/>
                <a:latin typeface="Calibri" panose="020F0502020204030204" pitchFamily="34" charset="0"/>
                <a:ea typeface="Calibri" panose="020F0502020204030204" pitchFamily="34" charset="0"/>
                <a:cs typeface="Times New Roman" panose="02020603050405020304" pitchFamily="18" charset="0"/>
              </a:rPr>
              <a:t>Workforce Training Program</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a:lnSpc>
                <a:spcPct val="87000"/>
              </a:lnSpc>
              <a:spcBef>
                <a:spcPts val="0"/>
              </a:spcBef>
              <a:spcAft>
                <a:spcPts val="0"/>
              </a:spcAft>
              <a:buFont typeface="Wingdings" panose="05000000000000000000" pitchFamily="2"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Funding from the 2022 El Paso County CDBG Program will be used to provide free access, programming, and equipment access to 20 individuals for one year.</a:t>
            </a:r>
          </a:p>
          <a:p>
            <a:pPr marL="514350" marR="0" indent="-285750">
              <a:lnSpc>
                <a:spcPct val="87000"/>
              </a:lnSpc>
              <a:spcBef>
                <a:spcPts val="0"/>
              </a:spcBef>
              <a:spcAft>
                <a:spcPts val="0"/>
              </a:spcAft>
              <a:buFont typeface="Wingdings" panose="05000000000000000000" pitchFamily="2"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Proposed Number of Residents Served: 20</a:t>
            </a:r>
          </a:p>
          <a:p>
            <a:pPr marL="514350" marR="0" indent="-285750">
              <a:lnSpc>
                <a:spcPct val="87000"/>
              </a:lnSpc>
              <a:spcBef>
                <a:spcPts val="0"/>
              </a:spcBef>
              <a:spcAft>
                <a:spcPts val="800"/>
              </a:spcAft>
              <a:buFont typeface="Wingdings" panose="05000000000000000000" pitchFamily="2" charset="2"/>
              <a:buChar char="§"/>
            </a:pPr>
            <a:r>
              <a:rPr lang="en-US" sz="1700" b="1" i="1" dirty="0">
                <a:effectLst/>
                <a:latin typeface="Calibri" panose="020F0502020204030204" pitchFamily="34" charset="0"/>
                <a:ea typeface="Calibri" panose="020F0502020204030204" pitchFamily="34" charset="0"/>
                <a:cs typeface="Times New Roman" panose="02020603050405020304" pitchFamily="18" charset="0"/>
              </a:rPr>
              <a:t>Funding Recommendation</a:t>
            </a:r>
            <a:r>
              <a:rPr lang="en-US" sz="1700" b="1" dirty="0">
                <a:effectLst/>
                <a:latin typeface="Calibri" panose="020F0502020204030204" pitchFamily="34" charset="0"/>
                <a:ea typeface="Calibri" panose="020F0502020204030204" pitchFamily="34" charset="0"/>
                <a:cs typeface="Times New Roman" panose="02020603050405020304" pitchFamily="18" charset="0"/>
              </a:rPr>
              <a:t>: $36,000.00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4898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5C4AE-3273-4E3A-90F8-78B4EBEA68E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9880" t="20031" r="9609" b="12069"/>
          <a:stretch/>
        </p:blipFill>
        <p:spPr>
          <a:xfrm>
            <a:off x="0" y="0"/>
            <a:ext cx="12191999" cy="6858000"/>
          </a:xfrm>
          <a:prstGeom prst="rect">
            <a:avLst/>
          </a:prstGeom>
        </p:spPr>
      </p:pic>
      <p:sp>
        <p:nvSpPr>
          <p:cNvPr id="6" name="Rectangle 5">
            <a:extLst>
              <a:ext uri="{FF2B5EF4-FFF2-40B4-BE49-F238E27FC236}">
                <a16:creationId xmlns:a16="http://schemas.microsoft.com/office/drawing/2014/main" id="{6D09444C-47F2-7F78-9F98-CEBDB7943B1E}"/>
              </a:ext>
            </a:extLst>
          </p:cNvPr>
          <p:cNvSpPr/>
          <p:nvPr/>
        </p:nvSpPr>
        <p:spPr>
          <a:xfrm>
            <a:off x="1657350" y="2362199"/>
            <a:ext cx="8858250" cy="1657352"/>
          </a:xfrm>
          <a:prstGeom prst="rect">
            <a:avLst/>
          </a:prstGeom>
          <a:solidFill>
            <a:schemeClr val="bg1">
              <a:alpha val="66000"/>
            </a:schemeClr>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D77A9-928F-2EE0-3FF5-503764D66B85}"/>
              </a:ext>
            </a:extLst>
          </p:cNvPr>
          <p:cNvSpPr>
            <a:spLocks noGrp="1"/>
          </p:cNvSpPr>
          <p:nvPr>
            <p:ph type="ctrTitle"/>
          </p:nvPr>
        </p:nvSpPr>
        <p:spPr>
          <a:xfrm>
            <a:off x="1514475" y="1436688"/>
            <a:ext cx="9144000" cy="2387600"/>
          </a:xfrm>
        </p:spPr>
        <p:txBody>
          <a:bodyPr>
            <a:normAutofit/>
          </a:bodyPr>
          <a:lstStyle/>
          <a:p>
            <a: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t>PUBLIC FACILITIES</a:t>
            </a:r>
            <a:b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br>
            <a: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t>RECOMMENDATIONS</a:t>
            </a:r>
            <a:endParaRPr lang="en-US" sz="7200" dirty="0"/>
          </a:p>
        </p:txBody>
      </p:sp>
    </p:spTree>
    <p:extLst>
      <p:ext uri="{BB962C8B-B14F-4D97-AF65-F5344CB8AC3E}">
        <p14:creationId xmlns:p14="http://schemas.microsoft.com/office/powerpoint/2010/main" val="952575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2022 public Facilities </a:t>
            </a:r>
            <a:b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br>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activity recommendations</a:t>
            </a:r>
            <a:endParaRPr lang="en-US" dirty="0">
              <a:solidFill>
                <a:schemeClr val="bg1"/>
              </a:solidFill>
            </a:endParaRPr>
          </a:p>
        </p:txBody>
      </p:sp>
      <p:sp>
        <p:nvSpPr>
          <p:cNvPr id="3" name="Content Placeholder 2">
            <a:extLst>
              <a:ext uri="{FF2B5EF4-FFF2-40B4-BE49-F238E27FC236}">
                <a16:creationId xmlns:a16="http://schemas.microsoft.com/office/drawing/2014/main" id="{309D4E78-8C7D-05E5-7096-C7FA407AF886}"/>
              </a:ext>
            </a:extLst>
          </p:cNvPr>
          <p:cNvSpPr>
            <a:spLocks noGrp="1"/>
          </p:cNvSpPr>
          <p:nvPr>
            <p:ph idx="1"/>
          </p:nvPr>
        </p:nvSpPr>
        <p:spPr/>
        <p:txBody>
          <a:bodyPr>
            <a:normAutofit/>
          </a:bodyPr>
          <a:lstStyle/>
          <a:p>
            <a:pPr marL="0" marR="0" lvl="0" indent="0">
              <a:lnSpc>
                <a:spcPct val="87000"/>
              </a:lnSpc>
              <a:spcBef>
                <a:spcPts val="0"/>
              </a:spcBef>
              <a:spcAft>
                <a:spcPts val="0"/>
              </a:spcAft>
              <a:buNone/>
            </a:pPr>
            <a:r>
              <a:rPr lang="en-US" sz="1700" b="1" u="sng" dirty="0">
                <a:effectLst/>
                <a:latin typeface="Calibri" panose="020F0502020204030204" pitchFamily="34" charset="0"/>
                <a:ea typeface="Calibri" panose="020F0502020204030204" pitchFamily="34" charset="0"/>
                <a:cs typeface="Times New Roman" panose="02020603050405020304" pitchFamily="18" charset="0"/>
              </a:rPr>
              <a:t>El Paso County </a:t>
            </a: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 </a:t>
            </a:r>
            <a:r>
              <a:rPr lang="en-US" sz="1700" b="1" u="sng" dirty="0">
                <a:effectLst/>
                <a:latin typeface="Calibri" panose="020F0502020204030204" pitchFamily="34" charset="0"/>
                <a:ea typeface="Calibri" panose="020F0502020204030204" pitchFamily="34" charset="0"/>
                <a:cs typeface="Times New Roman" panose="02020603050405020304" pitchFamily="18" charset="0"/>
              </a:rPr>
              <a:t>Community Services Department/Parks</a:t>
            </a:r>
          </a:p>
          <a:p>
            <a:pPr marL="512064" marR="0" lvl="0" indent="-283464">
              <a:lnSpc>
                <a:spcPct val="87000"/>
              </a:lnSpc>
              <a:spcBef>
                <a:spcPts val="0"/>
              </a:spcBef>
              <a:spcAft>
                <a:spcPts val="0"/>
              </a:spcAft>
              <a:buFont typeface="Wingdings" panose="05000000000000000000" pitchFamily="2"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Funding from the 2022 El Paso County CDBG Program will be used to improve Crews Gulch Regional Trail Paving Project in a qualified census tract block group in the EPC unincorporated area of Widefield.</a:t>
            </a:r>
          </a:p>
          <a:p>
            <a:pPr marL="512064" marR="0" lvl="0" indent="-283464">
              <a:lnSpc>
                <a:spcPct val="87000"/>
              </a:lnSpc>
              <a:spcBef>
                <a:spcPts val="0"/>
              </a:spcBef>
              <a:spcAft>
                <a:spcPts val="0"/>
              </a:spcAft>
              <a:buFont typeface="Wingdings" panose="05000000000000000000" pitchFamily="2"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Proposed Service Area: EPC unincorporated area of Widefield</a:t>
            </a:r>
          </a:p>
          <a:p>
            <a:pPr marL="512064" marR="0" lvl="0" indent="-283464">
              <a:lnSpc>
                <a:spcPct val="87000"/>
              </a:lnSpc>
              <a:spcBef>
                <a:spcPts val="0"/>
              </a:spcBef>
              <a:spcAft>
                <a:spcPts val="0"/>
              </a:spcAft>
              <a:buFont typeface="Wingdings" panose="05000000000000000000" pitchFamily="2" charset="2"/>
              <a:buChar char="§"/>
            </a:pPr>
            <a:r>
              <a:rPr lang="en-US" sz="1700" b="1" i="1" dirty="0">
                <a:effectLst/>
                <a:latin typeface="Calibri" panose="020F0502020204030204" pitchFamily="34" charset="0"/>
                <a:ea typeface="Calibri" panose="020F0502020204030204" pitchFamily="34" charset="0"/>
                <a:cs typeface="Times New Roman" panose="02020603050405020304" pitchFamily="18" charset="0"/>
              </a:rPr>
              <a:t>Funding Recommendation</a:t>
            </a:r>
            <a:r>
              <a:rPr lang="en-US" sz="1700" b="1" dirty="0">
                <a:effectLst/>
                <a:latin typeface="Calibri" panose="020F0502020204030204" pitchFamily="34" charset="0"/>
                <a:ea typeface="Calibri" panose="020F0502020204030204" pitchFamily="34" charset="0"/>
                <a:cs typeface="Times New Roman" panose="02020603050405020304" pitchFamily="18" charset="0"/>
              </a:rPr>
              <a:t>: $145,000.00</a:t>
            </a:r>
          </a:p>
          <a:p>
            <a:pPr marL="0" marR="0" lvl="0" indent="0">
              <a:lnSpc>
                <a:spcPct val="87000"/>
              </a:lnSpc>
              <a:spcBef>
                <a:spcPts val="0"/>
              </a:spcBef>
              <a:spcAft>
                <a:spcPts val="0"/>
              </a:spcAft>
              <a:buNone/>
            </a:pPr>
            <a:endParaRPr lang="en-US" sz="17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87000"/>
              </a:lnSpc>
              <a:spcBef>
                <a:spcPts val="0"/>
              </a:spcBef>
              <a:spcAft>
                <a:spcPts val="0"/>
              </a:spcAft>
              <a:buNone/>
            </a:pPr>
            <a:r>
              <a:rPr lang="en-US" sz="1700" b="1" u="sng" dirty="0">
                <a:effectLst/>
                <a:latin typeface="Calibri" panose="020F0502020204030204" pitchFamily="34" charset="0"/>
                <a:ea typeface="Calibri" panose="020F0502020204030204" pitchFamily="34" charset="0"/>
                <a:cs typeface="Times New Roman" panose="02020603050405020304" pitchFamily="18" charset="0"/>
              </a:rPr>
              <a:t>Town of Calhan </a:t>
            </a: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a:t>
            </a:r>
            <a:r>
              <a:rPr lang="en-US" sz="1700" b="1" u="sng" dirty="0">
                <a:effectLst/>
                <a:latin typeface="Calibri" panose="020F0502020204030204" pitchFamily="34" charset="0"/>
                <a:ea typeface="Calibri" panose="020F0502020204030204" pitchFamily="34" charset="0"/>
                <a:cs typeface="Times New Roman" panose="02020603050405020304" pitchFamily="18" charset="0"/>
              </a:rPr>
              <a:t> ADA Improvements</a:t>
            </a:r>
          </a:p>
          <a:p>
            <a:pPr marL="512064" marR="0" lvl="0" indent="-283464">
              <a:lnSpc>
                <a:spcPct val="87000"/>
              </a:lnSpc>
              <a:spcBef>
                <a:spcPts val="0"/>
              </a:spcBef>
              <a:spcAft>
                <a:spcPts val="0"/>
              </a:spcAft>
              <a:buFont typeface="Wingdings" panose="05000000000000000000" pitchFamily="2"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Funding from the 2022 El Paso County CDBG Program will be used to replace the playground equipment and surfacing to be ADA compliant and accessible.</a:t>
            </a:r>
          </a:p>
          <a:p>
            <a:pPr marL="512064" marR="0" lvl="0" indent="-283464">
              <a:lnSpc>
                <a:spcPct val="87000"/>
              </a:lnSpc>
              <a:spcBef>
                <a:spcPts val="0"/>
              </a:spcBef>
              <a:spcAft>
                <a:spcPts val="0"/>
              </a:spcAft>
              <a:buFont typeface="Wingdings" panose="05000000000000000000" pitchFamily="2"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Proposed Service Area: Town of Calhan</a:t>
            </a:r>
          </a:p>
          <a:p>
            <a:pPr marL="512064" marR="0" lvl="0" indent="-283464">
              <a:lnSpc>
                <a:spcPct val="87000"/>
              </a:lnSpc>
              <a:spcBef>
                <a:spcPts val="0"/>
              </a:spcBef>
              <a:spcAft>
                <a:spcPts val="0"/>
              </a:spcAft>
              <a:buFont typeface="Wingdings" panose="05000000000000000000" pitchFamily="2" charset="2"/>
              <a:buChar char="§"/>
            </a:pPr>
            <a:r>
              <a:rPr lang="en-US" sz="1700" b="1" i="1" dirty="0">
                <a:effectLst/>
                <a:latin typeface="Calibri" panose="020F0502020204030204" pitchFamily="34" charset="0"/>
                <a:ea typeface="Calibri" panose="020F0502020204030204" pitchFamily="34" charset="0"/>
                <a:cs typeface="Times New Roman" panose="02020603050405020304" pitchFamily="18" charset="0"/>
              </a:rPr>
              <a:t>Funding Recommendation</a:t>
            </a:r>
            <a:r>
              <a:rPr lang="en-US" sz="1700" b="1" dirty="0">
                <a:effectLst/>
                <a:latin typeface="Calibri" panose="020F0502020204030204" pitchFamily="34" charset="0"/>
                <a:ea typeface="Calibri" panose="020F0502020204030204" pitchFamily="34" charset="0"/>
                <a:cs typeface="Times New Roman" panose="02020603050405020304" pitchFamily="18" charset="0"/>
              </a:rPr>
              <a:t>: $100,000.00</a:t>
            </a:r>
          </a:p>
          <a:p>
            <a:pPr>
              <a:buFont typeface="Wingdings" panose="05000000000000000000" pitchFamily="2" charset="2"/>
              <a:buChar char="§"/>
            </a:pPr>
            <a:endParaRPr lang="en-US" sz="2800" dirty="0"/>
          </a:p>
        </p:txBody>
      </p:sp>
    </p:spTree>
    <p:extLst>
      <p:ext uri="{BB962C8B-B14F-4D97-AF65-F5344CB8AC3E}">
        <p14:creationId xmlns:p14="http://schemas.microsoft.com/office/powerpoint/2010/main" val="1254697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5C4AE-3273-4E3A-90F8-78B4EBEA68E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9880" t="20031" r="9609" b="12069"/>
          <a:stretch/>
        </p:blipFill>
        <p:spPr>
          <a:xfrm>
            <a:off x="0" y="0"/>
            <a:ext cx="12191999" cy="6858000"/>
          </a:xfrm>
          <a:prstGeom prst="rect">
            <a:avLst/>
          </a:prstGeom>
        </p:spPr>
      </p:pic>
      <p:sp>
        <p:nvSpPr>
          <p:cNvPr id="6" name="Rectangle 5">
            <a:extLst>
              <a:ext uri="{FF2B5EF4-FFF2-40B4-BE49-F238E27FC236}">
                <a16:creationId xmlns:a16="http://schemas.microsoft.com/office/drawing/2014/main" id="{6D09444C-47F2-7F78-9F98-CEBDB7943B1E}"/>
              </a:ext>
            </a:extLst>
          </p:cNvPr>
          <p:cNvSpPr/>
          <p:nvPr/>
        </p:nvSpPr>
        <p:spPr>
          <a:xfrm>
            <a:off x="1657350" y="2362199"/>
            <a:ext cx="8858250" cy="1657352"/>
          </a:xfrm>
          <a:prstGeom prst="rect">
            <a:avLst/>
          </a:prstGeom>
          <a:solidFill>
            <a:schemeClr val="bg1">
              <a:alpha val="66000"/>
            </a:schemeClr>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D77A9-928F-2EE0-3FF5-503764D66B85}"/>
              </a:ext>
            </a:extLst>
          </p:cNvPr>
          <p:cNvSpPr>
            <a:spLocks noGrp="1"/>
          </p:cNvSpPr>
          <p:nvPr>
            <p:ph type="ctrTitle"/>
          </p:nvPr>
        </p:nvSpPr>
        <p:spPr>
          <a:xfrm>
            <a:off x="1514475" y="1436688"/>
            <a:ext cx="9144000" cy="2387600"/>
          </a:xfrm>
        </p:spPr>
        <p:txBody>
          <a:bodyPr>
            <a:normAutofit/>
          </a:bodyPr>
          <a:lstStyle/>
          <a:p>
            <a: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t>infrastructure</a:t>
            </a:r>
            <a:b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br>
            <a: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t>RECOMMENDATIONS</a:t>
            </a:r>
            <a:endParaRPr lang="en-US" sz="7200" dirty="0"/>
          </a:p>
        </p:txBody>
      </p:sp>
    </p:spTree>
    <p:extLst>
      <p:ext uri="{BB962C8B-B14F-4D97-AF65-F5344CB8AC3E}">
        <p14:creationId xmlns:p14="http://schemas.microsoft.com/office/powerpoint/2010/main" val="3961829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2022 infrastructure </a:t>
            </a:r>
            <a:b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br>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activity recommendations</a:t>
            </a:r>
            <a:endParaRPr lang="en-US" dirty="0">
              <a:solidFill>
                <a:schemeClr val="bg1"/>
              </a:solidFill>
            </a:endParaRPr>
          </a:p>
        </p:txBody>
      </p:sp>
      <p:sp>
        <p:nvSpPr>
          <p:cNvPr id="3" name="Content Placeholder 2">
            <a:extLst>
              <a:ext uri="{FF2B5EF4-FFF2-40B4-BE49-F238E27FC236}">
                <a16:creationId xmlns:a16="http://schemas.microsoft.com/office/drawing/2014/main" id="{309D4E78-8C7D-05E5-7096-C7FA407AF886}"/>
              </a:ext>
            </a:extLst>
          </p:cNvPr>
          <p:cNvSpPr>
            <a:spLocks noGrp="1"/>
          </p:cNvSpPr>
          <p:nvPr>
            <p:ph idx="1"/>
          </p:nvPr>
        </p:nvSpPr>
        <p:spPr/>
        <p:txBody>
          <a:bodyPr>
            <a:normAutofit fontScale="92500" lnSpcReduction="20000"/>
          </a:bodyPr>
          <a:lstStyle/>
          <a:p>
            <a:pPr marL="0" marR="0" lvl="0" indent="0">
              <a:lnSpc>
                <a:spcPct val="107000"/>
              </a:lnSpc>
              <a:spcBef>
                <a:spcPts val="0"/>
              </a:spcBef>
              <a:spcAft>
                <a:spcPts val="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City of Fountain – Bonita Drive ADA Sidewalks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Funding from the 2022 El Paso County CDBG Program will be used to build ADA sidewalks, curbs, and gutters in a qualified census tract block group in the City of Fountain’s Bonita Dr. neighborhood.</a:t>
            </a:r>
          </a:p>
          <a:p>
            <a:pPr marL="514350" marR="0" indent="-28575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Proposed Service Area: City of Fountain</a:t>
            </a:r>
          </a:p>
          <a:p>
            <a:pPr marL="514350" marR="0" indent="-285750">
              <a:lnSpc>
                <a:spcPct val="107000"/>
              </a:lnSpc>
              <a:spcBef>
                <a:spcPts val="0"/>
              </a:spcBef>
              <a:spcAft>
                <a:spcPts val="0"/>
              </a:spcAft>
              <a:buFont typeface="Wingdings" panose="05000000000000000000" pitchFamily="2" charset="2"/>
              <a:buChar cha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Funding Recommendation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$129,574.00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City of Manitou Springs – </a:t>
            </a:r>
            <a:r>
              <a:rPr lang="en-US" sz="1800" b="1" u="sng" dirty="0" err="1">
                <a:effectLst/>
                <a:latin typeface="Calibri" panose="020F0502020204030204" pitchFamily="34" charset="0"/>
                <a:ea typeface="Calibri" panose="020F0502020204030204" pitchFamily="34" charset="0"/>
                <a:cs typeface="Times New Roman" panose="02020603050405020304" pitchFamily="18" charset="0"/>
              </a:rPr>
              <a:t>Duclo</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 ADA Improvements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Funding from the 2022 El Paso County CDBG Program will be used to build ADA sidewalks in a qualified census tract block in the City of Manitou Springs. </a:t>
            </a:r>
          </a:p>
          <a:p>
            <a:pPr marL="514350" marR="0" indent="-28575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Proposed Service Area: City of Manitou Springs</a:t>
            </a:r>
          </a:p>
          <a:p>
            <a:pPr marL="514350" marR="0" indent="-285750">
              <a:lnSpc>
                <a:spcPct val="107000"/>
              </a:lnSpc>
              <a:spcBef>
                <a:spcPts val="0"/>
              </a:spcBef>
              <a:spcAft>
                <a:spcPts val="0"/>
              </a:spcAft>
              <a:buFont typeface="Wingdings" panose="05000000000000000000" pitchFamily="2" charset="2"/>
              <a:buChar cha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Funding Recommendation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$200,000.00</a:t>
            </a:r>
          </a:p>
          <a:p>
            <a:pPr marR="0" indent="0">
              <a:lnSpc>
                <a:spcPct val="107000"/>
              </a:lnSpc>
              <a:spcBef>
                <a:spcPts val="0"/>
              </a:spcBef>
              <a:spcAft>
                <a:spcPts val="0"/>
              </a:spcAft>
              <a:buNone/>
            </a:pPr>
            <a:r>
              <a:rPr lang="en-US" sz="18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Town of Monument – Beacon Lite Rd and SH 105 ADA Improvements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Funding from the 2022 El Paso County CDBG Program will address ADA accessibility issues along Beacon Lite Road in Monument.</a:t>
            </a:r>
          </a:p>
          <a:p>
            <a:pPr marL="514350" marR="0" indent="-285750">
              <a:lnSpc>
                <a:spcPct val="107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Proposed Service Area: Town of Monument </a:t>
            </a:r>
          </a:p>
          <a:p>
            <a:pPr marL="514350" marR="0" indent="-285750">
              <a:lnSpc>
                <a:spcPct val="107000"/>
              </a:lnSpc>
              <a:spcBef>
                <a:spcPts val="0"/>
              </a:spcBef>
              <a:spcAft>
                <a:spcPts val="800"/>
              </a:spcAft>
              <a:buFont typeface="Wingdings" panose="05000000000000000000" pitchFamily="2" charset="2"/>
              <a:buChar cha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Funding Recommendation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$99,330.00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4573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5C4AE-3273-4E3A-90F8-78B4EBEA68E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9880" t="20031" r="9609" b="12069"/>
          <a:stretch/>
        </p:blipFill>
        <p:spPr>
          <a:xfrm>
            <a:off x="0" y="0"/>
            <a:ext cx="12191999" cy="6858000"/>
          </a:xfrm>
          <a:prstGeom prst="rect">
            <a:avLst/>
          </a:prstGeom>
        </p:spPr>
      </p:pic>
      <p:sp>
        <p:nvSpPr>
          <p:cNvPr id="6" name="Rectangle 5">
            <a:extLst>
              <a:ext uri="{FF2B5EF4-FFF2-40B4-BE49-F238E27FC236}">
                <a16:creationId xmlns:a16="http://schemas.microsoft.com/office/drawing/2014/main" id="{6D09444C-47F2-7F78-9F98-CEBDB7943B1E}"/>
              </a:ext>
            </a:extLst>
          </p:cNvPr>
          <p:cNvSpPr/>
          <p:nvPr/>
        </p:nvSpPr>
        <p:spPr>
          <a:xfrm>
            <a:off x="1657350" y="2362199"/>
            <a:ext cx="8858250" cy="1657352"/>
          </a:xfrm>
          <a:prstGeom prst="rect">
            <a:avLst/>
          </a:prstGeom>
          <a:solidFill>
            <a:schemeClr val="bg1">
              <a:alpha val="66000"/>
            </a:schemeClr>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D77A9-928F-2EE0-3FF5-503764D66B85}"/>
              </a:ext>
            </a:extLst>
          </p:cNvPr>
          <p:cNvSpPr>
            <a:spLocks noGrp="1"/>
          </p:cNvSpPr>
          <p:nvPr>
            <p:ph type="ctrTitle"/>
          </p:nvPr>
        </p:nvSpPr>
        <p:spPr>
          <a:xfrm>
            <a:off x="1514475" y="1436688"/>
            <a:ext cx="9144000" cy="2387600"/>
          </a:xfrm>
        </p:spPr>
        <p:txBody>
          <a:bodyPr>
            <a:normAutofit/>
          </a:bodyPr>
          <a:lstStyle/>
          <a:p>
            <a: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t>housing</a:t>
            </a:r>
            <a:b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br>
            <a: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t>RECOMMENDATIONS</a:t>
            </a:r>
            <a:endParaRPr lang="en-US" sz="7200" dirty="0"/>
          </a:p>
        </p:txBody>
      </p:sp>
    </p:spTree>
    <p:extLst>
      <p:ext uri="{BB962C8B-B14F-4D97-AF65-F5344CB8AC3E}">
        <p14:creationId xmlns:p14="http://schemas.microsoft.com/office/powerpoint/2010/main" val="2100381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2022 HOUSING </a:t>
            </a:r>
            <a:b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br>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activity recommendations</a:t>
            </a:r>
            <a:endParaRPr lang="en-US" dirty="0">
              <a:solidFill>
                <a:schemeClr val="bg1"/>
              </a:solidFill>
            </a:endParaRPr>
          </a:p>
        </p:txBody>
      </p:sp>
      <p:sp>
        <p:nvSpPr>
          <p:cNvPr id="3" name="Content Placeholder 2">
            <a:extLst>
              <a:ext uri="{FF2B5EF4-FFF2-40B4-BE49-F238E27FC236}">
                <a16:creationId xmlns:a16="http://schemas.microsoft.com/office/drawing/2014/main" id="{309D4E78-8C7D-05E5-7096-C7FA407AF886}"/>
              </a:ext>
            </a:extLst>
          </p:cNvPr>
          <p:cNvSpPr>
            <a:spLocks noGrp="1"/>
          </p:cNvSpPr>
          <p:nvPr>
            <p:ph idx="1"/>
          </p:nvPr>
        </p:nvSpPr>
        <p:spPr/>
        <p:txBody>
          <a:bodyPr>
            <a:normAutofit/>
          </a:bodyPr>
          <a:lstStyle/>
          <a:p>
            <a:pPr marL="0" marR="0" lvl="0" indent="0">
              <a:lnSpc>
                <a:spcPct val="107000"/>
              </a:lnSpc>
              <a:spcBef>
                <a:spcPts val="0"/>
              </a:spcBef>
              <a:spcAft>
                <a:spcPts val="0"/>
              </a:spcAft>
              <a:buNone/>
            </a:pPr>
            <a:r>
              <a:rPr lang="en-US" sz="1700" b="1" u="sng" dirty="0">
                <a:effectLst/>
                <a:latin typeface="Calibri" panose="020F0502020204030204" pitchFamily="34" charset="0"/>
                <a:ea typeface="Calibri" panose="020F0502020204030204" pitchFamily="34" charset="0"/>
                <a:cs typeface="Times New Roman" panose="02020603050405020304" pitchFamily="18" charset="0"/>
              </a:rPr>
              <a:t>Brothers Redevelopment </a:t>
            </a: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a:t>
            </a:r>
            <a:r>
              <a:rPr lang="en-US" sz="1700" b="1" u="sng" dirty="0">
                <a:effectLst/>
                <a:latin typeface="Calibri" panose="020F0502020204030204" pitchFamily="34" charset="0"/>
                <a:ea typeface="Calibri" panose="020F0502020204030204" pitchFamily="34" charset="0"/>
                <a:cs typeface="Times New Roman" panose="02020603050405020304" pitchFamily="18" charset="0"/>
              </a:rPr>
              <a:t> Homeowner Rehabilitation Program</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285750">
              <a:lnSpc>
                <a:spcPct val="87000"/>
              </a:lnSpc>
              <a:spcBef>
                <a:spcPts val="0"/>
              </a:spcBef>
              <a:spcAft>
                <a:spcPts val="0"/>
              </a:spcAft>
              <a:buFont typeface="Wingdings" panose="05000000000000000000" pitchFamily="2"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Funding from the 2022 El Paso County CDBG Program will be used to assist eligible homeowners with single family rehabilitation that focuses on addressing architectural barriers and/or addressing rehabilitation of items that pose a direct threat to health and safety.</a:t>
            </a:r>
          </a:p>
          <a:p>
            <a:pPr marL="514350" marR="0" indent="-285750">
              <a:lnSpc>
                <a:spcPct val="87000"/>
              </a:lnSpc>
              <a:spcBef>
                <a:spcPts val="0"/>
              </a:spcBef>
              <a:spcAft>
                <a:spcPts val="0"/>
              </a:spcAft>
              <a:buFont typeface="Wingdings" panose="05000000000000000000" pitchFamily="2"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Proposed Number of Households Served: 9</a:t>
            </a:r>
          </a:p>
          <a:p>
            <a:pPr marL="514350" marR="0" indent="-285750">
              <a:lnSpc>
                <a:spcPct val="87000"/>
              </a:lnSpc>
              <a:spcBef>
                <a:spcPts val="0"/>
              </a:spcBef>
              <a:spcAft>
                <a:spcPts val="800"/>
              </a:spcAft>
              <a:buFont typeface="Wingdings" panose="05000000000000000000" pitchFamily="2" charset="2"/>
              <a:buChar char="§"/>
            </a:pPr>
            <a:r>
              <a:rPr lang="en-US" sz="1700" b="1" i="1" dirty="0">
                <a:effectLst/>
                <a:latin typeface="Calibri" panose="020F0502020204030204" pitchFamily="34" charset="0"/>
                <a:ea typeface="Calibri" panose="020F0502020204030204" pitchFamily="34" charset="0"/>
                <a:cs typeface="Times New Roman" panose="02020603050405020304" pitchFamily="18" charset="0"/>
              </a:rPr>
              <a:t>Funding Recommendation</a:t>
            </a:r>
            <a:r>
              <a:rPr lang="en-US" sz="1700" b="1" dirty="0">
                <a:effectLst/>
                <a:latin typeface="Calibri" panose="020F0502020204030204" pitchFamily="34" charset="0"/>
                <a:ea typeface="Calibri" panose="020F0502020204030204" pitchFamily="34" charset="0"/>
                <a:cs typeface="Times New Roman" panose="02020603050405020304" pitchFamily="18" charset="0"/>
              </a:rPr>
              <a:t>: $92,191.00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5269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2022 summary of funding recommendations</a:t>
            </a:r>
            <a:endParaRPr lang="en-US" dirty="0">
              <a:solidFill>
                <a:schemeClr val="bg1"/>
              </a:solidFill>
            </a:endParaRPr>
          </a:p>
        </p:txBody>
      </p:sp>
      <p:pic>
        <p:nvPicPr>
          <p:cNvPr id="9" name="Picture 8">
            <a:extLst>
              <a:ext uri="{FF2B5EF4-FFF2-40B4-BE49-F238E27FC236}">
                <a16:creationId xmlns:a16="http://schemas.microsoft.com/office/drawing/2014/main" id="{5CCFC559-A4FD-D280-7EBF-E4400353A028}"/>
              </a:ext>
            </a:extLst>
          </p:cNvPr>
          <p:cNvPicPr>
            <a:picLocks noChangeAspect="1"/>
          </p:cNvPicPr>
          <p:nvPr/>
        </p:nvPicPr>
        <p:blipFill rotWithShape="1">
          <a:blip r:embed="rId2"/>
          <a:srcRect l="1256" r="1565" b="14840"/>
          <a:stretch/>
        </p:blipFill>
        <p:spPr>
          <a:xfrm>
            <a:off x="969064" y="2020660"/>
            <a:ext cx="10253871" cy="2476520"/>
          </a:xfrm>
          <a:prstGeom prst="rect">
            <a:avLst/>
          </a:prstGeom>
        </p:spPr>
      </p:pic>
    </p:spTree>
    <p:extLst>
      <p:ext uri="{BB962C8B-B14F-4D97-AF65-F5344CB8AC3E}">
        <p14:creationId xmlns:p14="http://schemas.microsoft.com/office/powerpoint/2010/main" val="57989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CDBG PROGRAM OVERVIEW</a:t>
            </a:r>
            <a:endParaRPr lang="en-US" dirty="0">
              <a:solidFill>
                <a:schemeClr val="bg1"/>
              </a:solidFill>
            </a:endParaRPr>
          </a:p>
        </p:txBody>
      </p:sp>
      <p:sp>
        <p:nvSpPr>
          <p:cNvPr id="3" name="Content Placeholder 2">
            <a:extLst>
              <a:ext uri="{FF2B5EF4-FFF2-40B4-BE49-F238E27FC236}">
                <a16:creationId xmlns:a16="http://schemas.microsoft.com/office/drawing/2014/main" id="{309D4E78-8C7D-05E5-7096-C7FA407AF886}"/>
              </a:ext>
            </a:extLst>
          </p:cNvPr>
          <p:cNvSpPr>
            <a:spLocks noGrp="1"/>
          </p:cNvSpPr>
          <p:nvPr>
            <p:ph idx="1"/>
          </p:nvPr>
        </p:nvSpPr>
        <p:spPr>
          <a:xfrm>
            <a:off x="838200" y="1825624"/>
            <a:ext cx="10515600" cy="4845519"/>
          </a:xfrm>
        </p:spPr>
        <p:txBody>
          <a:bodyPr>
            <a:normAutofit lnSpcReduction="10000"/>
          </a:bodyPr>
          <a:lstStyle/>
          <a:p>
            <a:pPr>
              <a:buFont typeface="Wingdings" panose="05000000000000000000" pitchFamily="2" charset="2"/>
              <a:buChar char="§"/>
            </a:pPr>
            <a:r>
              <a:rPr lang="en-US" sz="2800" dirty="0"/>
              <a:t>Applications for funding are solicited from eligible entities on an annual basis</a:t>
            </a:r>
          </a:p>
          <a:p>
            <a:pPr>
              <a:buFont typeface="Wingdings" panose="05000000000000000000" pitchFamily="2" charset="2"/>
              <a:buChar char="§"/>
            </a:pPr>
            <a:r>
              <a:rPr lang="en-US" sz="2800" dirty="0"/>
              <a:t>Community Development Advisory Board, appointed by the Board of County Commissioners, reviews applications and makes funding recommendations</a:t>
            </a:r>
          </a:p>
          <a:p>
            <a:pPr>
              <a:buFont typeface="Wingdings" panose="05000000000000000000" pitchFamily="2" charset="2"/>
              <a:buChar char="§"/>
            </a:pPr>
            <a:r>
              <a:rPr lang="en-US" sz="2800" dirty="0"/>
              <a:t>Final approval given by Board of County Commissioners</a:t>
            </a:r>
          </a:p>
          <a:p>
            <a:pPr>
              <a:buFont typeface="Wingdings" panose="05000000000000000000" pitchFamily="2" charset="2"/>
              <a:buChar char="§"/>
            </a:pPr>
            <a:r>
              <a:rPr lang="en-US" sz="2800" dirty="0"/>
              <a:t>Projects and activities must be included in an Annual Action Plan and meet goals outlined in the </a:t>
            </a:r>
            <a:r>
              <a:rPr lang="en-US" dirty="0"/>
              <a:t>current </a:t>
            </a:r>
            <a:r>
              <a:rPr lang="en-US" sz="2800" dirty="0"/>
              <a:t>Consolidated Plan in order to be awarded funding</a:t>
            </a:r>
          </a:p>
          <a:p>
            <a:pPr>
              <a:buFont typeface="Wingdings" panose="05000000000000000000" pitchFamily="2" charset="2"/>
              <a:buChar char="§"/>
            </a:pPr>
            <a:r>
              <a:rPr lang="en-US" sz="2800" dirty="0"/>
              <a:t>The 2022-2026 Consolidated Plan and the 2022 Annual Action Plan will be submitted to the U.S. Department of Housing and Urban Development in July 2022</a:t>
            </a:r>
          </a:p>
        </p:txBody>
      </p:sp>
    </p:spTree>
    <p:extLst>
      <p:ext uri="{BB962C8B-B14F-4D97-AF65-F5344CB8AC3E}">
        <p14:creationId xmlns:p14="http://schemas.microsoft.com/office/powerpoint/2010/main" val="117955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Community development advisory board</a:t>
            </a:r>
            <a:endParaRPr lang="en-US" dirty="0">
              <a:solidFill>
                <a:schemeClr val="bg1"/>
              </a:solidFill>
            </a:endParaRPr>
          </a:p>
        </p:txBody>
      </p:sp>
      <p:sp>
        <p:nvSpPr>
          <p:cNvPr id="5" name="Content Placeholder 2">
            <a:extLst>
              <a:ext uri="{FF2B5EF4-FFF2-40B4-BE49-F238E27FC236}">
                <a16:creationId xmlns:a16="http://schemas.microsoft.com/office/drawing/2014/main" id="{4FFFC5D2-9504-CB41-DD9C-32246A8AB071}"/>
              </a:ext>
            </a:extLst>
          </p:cNvPr>
          <p:cNvSpPr txBox="1">
            <a:spLocks/>
          </p:cNvSpPr>
          <p:nvPr/>
        </p:nvSpPr>
        <p:spPr>
          <a:xfrm>
            <a:off x="575803" y="5994575"/>
            <a:ext cx="10777994" cy="6354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buFont typeface="Arial" panose="020B0604020202020204" pitchFamily="34" charset="0"/>
              <a:buNone/>
            </a:pPr>
            <a:r>
              <a:rPr lang="en-US" sz="1800" b="1" i="1" dirty="0"/>
              <a:t>Commissioner Liaison: </a:t>
            </a:r>
            <a:r>
              <a:rPr lang="en-US" sz="1800" i="1" dirty="0"/>
              <a:t>Commissioner Carrie Geitner</a:t>
            </a:r>
          </a:p>
          <a:p>
            <a:pPr marL="228600" lvl="1" indent="0">
              <a:buFont typeface="Arial" panose="020B0604020202020204" pitchFamily="34" charset="0"/>
              <a:buNone/>
            </a:pPr>
            <a:r>
              <a:rPr lang="en-US" sz="1800" b="1" i="1" dirty="0"/>
              <a:t>Staff Liaison: </a:t>
            </a:r>
            <a:r>
              <a:rPr lang="en-US" sz="1800" i="1" dirty="0"/>
              <a:t>Delilah Porras-Nuevo, Community Development Analyst</a:t>
            </a:r>
            <a:endParaRPr lang="en-US" sz="2200" i="1" dirty="0"/>
          </a:p>
        </p:txBody>
      </p:sp>
      <p:graphicFrame>
        <p:nvGraphicFramePr>
          <p:cNvPr id="7" name="Table 7">
            <a:extLst>
              <a:ext uri="{FF2B5EF4-FFF2-40B4-BE49-F238E27FC236}">
                <a16:creationId xmlns:a16="http://schemas.microsoft.com/office/drawing/2014/main" id="{4C16A089-66A6-1416-9B5F-05ED81F32216}"/>
              </a:ext>
            </a:extLst>
          </p:cNvPr>
          <p:cNvGraphicFramePr>
            <a:graphicFrameLocks noGrp="1"/>
          </p:cNvGraphicFramePr>
          <p:nvPr>
            <p:extLst>
              <p:ext uri="{D42A27DB-BD31-4B8C-83A1-F6EECF244321}">
                <p14:modId xmlns:p14="http://schemas.microsoft.com/office/powerpoint/2010/main" val="708181155"/>
              </p:ext>
            </p:extLst>
          </p:nvPr>
        </p:nvGraphicFramePr>
        <p:xfrm>
          <a:off x="838199" y="1827153"/>
          <a:ext cx="10515598" cy="4023360"/>
        </p:xfrm>
        <a:graphic>
          <a:graphicData uri="http://schemas.openxmlformats.org/drawingml/2006/table">
            <a:tbl>
              <a:tblPr firstRow="1" bandRow="1">
                <a:tableStyleId>{9D7B26C5-4107-4FEC-AEDC-1716B250A1EF}</a:tableStyleId>
              </a:tblPr>
              <a:tblGrid>
                <a:gridCol w="4099561">
                  <a:extLst>
                    <a:ext uri="{9D8B030D-6E8A-4147-A177-3AD203B41FA5}">
                      <a16:colId xmlns:a16="http://schemas.microsoft.com/office/drawing/2014/main" val="1774676289"/>
                    </a:ext>
                  </a:extLst>
                </a:gridCol>
                <a:gridCol w="6416037">
                  <a:extLst>
                    <a:ext uri="{9D8B030D-6E8A-4147-A177-3AD203B41FA5}">
                      <a16:colId xmlns:a16="http://schemas.microsoft.com/office/drawing/2014/main" val="1152094844"/>
                    </a:ext>
                  </a:extLst>
                </a:gridCol>
              </a:tblGrid>
              <a:tr h="358140">
                <a:tc>
                  <a:txBody>
                    <a:bodyPr/>
                    <a:lstStyle/>
                    <a:p>
                      <a:r>
                        <a:rPr lang="en-US" b="1" dirty="0"/>
                        <a:t>District 1</a:t>
                      </a:r>
                    </a:p>
                  </a:txBody>
                  <a:tcPr>
                    <a:lnB w="12700" cap="flat" cmpd="sng" algn="ctr">
                      <a:noFill/>
                      <a:prstDash val="solid"/>
                      <a:round/>
                      <a:headEnd type="none" w="med" len="med"/>
                      <a:tailEnd type="none" w="med" len="med"/>
                    </a:lnB>
                  </a:tcPr>
                </a:tc>
                <a:tc>
                  <a:txBody>
                    <a:bodyPr/>
                    <a:lstStyle/>
                    <a:p>
                      <a:r>
                        <a:rPr lang="en-US" b="0" dirty="0"/>
                        <a:t>Rachel Starr</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291964406"/>
                  </a:ext>
                </a:extLst>
              </a:tr>
              <a:tr h="358140">
                <a:tc>
                  <a:txBody>
                    <a:bodyPr/>
                    <a:lstStyle/>
                    <a:p>
                      <a:r>
                        <a:rPr lang="en-US" b="1" dirty="0"/>
                        <a:t>District 2</a:t>
                      </a:r>
                    </a:p>
                  </a:txBody>
                  <a:tcPr>
                    <a:lnT w="12700" cap="flat" cmpd="sng" algn="ctr">
                      <a:noFill/>
                      <a:prstDash val="solid"/>
                      <a:round/>
                      <a:headEnd type="none" w="med" len="med"/>
                      <a:tailEnd type="none" w="med" len="med"/>
                    </a:lnT>
                  </a:tcPr>
                </a:tc>
                <a:tc>
                  <a:txBody>
                    <a:bodyPr/>
                    <a:lstStyle/>
                    <a:p>
                      <a:r>
                        <a:rPr lang="en-US" i="1" dirty="0"/>
                        <a:t>Vacant</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3894077174"/>
                  </a:ext>
                </a:extLst>
              </a:tr>
              <a:tr h="358140">
                <a:tc>
                  <a:txBody>
                    <a:bodyPr/>
                    <a:lstStyle/>
                    <a:p>
                      <a:r>
                        <a:rPr lang="en-US" b="1" dirty="0"/>
                        <a:t>District 3</a:t>
                      </a:r>
                    </a:p>
                  </a:txBody>
                  <a:tcPr/>
                </a:tc>
                <a:tc>
                  <a:txBody>
                    <a:bodyPr/>
                    <a:lstStyle/>
                    <a:p>
                      <a:r>
                        <a:rPr lang="en-US" dirty="0"/>
                        <a:t>Tiffany </a:t>
                      </a:r>
                      <a:r>
                        <a:rPr lang="en-US" dirty="0" err="1"/>
                        <a:t>Colvert</a:t>
                      </a:r>
                      <a:endParaRPr lang="en-US" dirty="0"/>
                    </a:p>
                  </a:txBody>
                  <a:tcPr/>
                </a:tc>
                <a:extLst>
                  <a:ext uri="{0D108BD9-81ED-4DB2-BD59-A6C34878D82A}">
                    <a16:rowId xmlns:a16="http://schemas.microsoft.com/office/drawing/2014/main" val="1944809561"/>
                  </a:ext>
                </a:extLst>
              </a:tr>
              <a:tr h="358140">
                <a:tc>
                  <a:txBody>
                    <a:bodyPr/>
                    <a:lstStyle/>
                    <a:p>
                      <a:r>
                        <a:rPr lang="en-US" b="1" dirty="0"/>
                        <a:t>District 4</a:t>
                      </a:r>
                    </a:p>
                  </a:txBody>
                  <a:tcPr/>
                </a:tc>
                <a:tc>
                  <a:txBody>
                    <a:bodyPr/>
                    <a:lstStyle/>
                    <a:p>
                      <a:r>
                        <a:rPr lang="en-US" dirty="0"/>
                        <a:t>Tamara Estes</a:t>
                      </a:r>
                    </a:p>
                  </a:txBody>
                  <a:tcPr/>
                </a:tc>
                <a:extLst>
                  <a:ext uri="{0D108BD9-81ED-4DB2-BD59-A6C34878D82A}">
                    <a16:rowId xmlns:a16="http://schemas.microsoft.com/office/drawing/2014/main" val="303930116"/>
                  </a:ext>
                </a:extLst>
              </a:tr>
              <a:tr h="358140">
                <a:tc>
                  <a:txBody>
                    <a:bodyPr/>
                    <a:lstStyle/>
                    <a:p>
                      <a:r>
                        <a:rPr lang="en-US" b="1" dirty="0"/>
                        <a:t>District 5</a:t>
                      </a:r>
                    </a:p>
                  </a:txBody>
                  <a:tcPr/>
                </a:tc>
                <a:tc>
                  <a:txBody>
                    <a:bodyPr/>
                    <a:lstStyle/>
                    <a:p>
                      <a:r>
                        <a:rPr lang="en-US" dirty="0"/>
                        <a:t>Robert Null</a:t>
                      </a:r>
                    </a:p>
                  </a:txBody>
                  <a:tcPr/>
                </a:tc>
                <a:extLst>
                  <a:ext uri="{0D108BD9-81ED-4DB2-BD59-A6C34878D82A}">
                    <a16:rowId xmlns:a16="http://schemas.microsoft.com/office/drawing/2014/main" val="2118502886"/>
                  </a:ext>
                </a:extLst>
              </a:tr>
              <a:tr h="358140">
                <a:tc>
                  <a:txBody>
                    <a:bodyPr/>
                    <a:lstStyle/>
                    <a:p>
                      <a:r>
                        <a:rPr lang="en-US" b="1" dirty="0"/>
                        <a:t>City of Fountain</a:t>
                      </a:r>
                    </a:p>
                  </a:txBody>
                  <a:tcPr/>
                </a:tc>
                <a:tc>
                  <a:txBody>
                    <a:bodyPr/>
                    <a:lstStyle/>
                    <a:p>
                      <a:r>
                        <a:rPr lang="en-US" dirty="0"/>
                        <a:t>Todd Evans</a:t>
                      </a:r>
                    </a:p>
                  </a:txBody>
                  <a:tcPr/>
                </a:tc>
                <a:extLst>
                  <a:ext uri="{0D108BD9-81ED-4DB2-BD59-A6C34878D82A}">
                    <a16:rowId xmlns:a16="http://schemas.microsoft.com/office/drawing/2014/main" val="1495665174"/>
                  </a:ext>
                </a:extLst>
              </a:tr>
              <a:tr h="358140">
                <a:tc>
                  <a:txBody>
                    <a:bodyPr/>
                    <a:lstStyle/>
                    <a:p>
                      <a:r>
                        <a:rPr lang="en-US" b="1" dirty="0"/>
                        <a:t>Town of Green Mountain Falls</a:t>
                      </a:r>
                    </a:p>
                  </a:txBody>
                  <a:tcPr/>
                </a:tc>
                <a:tc>
                  <a:txBody>
                    <a:bodyPr/>
                    <a:lstStyle/>
                    <a:p>
                      <a:r>
                        <a:rPr lang="en-US" dirty="0"/>
                        <a:t>Tyler Stevens (Chair)</a:t>
                      </a:r>
                    </a:p>
                  </a:txBody>
                  <a:tcPr/>
                </a:tc>
                <a:extLst>
                  <a:ext uri="{0D108BD9-81ED-4DB2-BD59-A6C34878D82A}">
                    <a16:rowId xmlns:a16="http://schemas.microsoft.com/office/drawing/2014/main" val="464043280"/>
                  </a:ext>
                </a:extLst>
              </a:tr>
              <a:tr h="358140">
                <a:tc>
                  <a:txBody>
                    <a:bodyPr/>
                    <a:lstStyle/>
                    <a:p>
                      <a:r>
                        <a:rPr lang="en-US" b="1" dirty="0"/>
                        <a:t>Town of Calhan/Ramah</a:t>
                      </a:r>
                    </a:p>
                  </a:txBody>
                  <a:tcPr/>
                </a:tc>
                <a:tc>
                  <a:txBody>
                    <a:bodyPr/>
                    <a:lstStyle/>
                    <a:p>
                      <a:r>
                        <a:rPr lang="en-US" dirty="0"/>
                        <a:t>Cindy Tompkins (Vice Chair)</a:t>
                      </a:r>
                    </a:p>
                  </a:txBody>
                  <a:tcPr/>
                </a:tc>
                <a:extLst>
                  <a:ext uri="{0D108BD9-81ED-4DB2-BD59-A6C34878D82A}">
                    <a16:rowId xmlns:a16="http://schemas.microsoft.com/office/drawing/2014/main" val="1930043933"/>
                  </a:ext>
                </a:extLst>
              </a:tr>
              <a:tr h="358140">
                <a:tc>
                  <a:txBody>
                    <a:bodyPr/>
                    <a:lstStyle/>
                    <a:p>
                      <a:r>
                        <a:rPr lang="en-US" b="1" dirty="0"/>
                        <a:t>Town of Palmer Lake</a:t>
                      </a:r>
                    </a:p>
                  </a:txBody>
                  <a:tcPr/>
                </a:tc>
                <a:tc>
                  <a:txBody>
                    <a:bodyPr/>
                    <a:lstStyle/>
                    <a:p>
                      <a:r>
                        <a:rPr lang="en-US" i="1" dirty="0"/>
                        <a:t>Vacant</a:t>
                      </a:r>
                    </a:p>
                  </a:txBody>
                  <a:tcPr/>
                </a:tc>
                <a:extLst>
                  <a:ext uri="{0D108BD9-81ED-4DB2-BD59-A6C34878D82A}">
                    <a16:rowId xmlns:a16="http://schemas.microsoft.com/office/drawing/2014/main" val="3093629305"/>
                  </a:ext>
                </a:extLst>
              </a:tr>
              <a:tr h="358140">
                <a:tc>
                  <a:txBody>
                    <a:bodyPr/>
                    <a:lstStyle/>
                    <a:p>
                      <a:r>
                        <a:rPr lang="en-US" b="1" dirty="0"/>
                        <a:t>City of Manitou Springs</a:t>
                      </a:r>
                    </a:p>
                  </a:txBody>
                  <a:tcPr/>
                </a:tc>
                <a:tc>
                  <a:txBody>
                    <a:bodyPr/>
                    <a:lstStyle/>
                    <a:p>
                      <a:r>
                        <a:rPr lang="en-US" dirty="0"/>
                        <a:t>Denise Howell</a:t>
                      </a:r>
                    </a:p>
                  </a:txBody>
                  <a:tcPr/>
                </a:tc>
                <a:extLst>
                  <a:ext uri="{0D108BD9-81ED-4DB2-BD59-A6C34878D82A}">
                    <a16:rowId xmlns:a16="http://schemas.microsoft.com/office/drawing/2014/main" val="4289304534"/>
                  </a:ext>
                </a:extLst>
              </a:tr>
              <a:tr h="358140">
                <a:tc>
                  <a:txBody>
                    <a:bodyPr/>
                    <a:lstStyle/>
                    <a:p>
                      <a:r>
                        <a:rPr lang="en-US" b="1" dirty="0"/>
                        <a:t>Town of Monument</a:t>
                      </a:r>
                    </a:p>
                  </a:txBody>
                  <a:tcPr/>
                </a:tc>
                <a:tc>
                  <a:txBody>
                    <a:bodyPr/>
                    <a:lstStyle/>
                    <a:p>
                      <a:r>
                        <a:rPr lang="en-US" dirty="0"/>
                        <a:t>Madeline </a:t>
                      </a:r>
                      <a:r>
                        <a:rPr lang="en-US" dirty="0" err="1"/>
                        <a:t>VanDenHoek</a:t>
                      </a:r>
                      <a:endParaRPr lang="en-US" dirty="0"/>
                    </a:p>
                  </a:txBody>
                  <a:tcPr/>
                </a:tc>
                <a:extLst>
                  <a:ext uri="{0D108BD9-81ED-4DB2-BD59-A6C34878D82A}">
                    <a16:rowId xmlns:a16="http://schemas.microsoft.com/office/drawing/2014/main" val="4184047006"/>
                  </a:ext>
                </a:extLst>
              </a:tr>
            </a:tbl>
          </a:graphicData>
        </a:graphic>
      </p:graphicFrame>
    </p:spTree>
    <p:extLst>
      <p:ext uri="{BB962C8B-B14F-4D97-AF65-F5344CB8AC3E}">
        <p14:creationId xmlns:p14="http://schemas.microsoft.com/office/powerpoint/2010/main" val="411340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Community outreach &amp; engagement</a:t>
            </a:r>
            <a:endParaRPr lang="en-US" dirty="0">
              <a:solidFill>
                <a:schemeClr val="bg1"/>
              </a:solidFill>
            </a:endParaRPr>
          </a:p>
        </p:txBody>
      </p:sp>
      <p:sp>
        <p:nvSpPr>
          <p:cNvPr id="9" name="Rectangle: Rounded Corners 8">
            <a:extLst>
              <a:ext uri="{FF2B5EF4-FFF2-40B4-BE49-F238E27FC236}">
                <a16:creationId xmlns:a16="http://schemas.microsoft.com/office/drawing/2014/main" id="{73370F57-625F-748E-1BC1-187DC5A80D24}"/>
              </a:ext>
            </a:extLst>
          </p:cNvPr>
          <p:cNvSpPr/>
          <p:nvPr/>
        </p:nvSpPr>
        <p:spPr>
          <a:xfrm>
            <a:off x="838199" y="2337846"/>
            <a:ext cx="10515600" cy="1006311"/>
          </a:xfrm>
          <a:prstGeom prst="roundRect">
            <a:avLst/>
          </a:prstGeom>
          <a:solidFill>
            <a:schemeClr val="bg1"/>
          </a:solidFill>
          <a:ln>
            <a:solidFill>
              <a:srgbClr val="905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Rectangle: Rounded Corners 9">
            <a:extLst>
              <a:ext uri="{FF2B5EF4-FFF2-40B4-BE49-F238E27FC236}">
                <a16:creationId xmlns:a16="http://schemas.microsoft.com/office/drawing/2014/main" id="{C5431638-8E16-7CE0-10AE-72911322F612}"/>
              </a:ext>
            </a:extLst>
          </p:cNvPr>
          <p:cNvSpPr/>
          <p:nvPr/>
        </p:nvSpPr>
        <p:spPr>
          <a:xfrm>
            <a:off x="1272619" y="2073895"/>
            <a:ext cx="5788057" cy="565608"/>
          </a:xfrm>
          <a:prstGeom prst="roundRect">
            <a:avLst/>
          </a:prstGeom>
          <a:solidFill>
            <a:schemeClr val="bg2"/>
          </a:solidFill>
          <a:ln>
            <a:solidFill>
              <a:srgbClr val="905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4 public meetings were held</a:t>
            </a:r>
          </a:p>
        </p:txBody>
      </p:sp>
      <p:sp>
        <p:nvSpPr>
          <p:cNvPr id="8" name="TextBox 7">
            <a:extLst>
              <a:ext uri="{FF2B5EF4-FFF2-40B4-BE49-F238E27FC236}">
                <a16:creationId xmlns:a16="http://schemas.microsoft.com/office/drawing/2014/main" id="{2D96B66D-593A-CE58-A67F-307EDED95633}"/>
              </a:ext>
            </a:extLst>
          </p:cNvPr>
          <p:cNvSpPr txBox="1"/>
          <p:nvPr/>
        </p:nvSpPr>
        <p:spPr>
          <a:xfrm>
            <a:off x="838198" y="2655419"/>
            <a:ext cx="10515599" cy="646331"/>
          </a:xfrm>
          <a:prstGeom prst="rect">
            <a:avLst/>
          </a:prstGeom>
          <a:noFill/>
        </p:spPr>
        <p:txBody>
          <a:bodyPr wrap="square" rtlCol="0">
            <a:spAutoFit/>
          </a:bodyPr>
          <a:lstStyle/>
          <a:p>
            <a:r>
              <a:rPr lang="en-US" dirty="0"/>
              <a:t>Two public planning meetings were held in January 2022, and two public meetings were held in June 2022 to discuss the draft plans.</a:t>
            </a:r>
          </a:p>
        </p:txBody>
      </p:sp>
      <p:sp>
        <p:nvSpPr>
          <p:cNvPr id="12" name="Rectangle: Rounded Corners 11">
            <a:extLst>
              <a:ext uri="{FF2B5EF4-FFF2-40B4-BE49-F238E27FC236}">
                <a16:creationId xmlns:a16="http://schemas.microsoft.com/office/drawing/2014/main" id="{EA64BA43-FD2D-5486-10B1-8E1A731FB8FC}"/>
              </a:ext>
            </a:extLst>
          </p:cNvPr>
          <p:cNvSpPr/>
          <p:nvPr/>
        </p:nvSpPr>
        <p:spPr>
          <a:xfrm>
            <a:off x="839769" y="3819428"/>
            <a:ext cx="10515600" cy="1006311"/>
          </a:xfrm>
          <a:prstGeom prst="roundRect">
            <a:avLst/>
          </a:prstGeom>
          <a:solidFill>
            <a:schemeClr val="bg1"/>
          </a:solidFill>
          <a:ln>
            <a:solidFill>
              <a:srgbClr val="905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3" name="Rectangle: Rounded Corners 12">
            <a:extLst>
              <a:ext uri="{FF2B5EF4-FFF2-40B4-BE49-F238E27FC236}">
                <a16:creationId xmlns:a16="http://schemas.microsoft.com/office/drawing/2014/main" id="{5D6D5D7F-EE9D-E587-832D-5B9FB9B229EE}"/>
              </a:ext>
            </a:extLst>
          </p:cNvPr>
          <p:cNvSpPr/>
          <p:nvPr/>
        </p:nvSpPr>
        <p:spPr>
          <a:xfrm>
            <a:off x="1274189" y="3555477"/>
            <a:ext cx="5786487" cy="565608"/>
          </a:xfrm>
          <a:prstGeom prst="roundRect">
            <a:avLst/>
          </a:prstGeom>
          <a:solidFill>
            <a:schemeClr val="bg2"/>
          </a:solidFill>
          <a:ln>
            <a:solidFill>
              <a:srgbClr val="905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21 consultation meetings were conducted</a:t>
            </a:r>
          </a:p>
        </p:txBody>
      </p:sp>
      <p:sp>
        <p:nvSpPr>
          <p:cNvPr id="14" name="TextBox 13">
            <a:extLst>
              <a:ext uri="{FF2B5EF4-FFF2-40B4-BE49-F238E27FC236}">
                <a16:creationId xmlns:a16="http://schemas.microsoft.com/office/drawing/2014/main" id="{C38270D0-7C1E-9DF3-55D5-C1E5D8E9F345}"/>
              </a:ext>
            </a:extLst>
          </p:cNvPr>
          <p:cNvSpPr txBox="1"/>
          <p:nvPr/>
        </p:nvSpPr>
        <p:spPr>
          <a:xfrm>
            <a:off x="839768" y="4137001"/>
            <a:ext cx="10515599" cy="646331"/>
          </a:xfrm>
          <a:prstGeom prst="rect">
            <a:avLst/>
          </a:prstGeom>
          <a:noFill/>
        </p:spPr>
        <p:txBody>
          <a:bodyPr wrap="square" rtlCol="0">
            <a:spAutoFit/>
          </a:bodyPr>
          <a:lstStyle/>
          <a:p>
            <a:r>
              <a:rPr lang="en-US" dirty="0"/>
              <a:t>Consultation meetings were conducted with local community organizations and municipalities in El Paso County throughout the planning process.</a:t>
            </a:r>
          </a:p>
        </p:txBody>
      </p:sp>
      <p:sp>
        <p:nvSpPr>
          <p:cNvPr id="15" name="Rectangle: Rounded Corners 14">
            <a:extLst>
              <a:ext uri="{FF2B5EF4-FFF2-40B4-BE49-F238E27FC236}">
                <a16:creationId xmlns:a16="http://schemas.microsoft.com/office/drawing/2014/main" id="{23C23D43-167A-0C5C-0227-4D033F3CE0AA}"/>
              </a:ext>
            </a:extLst>
          </p:cNvPr>
          <p:cNvSpPr/>
          <p:nvPr/>
        </p:nvSpPr>
        <p:spPr>
          <a:xfrm>
            <a:off x="850764" y="5310435"/>
            <a:ext cx="10515600" cy="1006311"/>
          </a:xfrm>
          <a:prstGeom prst="roundRect">
            <a:avLst/>
          </a:prstGeom>
          <a:solidFill>
            <a:schemeClr val="bg1"/>
          </a:solidFill>
          <a:ln>
            <a:solidFill>
              <a:srgbClr val="905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Rectangle: Rounded Corners 15">
            <a:extLst>
              <a:ext uri="{FF2B5EF4-FFF2-40B4-BE49-F238E27FC236}">
                <a16:creationId xmlns:a16="http://schemas.microsoft.com/office/drawing/2014/main" id="{195CFBC1-A6D3-1824-AAE4-9646B830DE8F}"/>
              </a:ext>
            </a:extLst>
          </p:cNvPr>
          <p:cNvSpPr/>
          <p:nvPr/>
        </p:nvSpPr>
        <p:spPr>
          <a:xfrm>
            <a:off x="1285184" y="5046484"/>
            <a:ext cx="5786487" cy="565608"/>
          </a:xfrm>
          <a:prstGeom prst="roundRect">
            <a:avLst/>
          </a:prstGeom>
          <a:solidFill>
            <a:schemeClr val="bg2"/>
          </a:solidFill>
          <a:ln>
            <a:solidFill>
              <a:srgbClr val="905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113 respondents completed the survey</a:t>
            </a:r>
          </a:p>
        </p:txBody>
      </p:sp>
      <p:sp>
        <p:nvSpPr>
          <p:cNvPr id="17" name="TextBox 16">
            <a:extLst>
              <a:ext uri="{FF2B5EF4-FFF2-40B4-BE49-F238E27FC236}">
                <a16:creationId xmlns:a16="http://schemas.microsoft.com/office/drawing/2014/main" id="{20AD858B-A13C-9582-C5B8-A580248E5A0E}"/>
              </a:ext>
            </a:extLst>
          </p:cNvPr>
          <p:cNvSpPr txBox="1"/>
          <p:nvPr/>
        </p:nvSpPr>
        <p:spPr>
          <a:xfrm>
            <a:off x="850763" y="5628008"/>
            <a:ext cx="10515599" cy="646331"/>
          </a:xfrm>
          <a:prstGeom prst="rect">
            <a:avLst/>
          </a:prstGeom>
          <a:noFill/>
        </p:spPr>
        <p:txBody>
          <a:bodyPr wrap="square" rtlCol="0">
            <a:spAutoFit/>
          </a:bodyPr>
          <a:lstStyle/>
          <a:p>
            <a:r>
              <a:rPr lang="en-US" dirty="0"/>
              <a:t>A public survey was distributed online and by paper, which was intended for citizens in the community to provide their feedback.</a:t>
            </a:r>
          </a:p>
        </p:txBody>
      </p:sp>
    </p:spTree>
    <p:extLst>
      <p:ext uri="{BB962C8B-B14F-4D97-AF65-F5344CB8AC3E}">
        <p14:creationId xmlns:p14="http://schemas.microsoft.com/office/powerpoint/2010/main" val="2490811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E5C4AE-3273-4E3A-90F8-78B4EBEA68E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9880" t="20031" r="9609" b="12069"/>
          <a:stretch/>
        </p:blipFill>
        <p:spPr>
          <a:xfrm>
            <a:off x="0" y="0"/>
            <a:ext cx="12191999" cy="6858000"/>
          </a:xfrm>
          <a:prstGeom prst="rect">
            <a:avLst/>
          </a:prstGeom>
        </p:spPr>
      </p:pic>
      <p:sp>
        <p:nvSpPr>
          <p:cNvPr id="6" name="Rectangle 5">
            <a:extLst>
              <a:ext uri="{FF2B5EF4-FFF2-40B4-BE49-F238E27FC236}">
                <a16:creationId xmlns:a16="http://schemas.microsoft.com/office/drawing/2014/main" id="{6D09444C-47F2-7F78-9F98-CEBDB7943B1E}"/>
              </a:ext>
            </a:extLst>
          </p:cNvPr>
          <p:cNvSpPr/>
          <p:nvPr/>
        </p:nvSpPr>
        <p:spPr>
          <a:xfrm>
            <a:off x="1657350" y="2362199"/>
            <a:ext cx="8858250" cy="1657352"/>
          </a:xfrm>
          <a:prstGeom prst="rect">
            <a:avLst/>
          </a:prstGeom>
          <a:solidFill>
            <a:schemeClr val="bg1">
              <a:alpha val="66000"/>
            </a:schemeClr>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D77A9-928F-2EE0-3FF5-503764D66B85}"/>
              </a:ext>
            </a:extLst>
          </p:cNvPr>
          <p:cNvSpPr>
            <a:spLocks noGrp="1"/>
          </p:cNvSpPr>
          <p:nvPr>
            <p:ph type="ctrTitle"/>
          </p:nvPr>
        </p:nvSpPr>
        <p:spPr>
          <a:xfrm>
            <a:off x="1514475" y="1436688"/>
            <a:ext cx="9144000" cy="2387600"/>
          </a:xfrm>
        </p:spPr>
        <p:txBody>
          <a:bodyPr>
            <a:normAutofit/>
          </a:bodyPr>
          <a:lstStyle/>
          <a:p>
            <a:r>
              <a:rPr kumimoji="0" lang="en-US" sz="4000" b="1" i="0" u="none" strike="noStrike" kern="1200" cap="all" spc="200" normalizeH="0" baseline="0" noProof="0" dirty="0">
                <a:ln>
                  <a:noFill/>
                </a:ln>
                <a:solidFill>
                  <a:srgbClr val="262626"/>
                </a:solidFill>
                <a:effectLst/>
                <a:uLnTx/>
                <a:uFillTx/>
                <a:latin typeface="Gill Sans MT" panose="020B0502020104020203"/>
                <a:ea typeface="+mj-ea"/>
                <a:cs typeface="+mj-cs"/>
              </a:rPr>
              <a:t>2022-2026 consolidated plan</a:t>
            </a:r>
            <a:endParaRPr lang="en-US" sz="7200" dirty="0"/>
          </a:p>
        </p:txBody>
      </p:sp>
    </p:spTree>
    <p:extLst>
      <p:ext uri="{BB962C8B-B14F-4D97-AF65-F5344CB8AC3E}">
        <p14:creationId xmlns:p14="http://schemas.microsoft.com/office/powerpoint/2010/main" val="1699510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ADE594-128A-E52E-5422-0DF1771CC713}"/>
              </a:ext>
            </a:extLst>
          </p:cNvPr>
          <p:cNvSpPr>
            <a:spLocks noGrp="1"/>
          </p:cNvSpPr>
          <p:nvPr>
            <p:ph type="sldNum" sz="quarter" idx="12"/>
          </p:nvPr>
        </p:nvSpPr>
        <p:spPr/>
        <p:txBody>
          <a:bodyPr/>
          <a:lstStyle/>
          <a:p>
            <a:fld id="{FF75B4CE-5129-41CA-A75E-F2AE589D1F47}" type="slidenum">
              <a:rPr lang="en-US" smtClean="0">
                <a:solidFill>
                  <a:schemeClr val="bg1"/>
                </a:solidFill>
              </a:rPr>
              <a:pPr/>
              <a:t>7</a:t>
            </a:fld>
            <a:endParaRPr lang="en-US" dirty="0">
              <a:solidFill>
                <a:schemeClr val="bg1"/>
              </a:solidFill>
            </a:endParaRPr>
          </a:p>
        </p:txBody>
      </p:sp>
      <p:graphicFrame>
        <p:nvGraphicFramePr>
          <p:cNvPr id="7" name="Table 9">
            <a:extLst>
              <a:ext uri="{FF2B5EF4-FFF2-40B4-BE49-F238E27FC236}">
                <a16:creationId xmlns:a16="http://schemas.microsoft.com/office/drawing/2014/main" id="{1B351C1F-3237-F7B9-B58A-7D48BB47FF91}"/>
              </a:ext>
            </a:extLst>
          </p:cNvPr>
          <p:cNvGraphicFramePr>
            <a:graphicFrameLocks noGrp="1"/>
          </p:cNvGraphicFramePr>
          <p:nvPr>
            <p:extLst>
              <p:ext uri="{D42A27DB-BD31-4B8C-83A1-F6EECF244321}">
                <p14:modId xmlns:p14="http://schemas.microsoft.com/office/powerpoint/2010/main" val="780085208"/>
              </p:ext>
            </p:extLst>
          </p:nvPr>
        </p:nvGraphicFramePr>
        <p:xfrm>
          <a:off x="1981200" y="1808162"/>
          <a:ext cx="7035800" cy="1498600"/>
        </p:xfrm>
        <a:graphic>
          <a:graphicData uri="http://schemas.openxmlformats.org/drawingml/2006/table">
            <a:tbl>
              <a:tblPr firstRow="1" bandRow="1">
                <a:tableStyleId>{5C22544A-7EE6-4342-B048-85BDC9FD1C3A}</a:tableStyleId>
              </a:tblPr>
              <a:tblGrid>
                <a:gridCol w="7035800">
                  <a:extLst>
                    <a:ext uri="{9D8B030D-6E8A-4147-A177-3AD203B41FA5}">
                      <a16:colId xmlns:a16="http://schemas.microsoft.com/office/drawing/2014/main" val="2506070743"/>
                    </a:ext>
                  </a:extLst>
                </a:gridCol>
              </a:tblGrid>
              <a:tr h="551831">
                <a:tc>
                  <a:txBody>
                    <a:bodyPr/>
                    <a:lstStyle/>
                    <a:p>
                      <a:pPr algn="l"/>
                      <a:r>
                        <a:rPr lang="en-US" sz="1400" b="1" kern="1200" dirty="0">
                          <a:solidFill>
                            <a:schemeClr val="tx1"/>
                          </a:solidFill>
                          <a:effectLst/>
                          <a:latin typeface="+mn-lt"/>
                          <a:ea typeface="+mn-ea"/>
                          <a:cs typeface="+mn-cs"/>
                        </a:rPr>
                        <a:t>H1 Goal </a:t>
                      </a:r>
                      <a:r>
                        <a:rPr lang="en-US" sz="1400" b="0" kern="1200" dirty="0">
                          <a:solidFill>
                            <a:schemeClr val="tx1"/>
                          </a:solidFill>
                          <a:effectLst/>
                          <a:latin typeface="+mn-lt"/>
                          <a:ea typeface="+mn-ea"/>
                          <a:cs typeface="+mn-cs"/>
                        </a:rPr>
                        <a:t>– Improve access to transportation services and infrastructure, remove impediments to mobility and increase access to opportunities.</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7666415"/>
                  </a:ext>
                </a:extLst>
              </a:tr>
              <a:tr h="551831">
                <a:tc>
                  <a:txBody>
                    <a:bodyPr/>
                    <a:lstStyle/>
                    <a:p>
                      <a:pPr marL="0" algn="l" defTabSz="914400" rtl="0" eaLnBrk="1" latinLnBrk="0" hangingPunct="1"/>
                      <a:r>
                        <a:rPr lang="en-US" sz="1400" b="1" kern="1200" dirty="0">
                          <a:solidFill>
                            <a:schemeClr val="tx1"/>
                          </a:solidFill>
                          <a:effectLst/>
                          <a:latin typeface="+mn-lt"/>
                          <a:ea typeface="+mn-ea"/>
                          <a:cs typeface="+mn-cs"/>
                        </a:rPr>
                        <a:t>H2 Goal </a:t>
                      </a:r>
                      <a:r>
                        <a:rPr lang="en-US" sz="1400" b="0" kern="1200" dirty="0">
                          <a:solidFill>
                            <a:schemeClr val="tx1"/>
                          </a:solidFill>
                          <a:effectLst/>
                          <a:latin typeface="+mn-lt"/>
                          <a:ea typeface="+mn-ea"/>
                          <a:cs typeface="+mn-cs"/>
                        </a:rPr>
                        <a:t>– </a:t>
                      </a:r>
                      <a:r>
                        <a:rPr lang="en-US" sz="1400" kern="1200" dirty="0">
                          <a:solidFill>
                            <a:schemeClr val="dk1"/>
                          </a:solidFill>
                          <a:effectLst/>
                          <a:latin typeface="+mn-lt"/>
                          <a:ea typeface="+mn-ea"/>
                          <a:cs typeface="+mn-cs"/>
                        </a:rPr>
                        <a:t>Rehabilitation of pre-existing housing inventory to increase affordable, accessible housing choices.</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8819020"/>
                  </a:ext>
                </a:extLst>
              </a:tr>
              <a:tr h="394938">
                <a:tc>
                  <a:txBody>
                    <a:bodyPr/>
                    <a:lstStyle/>
                    <a:p>
                      <a:pPr marL="0" algn="l" defTabSz="914400" rtl="0" eaLnBrk="1" latinLnBrk="0" hangingPunct="1"/>
                      <a:r>
                        <a:rPr lang="en-US" sz="1400" b="1" kern="1200" dirty="0">
                          <a:solidFill>
                            <a:schemeClr val="tx1"/>
                          </a:solidFill>
                          <a:effectLst/>
                          <a:latin typeface="+mn-lt"/>
                          <a:ea typeface="+mn-ea"/>
                          <a:cs typeface="+mn-cs"/>
                        </a:rPr>
                        <a:t>H3 Goal </a:t>
                      </a:r>
                      <a:r>
                        <a:rPr lang="en-US" sz="1400" b="0" kern="1200" dirty="0">
                          <a:solidFill>
                            <a:schemeClr val="tx1"/>
                          </a:solidFill>
                          <a:effectLst/>
                          <a:latin typeface="+mn-lt"/>
                          <a:ea typeface="+mn-ea"/>
                          <a:cs typeface="+mn-cs"/>
                        </a:rPr>
                        <a:t>– </a:t>
                      </a:r>
                      <a:r>
                        <a:rPr lang="en-US" sz="1400" kern="1200" dirty="0">
                          <a:solidFill>
                            <a:schemeClr val="dk1"/>
                          </a:solidFill>
                          <a:effectLst/>
                          <a:latin typeface="+mn-lt"/>
                          <a:ea typeface="+mn-ea"/>
                          <a:cs typeface="+mn-cs"/>
                        </a:rPr>
                        <a:t>Increase fair housing education, outreach, and enforcement.</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843257"/>
                  </a:ext>
                </a:extLst>
              </a:tr>
            </a:tbl>
          </a:graphicData>
        </a:graphic>
      </p:graphicFrame>
      <p:sp>
        <p:nvSpPr>
          <p:cNvPr id="8" name="Rectangle 7">
            <a:extLst>
              <a:ext uri="{FF2B5EF4-FFF2-40B4-BE49-F238E27FC236}">
                <a16:creationId xmlns:a16="http://schemas.microsoft.com/office/drawing/2014/main" id="{C598D757-B47B-E8DF-3B14-63DAD3EDA688}"/>
              </a:ext>
            </a:extLst>
          </p:cNvPr>
          <p:cNvSpPr/>
          <p:nvPr/>
        </p:nvSpPr>
        <p:spPr>
          <a:xfrm>
            <a:off x="505625" y="1848802"/>
            <a:ext cx="1371600" cy="1407160"/>
          </a:xfrm>
          <a:prstGeom prst="rect">
            <a:avLst/>
          </a:prstGeom>
          <a:solidFill>
            <a:schemeClr val="bg1"/>
          </a:solidFill>
          <a:ln w="19050">
            <a:solidFill>
              <a:srgbClr val="905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Housing</a:t>
            </a:r>
          </a:p>
        </p:txBody>
      </p:sp>
      <p:graphicFrame>
        <p:nvGraphicFramePr>
          <p:cNvPr id="9" name="Table 9">
            <a:extLst>
              <a:ext uri="{FF2B5EF4-FFF2-40B4-BE49-F238E27FC236}">
                <a16:creationId xmlns:a16="http://schemas.microsoft.com/office/drawing/2014/main" id="{EDA7DAA0-F72C-CCD4-E765-ED5DB304B510}"/>
              </a:ext>
            </a:extLst>
          </p:cNvPr>
          <p:cNvGraphicFramePr>
            <a:graphicFrameLocks noGrp="1"/>
          </p:cNvGraphicFramePr>
          <p:nvPr>
            <p:extLst>
              <p:ext uri="{D42A27DB-BD31-4B8C-83A1-F6EECF244321}">
                <p14:modId xmlns:p14="http://schemas.microsoft.com/office/powerpoint/2010/main" val="27477619"/>
              </p:ext>
            </p:extLst>
          </p:nvPr>
        </p:nvGraphicFramePr>
        <p:xfrm>
          <a:off x="1976926" y="3408362"/>
          <a:ext cx="8995874" cy="1498600"/>
        </p:xfrm>
        <a:graphic>
          <a:graphicData uri="http://schemas.openxmlformats.org/drawingml/2006/table">
            <a:tbl>
              <a:tblPr firstRow="1" bandRow="1">
                <a:tableStyleId>{5C22544A-7EE6-4342-B048-85BDC9FD1C3A}</a:tableStyleId>
              </a:tblPr>
              <a:tblGrid>
                <a:gridCol w="8995874">
                  <a:extLst>
                    <a:ext uri="{9D8B030D-6E8A-4147-A177-3AD203B41FA5}">
                      <a16:colId xmlns:a16="http://schemas.microsoft.com/office/drawing/2014/main" val="2506070743"/>
                    </a:ext>
                  </a:extLst>
                </a:gridCol>
              </a:tblGrid>
              <a:tr h="259080">
                <a:tc>
                  <a:txBody>
                    <a:bodyPr/>
                    <a:lstStyle/>
                    <a:p>
                      <a:pPr algn="l"/>
                      <a:r>
                        <a:rPr lang="en-US" sz="1400" b="1" kern="1200" dirty="0">
                          <a:solidFill>
                            <a:schemeClr val="tx1"/>
                          </a:solidFill>
                          <a:effectLst/>
                          <a:latin typeface="+mn-lt"/>
                          <a:ea typeface="+mn-ea"/>
                          <a:cs typeface="+mn-cs"/>
                        </a:rPr>
                        <a:t>HM1 Goal </a:t>
                      </a:r>
                      <a:r>
                        <a:rPr lang="en-US" sz="1400" b="0" kern="1200" dirty="0">
                          <a:solidFill>
                            <a:schemeClr val="tx1"/>
                          </a:solidFill>
                          <a:effectLst/>
                          <a:latin typeface="+mn-lt"/>
                          <a:ea typeface="+mn-ea"/>
                          <a:cs typeface="+mn-cs"/>
                        </a:rPr>
                        <a:t>– Assist in ensuring that homelessness is brief, rare, and non-recurring.</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7666415"/>
                  </a:ext>
                </a:extLst>
              </a:tr>
              <a:tr h="259080">
                <a:tc>
                  <a:txBody>
                    <a:bodyPr/>
                    <a:lstStyle/>
                    <a:p>
                      <a:pPr algn="l"/>
                      <a:r>
                        <a:rPr lang="en-US" sz="1400" b="1" kern="1200" dirty="0">
                          <a:solidFill>
                            <a:schemeClr val="tx1"/>
                          </a:solidFill>
                          <a:effectLst/>
                          <a:latin typeface="+mn-lt"/>
                          <a:ea typeface="+mn-ea"/>
                          <a:cs typeface="+mn-cs"/>
                        </a:rPr>
                        <a:t>SN1 Goal </a:t>
                      </a:r>
                      <a:r>
                        <a:rPr lang="en-US" sz="1400" kern="1200" dirty="0">
                          <a:solidFill>
                            <a:schemeClr val="tx1"/>
                          </a:solidFill>
                          <a:effectLst/>
                          <a:latin typeface="+mn-lt"/>
                          <a:ea typeface="+mn-ea"/>
                          <a:cs typeface="+mn-cs"/>
                        </a:rPr>
                        <a:t>– </a:t>
                      </a:r>
                      <a:r>
                        <a:rPr lang="en-US" sz="1400" kern="1200" dirty="0">
                          <a:solidFill>
                            <a:schemeClr val="dk1"/>
                          </a:solidFill>
                          <a:effectLst/>
                          <a:latin typeface="+mn-lt"/>
                          <a:ea typeface="+mn-ea"/>
                          <a:cs typeface="+mn-cs"/>
                        </a:rPr>
                        <a:t>Help special needs residents obtain housing and remain housed while living independently as they choose.</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5304790"/>
                  </a:ext>
                </a:extLst>
              </a:tr>
              <a:tr h="370840">
                <a:tc>
                  <a:txBody>
                    <a:bodyPr/>
                    <a:lstStyle/>
                    <a:p>
                      <a:pPr marL="0" algn="l" defTabSz="914400" rtl="0" eaLnBrk="1" latinLnBrk="0" hangingPunct="1"/>
                      <a:r>
                        <a:rPr lang="en-US" sz="1400" b="1" kern="1200" dirty="0">
                          <a:solidFill>
                            <a:schemeClr val="tx1"/>
                          </a:solidFill>
                          <a:effectLst/>
                          <a:latin typeface="+mn-lt"/>
                          <a:ea typeface="+mn-ea"/>
                          <a:cs typeface="+mn-cs"/>
                        </a:rPr>
                        <a:t>SN2 Goal </a:t>
                      </a:r>
                      <a:r>
                        <a:rPr lang="en-US" sz="1400" kern="1200" dirty="0">
                          <a:solidFill>
                            <a:schemeClr val="tx1"/>
                          </a:solidFill>
                          <a:effectLst/>
                          <a:latin typeface="+mn-lt"/>
                          <a:ea typeface="+mn-ea"/>
                          <a:cs typeface="+mn-cs"/>
                        </a:rPr>
                        <a:t>– </a:t>
                      </a:r>
                      <a:r>
                        <a:rPr lang="en-US" sz="1400" kern="1200" dirty="0">
                          <a:solidFill>
                            <a:schemeClr val="dk1"/>
                          </a:solidFill>
                          <a:effectLst/>
                          <a:latin typeface="+mn-lt"/>
                          <a:ea typeface="+mn-ea"/>
                          <a:cs typeface="+mn-cs"/>
                        </a:rPr>
                        <a:t>Reduce accessibility barriers (ADA compliance).</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8819020"/>
                  </a:ext>
                </a:extLst>
              </a:tr>
              <a:tr h="370840">
                <a:tc>
                  <a:txBody>
                    <a:bodyPr/>
                    <a:lstStyle/>
                    <a:p>
                      <a:pPr marL="0" algn="l" defTabSz="914400" rtl="0" eaLnBrk="1" latinLnBrk="0" hangingPunct="1"/>
                      <a:r>
                        <a:rPr lang="en-US" sz="1400" b="1" kern="1200" dirty="0">
                          <a:solidFill>
                            <a:schemeClr val="tx1"/>
                          </a:solidFill>
                          <a:effectLst/>
                          <a:latin typeface="+mn-lt"/>
                          <a:ea typeface="+mn-ea"/>
                          <a:cs typeface="+mn-cs"/>
                        </a:rPr>
                        <a:t>SN3 Goal </a:t>
                      </a:r>
                      <a:r>
                        <a:rPr lang="en-US" sz="1400" kern="1200" dirty="0">
                          <a:solidFill>
                            <a:schemeClr val="tx1"/>
                          </a:solidFill>
                          <a:effectLst/>
                          <a:latin typeface="+mn-lt"/>
                          <a:ea typeface="+mn-ea"/>
                          <a:cs typeface="+mn-cs"/>
                        </a:rPr>
                        <a:t>– </a:t>
                      </a:r>
                      <a:r>
                        <a:rPr lang="en-US" sz="1400" kern="1200" dirty="0">
                          <a:solidFill>
                            <a:schemeClr val="dk1"/>
                          </a:solidFill>
                          <a:effectLst/>
                          <a:latin typeface="+mn-lt"/>
                          <a:ea typeface="+mn-ea"/>
                          <a:cs typeface="+mn-cs"/>
                        </a:rPr>
                        <a:t>Provide for and improve access to services to stabilize living situations and enhance quality of life, particularly for seniors, youth, and special needs populations.</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843257"/>
                  </a:ext>
                </a:extLst>
              </a:tr>
            </a:tbl>
          </a:graphicData>
        </a:graphic>
      </p:graphicFrame>
      <p:sp>
        <p:nvSpPr>
          <p:cNvPr id="10" name="Rectangle 9">
            <a:extLst>
              <a:ext uri="{FF2B5EF4-FFF2-40B4-BE49-F238E27FC236}">
                <a16:creationId xmlns:a16="http://schemas.microsoft.com/office/drawing/2014/main" id="{EBFAC67D-30BE-3971-1293-301F19174142}"/>
              </a:ext>
            </a:extLst>
          </p:cNvPr>
          <p:cNvSpPr/>
          <p:nvPr/>
        </p:nvSpPr>
        <p:spPr>
          <a:xfrm>
            <a:off x="505625" y="3449002"/>
            <a:ext cx="1371600" cy="1407160"/>
          </a:xfrm>
          <a:prstGeom prst="rect">
            <a:avLst/>
          </a:prstGeom>
          <a:solidFill>
            <a:schemeClr val="bg1"/>
          </a:solidFill>
          <a:ln w="19050">
            <a:solidFill>
              <a:srgbClr val="905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Homelessness </a:t>
            </a:r>
          </a:p>
          <a:p>
            <a:pPr algn="ctr"/>
            <a:r>
              <a:rPr lang="en-US" sz="1600" dirty="0">
                <a:solidFill>
                  <a:schemeClr val="tx1"/>
                </a:solidFill>
              </a:rPr>
              <a:t>&amp; </a:t>
            </a:r>
          </a:p>
          <a:p>
            <a:pPr algn="ctr"/>
            <a:r>
              <a:rPr lang="en-US" sz="1600" dirty="0">
                <a:solidFill>
                  <a:schemeClr val="tx1"/>
                </a:solidFill>
              </a:rPr>
              <a:t>Special Needs</a:t>
            </a:r>
          </a:p>
        </p:txBody>
      </p:sp>
      <p:graphicFrame>
        <p:nvGraphicFramePr>
          <p:cNvPr id="11" name="Table 9">
            <a:extLst>
              <a:ext uri="{FF2B5EF4-FFF2-40B4-BE49-F238E27FC236}">
                <a16:creationId xmlns:a16="http://schemas.microsoft.com/office/drawing/2014/main" id="{E9D8BD2F-305E-251E-B2A5-C765B18D8F4E}"/>
              </a:ext>
            </a:extLst>
          </p:cNvPr>
          <p:cNvGraphicFramePr>
            <a:graphicFrameLocks noGrp="1"/>
          </p:cNvGraphicFramePr>
          <p:nvPr>
            <p:extLst>
              <p:ext uri="{D42A27DB-BD31-4B8C-83A1-F6EECF244321}">
                <p14:modId xmlns:p14="http://schemas.microsoft.com/office/powerpoint/2010/main" val="135408037"/>
              </p:ext>
            </p:extLst>
          </p:nvPr>
        </p:nvGraphicFramePr>
        <p:xfrm>
          <a:off x="1981200" y="5008562"/>
          <a:ext cx="7035800" cy="1498600"/>
        </p:xfrm>
        <a:graphic>
          <a:graphicData uri="http://schemas.openxmlformats.org/drawingml/2006/table">
            <a:tbl>
              <a:tblPr firstRow="1" bandRow="1">
                <a:tableStyleId>{5C22544A-7EE6-4342-B048-85BDC9FD1C3A}</a:tableStyleId>
              </a:tblPr>
              <a:tblGrid>
                <a:gridCol w="7035800">
                  <a:extLst>
                    <a:ext uri="{9D8B030D-6E8A-4147-A177-3AD203B41FA5}">
                      <a16:colId xmlns:a16="http://schemas.microsoft.com/office/drawing/2014/main" val="2506070743"/>
                    </a:ext>
                  </a:extLst>
                </a:gridCol>
              </a:tblGrid>
              <a:tr h="551831">
                <a:tc>
                  <a:txBody>
                    <a:bodyPr/>
                    <a:lstStyle/>
                    <a:p>
                      <a:pPr algn="l"/>
                      <a:r>
                        <a:rPr lang="en-US" sz="1400" b="1" kern="1200" dirty="0">
                          <a:solidFill>
                            <a:schemeClr val="tx1"/>
                          </a:solidFill>
                          <a:effectLst/>
                          <a:latin typeface="+mn-lt"/>
                          <a:ea typeface="+mn-ea"/>
                          <a:cs typeface="+mn-cs"/>
                        </a:rPr>
                        <a:t>CD1 Goal </a:t>
                      </a:r>
                      <a:r>
                        <a:rPr lang="en-US" sz="1400" b="0" kern="1200" dirty="0">
                          <a:solidFill>
                            <a:schemeClr val="tx1"/>
                          </a:solidFill>
                          <a:effectLst/>
                          <a:latin typeface="+mn-lt"/>
                          <a:ea typeface="+mn-ea"/>
                          <a:cs typeface="+mn-cs"/>
                        </a:rPr>
                        <a:t>– Improve infrastructure to foster accessible and livable neighborhoods and improve access to public amenities.</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7666415"/>
                  </a:ext>
                </a:extLst>
              </a:tr>
              <a:tr h="551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CD2 Goal </a:t>
                      </a:r>
                      <a:r>
                        <a:rPr lang="en-US" sz="1400" b="0"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Develop or improve facilities that provide services to low- to moderate income residents and specials needs populations.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8819020"/>
                  </a:ext>
                </a:extLst>
              </a:tr>
              <a:tr h="394938">
                <a:tc>
                  <a:txBody>
                    <a:bodyPr/>
                    <a:lstStyle/>
                    <a:p>
                      <a:pPr marL="0" algn="l" defTabSz="914400" rtl="0" eaLnBrk="1" latinLnBrk="0" hangingPunct="1"/>
                      <a:r>
                        <a:rPr lang="en-US" sz="1400" b="1" kern="1200" dirty="0">
                          <a:solidFill>
                            <a:schemeClr val="tx1"/>
                          </a:solidFill>
                          <a:effectLst/>
                          <a:latin typeface="+mn-lt"/>
                          <a:ea typeface="+mn-ea"/>
                          <a:cs typeface="+mn-cs"/>
                        </a:rPr>
                        <a:t>CD3 Goal </a:t>
                      </a:r>
                      <a:r>
                        <a:rPr lang="en-US" sz="1400" b="0"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Expand economic opportunities for low- to moderate income residents.</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843257"/>
                  </a:ext>
                </a:extLst>
              </a:tr>
            </a:tbl>
          </a:graphicData>
        </a:graphic>
      </p:graphicFrame>
      <p:sp>
        <p:nvSpPr>
          <p:cNvPr id="12" name="Rectangle 11">
            <a:extLst>
              <a:ext uri="{FF2B5EF4-FFF2-40B4-BE49-F238E27FC236}">
                <a16:creationId xmlns:a16="http://schemas.microsoft.com/office/drawing/2014/main" id="{A4CB0E1F-041B-8837-8C51-6551441ED979}"/>
              </a:ext>
            </a:extLst>
          </p:cNvPr>
          <p:cNvSpPr/>
          <p:nvPr/>
        </p:nvSpPr>
        <p:spPr>
          <a:xfrm>
            <a:off x="505625" y="5049202"/>
            <a:ext cx="1371600" cy="1407160"/>
          </a:xfrm>
          <a:prstGeom prst="rect">
            <a:avLst/>
          </a:prstGeom>
          <a:solidFill>
            <a:schemeClr val="bg1"/>
          </a:solidFill>
          <a:ln w="19050">
            <a:solidFill>
              <a:srgbClr val="905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0" dirty="0">
                <a:solidFill>
                  <a:schemeClr val="tx1"/>
                </a:solidFill>
              </a:rPr>
              <a:t>Community</a:t>
            </a:r>
          </a:p>
          <a:p>
            <a:pPr algn="ctr"/>
            <a:r>
              <a:rPr lang="en-US" sz="1700" dirty="0">
                <a:solidFill>
                  <a:schemeClr val="tx1"/>
                </a:solidFill>
              </a:rPr>
              <a:t>Development</a:t>
            </a:r>
            <a:endParaRPr lang="en-US" sz="1700" b="0" dirty="0">
              <a:solidFill>
                <a:schemeClr val="tx1"/>
              </a:solidFill>
            </a:endParaRPr>
          </a:p>
        </p:txBody>
      </p:sp>
      <p:sp>
        <p:nvSpPr>
          <p:cNvPr id="14" name="Title 1">
            <a:extLst>
              <a:ext uri="{FF2B5EF4-FFF2-40B4-BE49-F238E27FC236}">
                <a16:creationId xmlns:a16="http://schemas.microsoft.com/office/drawing/2014/main" id="{FF2FB903-598D-C6FD-EE47-A36097D6B599}"/>
              </a:ext>
            </a:extLst>
          </p:cNvPr>
          <p:cNvSpPr>
            <a:spLocks noGrp="1"/>
          </p:cNvSpPr>
          <p:nvPr>
            <p:ph type="title"/>
          </p:nvPr>
        </p:nvSpPr>
        <p:spPr>
          <a:xfrm>
            <a:off x="457200" y="131762"/>
            <a:ext cx="10515600" cy="1325563"/>
          </a:xfrm>
          <a:solidFill>
            <a:srgbClr val="90544C"/>
          </a:solidFill>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Consolidated Plan: 2022-2026 goals</a:t>
            </a:r>
            <a:endParaRPr lang="en-US" dirty="0">
              <a:solidFill>
                <a:schemeClr val="bg1"/>
              </a:solidFill>
            </a:endParaRPr>
          </a:p>
        </p:txBody>
      </p:sp>
    </p:spTree>
    <p:extLst>
      <p:ext uri="{BB962C8B-B14F-4D97-AF65-F5344CB8AC3E}">
        <p14:creationId xmlns:p14="http://schemas.microsoft.com/office/powerpoint/2010/main" val="131672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a:solidFill>
            <a:srgbClr val="90544C"/>
          </a:solidFill>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2022-2026 CDBG goals</a:t>
            </a:r>
            <a:b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br>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Housing</a:t>
            </a:r>
            <a:endParaRPr lang="en-US" dirty="0">
              <a:solidFill>
                <a:schemeClr val="bg1"/>
              </a:solidFill>
            </a:endParaRPr>
          </a:p>
        </p:txBody>
      </p:sp>
      <p:sp>
        <p:nvSpPr>
          <p:cNvPr id="3" name="Content Placeholder 2">
            <a:extLst>
              <a:ext uri="{FF2B5EF4-FFF2-40B4-BE49-F238E27FC236}">
                <a16:creationId xmlns:a16="http://schemas.microsoft.com/office/drawing/2014/main" id="{309D4E78-8C7D-05E5-7096-C7FA407AF886}"/>
              </a:ext>
            </a:extLst>
          </p:cNvPr>
          <p:cNvSpPr>
            <a:spLocks noGrp="1"/>
          </p:cNvSpPr>
          <p:nvPr>
            <p:ph idx="1"/>
          </p:nvPr>
        </p:nvSpPr>
        <p:spPr/>
        <p:txBody>
          <a:bodyPr>
            <a:normAutofit fontScale="92500" lnSpcReduction="10000"/>
          </a:bodyPr>
          <a:lstStyle/>
          <a:p>
            <a:pPr marL="0" indent="0">
              <a:buNone/>
            </a:pPr>
            <a:r>
              <a:rPr lang="en-US" sz="2400" b="1" u="sng" dirty="0"/>
              <a:t>H1 - Improve access to transportation services and infrastructure, remove impediments to mobility and increase access to opportunities.</a:t>
            </a:r>
          </a:p>
          <a:p>
            <a:pPr marL="0" indent="0">
              <a:buNone/>
            </a:pPr>
            <a:r>
              <a:rPr lang="en-US" sz="2000" b="1" i="1" dirty="0"/>
              <a:t>Strategy</a:t>
            </a:r>
            <a:r>
              <a:rPr lang="en-US" sz="2000" dirty="0"/>
              <a:t> – Utilize CDBG allocation to annually fund activities related to transportation accessibility which will serve to strengthen regional collaboration and transportation connections that increase access to opportunity.</a:t>
            </a:r>
          </a:p>
          <a:p>
            <a:pPr marL="0" indent="0">
              <a:buNone/>
            </a:pPr>
            <a:r>
              <a:rPr lang="en-US" sz="2000" b="1" i="1" dirty="0"/>
              <a:t>Final Milestone </a:t>
            </a:r>
            <a:r>
              <a:rPr lang="en-US" sz="2000" dirty="0"/>
              <a:t>– The final milestone will be having funded transportation accessibility activities that support 1,000 residents by the end of the 2026 program year.</a:t>
            </a:r>
          </a:p>
          <a:p>
            <a:pPr marL="0" indent="0">
              <a:buNone/>
            </a:pPr>
            <a:endParaRPr lang="en-US" sz="2000" dirty="0"/>
          </a:p>
          <a:p>
            <a:pPr marL="0" indent="0">
              <a:buNone/>
            </a:pPr>
            <a:r>
              <a:rPr lang="en-US" sz="2400" b="1" u="sng" dirty="0"/>
              <a:t>H2 – </a:t>
            </a: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Rehabilitation of pre-existing housing inventory to increase affordable, accessible housing choices.</a:t>
            </a:r>
          </a:p>
          <a:p>
            <a:pPr marL="0" indent="0">
              <a:buNone/>
            </a:pPr>
            <a:r>
              <a:rPr lang="en-US" sz="2000" b="1" i="1" dirty="0">
                <a:latin typeface="Calibri" panose="020F0502020204030204" pitchFamily="34" charset="0"/>
                <a:cs typeface="Times New Roman" panose="02020603050405020304" pitchFamily="18" charset="0"/>
              </a:rPr>
              <a:t>Strategy</a:t>
            </a:r>
            <a:r>
              <a:rPr lang="en-US" sz="2000" dirty="0">
                <a:latin typeface="Calibri" panose="020F0502020204030204" pitchFamily="34" charset="0"/>
                <a:cs typeface="Times New Roman" panose="02020603050405020304" pitchFamily="18" charset="0"/>
              </a:rPr>
              <a:t> – Utilize CDBG allocation to annually fund activities that rehabilitate income-eligible, owner-occupied housing and publicly supported housing to increase the number of accessible units.</a:t>
            </a:r>
          </a:p>
          <a:p>
            <a:pPr marL="0" indent="0">
              <a:buNone/>
            </a:pPr>
            <a:r>
              <a:rPr lang="en-US" sz="2000" b="1" i="1" dirty="0">
                <a:latin typeface="Calibri" panose="020F0502020204030204" pitchFamily="34" charset="0"/>
                <a:cs typeface="Times New Roman" panose="02020603050405020304" pitchFamily="18" charset="0"/>
              </a:rPr>
              <a:t>Final Milestone </a:t>
            </a:r>
            <a:r>
              <a:rPr lang="en-US" sz="2000" dirty="0">
                <a:latin typeface="Calibri" panose="020F0502020204030204" pitchFamily="34" charset="0"/>
                <a:cs typeface="Times New Roman" panose="02020603050405020304" pitchFamily="18" charset="0"/>
              </a:rPr>
              <a:t>– The final milestone will be to rehabilitate 25 units by the end of the 2026 CDBG program year.</a:t>
            </a:r>
            <a:endParaRPr lang="en-US" sz="2000" dirty="0"/>
          </a:p>
        </p:txBody>
      </p:sp>
    </p:spTree>
    <p:extLst>
      <p:ext uri="{BB962C8B-B14F-4D97-AF65-F5344CB8AC3E}">
        <p14:creationId xmlns:p14="http://schemas.microsoft.com/office/powerpoint/2010/main" val="200876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B55A1-6ABA-F672-9BCB-FAE66F4BD2FD}"/>
              </a:ext>
            </a:extLst>
          </p:cNvPr>
          <p:cNvSpPr/>
          <p:nvPr/>
        </p:nvSpPr>
        <p:spPr>
          <a:xfrm>
            <a:off x="838199" y="365125"/>
            <a:ext cx="10515599" cy="1325563"/>
          </a:xfrm>
          <a:prstGeom prst="rect">
            <a:avLst/>
          </a:prstGeom>
          <a:solidFill>
            <a:srgbClr val="90544C"/>
          </a:solidFill>
          <a:ln w="15875">
            <a:prstDash val="sysDot"/>
            <a:extLst>
              <a:ext uri="{C807C97D-BFC1-408E-A445-0C87EB9F89A2}">
                <ask:lineSketchStyleProps xmlns:ask="http://schemas.microsoft.com/office/drawing/2018/sketchyshapes" sd="1219033472">
                  <a:custGeom>
                    <a:avLst/>
                    <a:gdLst>
                      <a:gd name="connsiteX0" fmla="*/ 0 w 8858250"/>
                      <a:gd name="connsiteY0" fmla="*/ 0 h 3181350"/>
                      <a:gd name="connsiteX1" fmla="*/ 8858250 w 8858250"/>
                      <a:gd name="connsiteY1" fmla="*/ 0 h 3181350"/>
                      <a:gd name="connsiteX2" fmla="*/ 8858250 w 8858250"/>
                      <a:gd name="connsiteY2" fmla="*/ 3181350 h 3181350"/>
                      <a:gd name="connsiteX3" fmla="*/ 0 w 8858250"/>
                      <a:gd name="connsiteY3" fmla="*/ 3181350 h 3181350"/>
                      <a:gd name="connsiteX4" fmla="*/ 0 w 8858250"/>
                      <a:gd name="connsiteY4" fmla="*/ 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0" h="3181350" fill="none" extrusionOk="0">
                        <a:moveTo>
                          <a:pt x="0" y="0"/>
                        </a:moveTo>
                        <a:cubicBezTo>
                          <a:pt x="4256971" y="-49533"/>
                          <a:pt x="5826079" y="-14809"/>
                          <a:pt x="8858250" y="0"/>
                        </a:cubicBezTo>
                        <a:cubicBezTo>
                          <a:pt x="8945889" y="1037280"/>
                          <a:pt x="8785571" y="2560208"/>
                          <a:pt x="8858250" y="3181350"/>
                        </a:cubicBezTo>
                        <a:cubicBezTo>
                          <a:pt x="4694355" y="3133119"/>
                          <a:pt x="2838415" y="3265805"/>
                          <a:pt x="0" y="3181350"/>
                        </a:cubicBezTo>
                        <a:cubicBezTo>
                          <a:pt x="-38581" y="1606488"/>
                          <a:pt x="63341" y="555604"/>
                          <a:pt x="0" y="0"/>
                        </a:cubicBezTo>
                        <a:close/>
                      </a:path>
                      <a:path w="8858250" h="3181350" stroke="0" extrusionOk="0">
                        <a:moveTo>
                          <a:pt x="0" y="0"/>
                        </a:moveTo>
                        <a:cubicBezTo>
                          <a:pt x="3385178" y="118645"/>
                          <a:pt x="5741795" y="116012"/>
                          <a:pt x="8858250" y="0"/>
                        </a:cubicBezTo>
                        <a:cubicBezTo>
                          <a:pt x="8725368" y="1218247"/>
                          <a:pt x="8943201" y="2013603"/>
                          <a:pt x="8858250" y="3181350"/>
                        </a:cubicBezTo>
                        <a:cubicBezTo>
                          <a:pt x="6690373" y="3315950"/>
                          <a:pt x="3951062" y="3024154"/>
                          <a:pt x="0" y="3181350"/>
                        </a:cubicBezTo>
                        <a:cubicBezTo>
                          <a:pt x="-20187" y="2606462"/>
                          <a:pt x="-152480" y="64275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5A1E3-D6ED-C41C-B9E6-92801140E921}"/>
              </a:ext>
            </a:extLst>
          </p:cNvPr>
          <p:cNvSpPr>
            <a:spLocks noGrp="1"/>
          </p:cNvSpPr>
          <p:nvPr>
            <p:ph type="title"/>
          </p:nvPr>
        </p:nvSpPr>
        <p:spPr/>
        <p:txBody>
          <a:bodyPr/>
          <a:lstStyle/>
          <a:p>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2022-2026 CDBG goals</a:t>
            </a:r>
            <a:b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br>
            <a:r>
              <a:rPr kumimoji="0" lang="en-US" sz="2800" b="1" i="0" u="none" strike="noStrike" kern="1200" cap="all" spc="200" normalizeH="0" baseline="0" noProof="0" dirty="0">
                <a:ln>
                  <a:noFill/>
                </a:ln>
                <a:solidFill>
                  <a:schemeClr val="bg1"/>
                </a:solidFill>
                <a:effectLst/>
                <a:uLnTx/>
                <a:uFillTx/>
                <a:latin typeface="Gill Sans MT" panose="020B0502020104020203"/>
                <a:ea typeface="+mj-ea"/>
                <a:cs typeface="+mj-cs"/>
              </a:rPr>
              <a:t>Housing</a:t>
            </a:r>
            <a:endParaRPr lang="en-US" dirty="0">
              <a:solidFill>
                <a:schemeClr val="bg1"/>
              </a:solidFill>
            </a:endParaRPr>
          </a:p>
        </p:txBody>
      </p:sp>
      <p:sp>
        <p:nvSpPr>
          <p:cNvPr id="3" name="Content Placeholder 2">
            <a:extLst>
              <a:ext uri="{FF2B5EF4-FFF2-40B4-BE49-F238E27FC236}">
                <a16:creationId xmlns:a16="http://schemas.microsoft.com/office/drawing/2014/main" id="{309D4E78-8C7D-05E5-7096-C7FA407AF886}"/>
              </a:ext>
            </a:extLst>
          </p:cNvPr>
          <p:cNvSpPr>
            <a:spLocks noGrp="1"/>
          </p:cNvSpPr>
          <p:nvPr>
            <p:ph idx="1"/>
          </p:nvPr>
        </p:nvSpPr>
        <p:spPr/>
        <p:txBody>
          <a:bodyPr>
            <a:normAutofit/>
          </a:bodyPr>
          <a:lstStyle/>
          <a:p>
            <a:pPr marL="0" indent="0">
              <a:buNone/>
            </a:pPr>
            <a:r>
              <a:rPr lang="en-US" sz="2200" b="1" u="sng" dirty="0"/>
              <a:t>H3 – Increase fair housing education, outreach, and enforcement.</a:t>
            </a:r>
          </a:p>
          <a:p>
            <a:pPr marL="0" indent="0">
              <a:buNone/>
            </a:pPr>
            <a:r>
              <a:rPr lang="en-US" sz="1900" b="1" i="1" dirty="0"/>
              <a:t>Strategy</a:t>
            </a:r>
            <a:r>
              <a:rPr lang="en-US" sz="1900" dirty="0"/>
              <a:t> – El Paso County CDBG staff will regionally coordinate semi-annual fair housing outreach and educational opportunities.</a:t>
            </a:r>
          </a:p>
          <a:p>
            <a:pPr marL="0" indent="0">
              <a:buNone/>
            </a:pPr>
            <a:r>
              <a:rPr lang="en-US" sz="1900" b="1" i="1" dirty="0"/>
              <a:t>Final Milestone </a:t>
            </a:r>
            <a:r>
              <a:rPr lang="en-US" sz="1900" dirty="0"/>
              <a:t>– The final milestone will be to coordinate 10 fair housing events by the end of the 2026 CDBG program year. Additionally, El Paso County will set the goal of increasing participant attendance by 10% each year.</a:t>
            </a:r>
          </a:p>
        </p:txBody>
      </p:sp>
    </p:spTree>
    <p:extLst>
      <p:ext uri="{BB962C8B-B14F-4D97-AF65-F5344CB8AC3E}">
        <p14:creationId xmlns:p14="http://schemas.microsoft.com/office/powerpoint/2010/main" val="3905423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B90CC84C13534CABA8E62057ACEC45" ma:contentTypeVersion="28" ma:contentTypeDescription="Create a new document." ma:contentTypeScope="" ma:versionID="c848a9e8218c0330c550159d214f16ab">
  <xsd:schema xmlns:xsd="http://www.w3.org/2001/XMLSchema" xmlns:xs="http://www.w3.org/2001/XMLSchema" xmlns:p="http://schemas.microsoft.com/office/2006/metadata/properties" xmlns:ns1="http://schemas.microsoft.com/sharepoint/v3" xmlns:ns2="80156bfa-366b-4c3c-b565-b9add8006275" xmlns:ns3="5665252f-2c69-48e5-b0d6-d600eead1583" targetNamespace="http://schemas.microsoft.com/office/2006/metadata/properties" ma:root="true" ma:fieldsID="d283edea88c8bf26f48ac8bf22e100e9" ns1:_="" ns2:_="" ns3:_="">
    <xsd:import namespace="http://schemas.microsoft.com/sharepoint/v3"/>
    <xsd:import namespace="80156bfa-366b-4c3c-b565-b9add8006275"/>
    <xsd:import namespace="5665252f-2c69-48e5-b0d6-d600eead15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element ref="ns2:DateReceived" minOccurs="0"/>
                <xsd:element ref="ns2:CORAType" minOccurs="0"/>
                <xsd:element ref="ns2:Department" minOccurs="0"/>
                <xsd:element ref="ns2:Requestor" minOccurs="0"/>
                <xsd:element ref="ns2:PointofContact" minOccurs="0"/>
                <xsd:element ref="ns2:ReqOrganizationname" minOccurs="0"/>
                <xsd:element ref="ns2:MediaLengthInSeconds" minOccurs="0"/>
                <xsd:element ref="ns2:Invoicenumber" minOccurs="0"/>
                <xsd:element ref="ns2:PaidinFull_x003f_"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156bfa-366b-4c3c-b565-b9add8006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Received" ma:index="20" nillable="true" ma:displayName="Date Received" ma:description="This is the date the CORA was received" ma:format="DateOnly" ma:internalName="DateReceived">
      <xsd:simpleType>
        <xsd:restriction base="dms:DateTime"/>
      </xsd:simpleType>
    </xsd:element>
    <xsd:element name="CORAType" ma:index="21" nillable="true" ma:displayName="Request Entity" ma:description="This is to classify the CORA by sender type" ma:format="Dropdown" ma:internalName="CORAType">
      <xsd:complexType>
        <xsd:complexContent>
          <xsd:extension base="dms:MultiChoice">
            <xsd:sequence>
              <xsd:element name="Value" maxOccurs="unbounded" minOccurs="0" nillable="true">
                <xsd:simpleType>
                  <xsd:restriction base="dms:Choice">
                    <xsd:enumeration value="Media"/>
                    <xsd:enumeration value="Law firm"/>
                    <xsd:enumeration value="Citizen"/>
                    <xsd:enumeration value="Unknown"/>
                    <xsd:enumeration value="Government"/>
                    <xsd:enumeration value="Nonprofit"/>
                    <xsd:enumeration value="Business"/>
                    <xsd:enumeration value="University/ed"/>
                    <xsd:enumeration value="Healthcare"/>
                  </xsd:restriction>
                </xsd:simpleType>
              </xsd:element>
            </xsd:sequence>
          </xsd:extension>
        </xsd:complexContent>
      </xsd:complexType>
    </xsd:element>
    <xsd:element name="Department" ma:index="22" nillable="true" ma:displayName="Department" ma:description="The County Department or Office managing the documents" ma:format="Dropdown" ma:internalName="Department">
      <xsd:complexType>
        <xsd:complexContent>
          <xsd:extension base="dms:MultiChoice">
            <xsd:sequence>
              <xsd:element name="Value" maxOccurs="unbounded" minOccurs="0" nillable="true">
                <xsd:simpleType>
                  <xsd:restriction base="dms:Choice">
                    <xsd:enumeration value="Public Health"/>
                    <xsd:enumeration value="Procurement"/>
                    <xsd:enumeration value="PIO"/>
                    <xsd:enumeration value="EPSO"/>
                    <xsd:enumeration value="C&amp;R"/>
                    <xsd:enumeration value="Treasurer"/>
                    <xsd:enumeration value="Finance"/>
                    <xsd:enumeration value="Planning"/>
                    <xsd:enumeration value="Comm. Services"/>
                    <xsd:enumeration value="HR"/>
                    <xsd:enumeration value="Other"/>
                    <xsd:enumeration value="Assessor"/>
                    <xsd:enumeration value="Public Works"/>
                    <xsd:enumeration value="Facilities"/>
                    <xsd:enumeration value="Legal"/>
                    <xsd:enumeration value="IT"/>
                    <xsd:enumeration value="Admin"/>
                    <xsd:enumeration value="DHS"/>
                    <xsd:enumeration value="Coroner"/>
                    <xsd:enumeration value="DA"/>
                    <xsd:enumeration value="PPOEM"/>
                    <xsd:enumeration value="Justice Services"/>
                    <xsd:enumeration value="Economic Dev."/>
                    <xsd:enumeration value="Gov Affairs"/>
                    <xsd:enumeration value="Surveyor"/>
                  </xsd:restriction>
                </xsd:simpleType>
              </xsd:element>
            </xsd:sequence>
          </xsd:extension>
        </xsd:complexContent>
      </xsd:complexType>
    </xsd:element>
    <xsd:element name="Requestor" ma:index="23" nillable="true" ma:displayName="Requestor" ma:description="The name of the Requestor" ma:format="Dropdown" ma:internalName="Requestor">
      <xsd:simpleType>
        <xsd:restriction base="dms:Text">
          <xsd:maxLength value="255"/>
        </xsd:restriction>
      </xsd:simpleType>
    </xsd:element>
    <xsd:element name="PointofContact" ma:index="24" nillable="true" ma:displayName="Point of Contact" ma:description="This is the person (or persons), from the &#10; County department managing the records, that act as point of contact to the ORS." ma:format="Dropdown" ma:list="UserInfo" ma:SharePointGroup="0" ma:internalName="Pointof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qOrganizationname" ma:index="25" nillable="true" ma:displayName="Organization" ma:description="This is the name of the organization that is requestor affiliated" ma:format="Dropdown" ma:internalName="ReqOrganizationname">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Invoicenumber" ma:index="27" nillable="true" ma:displayName="Invoice number" ma:decimals="0" ma:description="This is the invoice number assigned to any CORA requiring financial reimbursement from the requestor. Year-number order" ma:format="Dropdown" ma:internalName="Invoicenumber" ma:percentage="FALSE">
      <xsd:simpleType>
        <xsd:restriction base="dms:Number"/>
      </xsd:simpleType>
    </xsd:element>
    <xsd:element name="PaidinFull_x003f_" ma:index="28" nillable="true" ma:displayName="Paid in Full?" ma:description="The status on the payment required by the requestor, if applicable.&#10;&#10;(If blank, no charge for request)" ma:format="Dropdown" ma:internalName="PaidinFull_x003f_">
      <xsd:simpleType>
        <xsd:restriction base="dms:Choice">
          <xsd:enumeration value="Yes"/>
          <xsd:enumeration value="No"/>
          <xsd:enumeration value="No Response"/>
        </xsd:restrictio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38cfe51f-b26a-4d8e-9a63-6375ff3b21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65252f-2c69-48e5-b0d6-d600eead15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58322566-8442-4af9-8b12-5ca876f41557}" ma:internalName="TaxCatchAll" ma:showField="CatchAllData" ma:web="5665252f-2c69-48e5-b0d6-d600eead15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Received xmlns="80156bfa-366b-4c3c-b565-b9add8006275" xsi:nil="true"/>
    <_ip_UnifiedCompliancePolicyUIAction xmlns="http://schemas.microsoft.com/sharepoint/v3" xsi:nil="true"/>
    <TaxCatchAll xmlns="5665252f-2c69-48e5-b0d6-d600eead1583" xsi:nil="true"/>
    <lcf76f155ced4ddcb4097134ff3c332f xmlns="80156bfa-366b-4c3c-b565-b9add8006275">
      <Terms xmlns="http://schemas.microsoft.com/office/infopath/2007/PartnerControls"/>
    </lcf76f155ced4ddcb4097134ff3c332f>
    <CORAType xmlns="80156bfa-366b-4c3c-b565-b9add8006275" xsi:nil="true"/>
    <Requestor xmlns="80156bfa-366b-4c3c-b565-b9add8006275" xsi:nil="true"/>
    <ReqOrganizationname xmlns="80156bfa-366b-4c3c-b565-b9add8006275" xsi:nil="true"/>
    <_ip_UnifiedCompliancePolicyProperties xmlns="http://schemas.microsoft.com/sharepoint/v3" xsi:nil="true"/>
    <Invoicenumber xmlns="80156bfa-366b-4c3c-b565-b9add8006275" xsi:nil="true"/>
    <PaidinFull_x003f_ xmlns="80156bfa-366b-4c3c-b565-b9add8006275" xsi:nil="true"/>
    <PointofContact xmlns="80156bfa-366b-4c3c-b565-b9add8006275">
      <UserInfo>
        <DisplayName/>
        <AccountId xsi:nil="true"/>
        <AccountType/>
      </UserInfo>
    </PointofContact>
    <Department xmlns="80156bfa-366b-4c3c-b565-b9add8006275" xsi:nil="true"/>
  </documentManagement>
</p:properties>
</file>

<file path=customXml/itemProps1.xml><?xml version="1.0" encoding="utf-8"?>
<ds:datastoreItem xmlns:ds="http://schemas.openxmlformats.org/officeDocument/2006/customXml" ds:itemID="{7FA861DD-D334-4B45-875E-885E6E399A98}"/>
</file>

<file path=customXml/itemProps2.xml><?xml version="1.0" encoding="utf-8"?>
<ds:datastoreItem xmlns:ds="http://schemas.openxmlformats.org/officeDocument/2006/customXml" ds:itemID="{244FE3DB-FD49-439C-8CE5-820E596DC8D9}"/>
</file>

<file path=customXml/itemProps3.xml><?xml version="1.0" encoding="utf-8"?>
<ds:datastoreItem xmlns:ds="http://schemas.openxmlformats.org/officeDocument/2006/customXml" ds:itemID="{0350D10E-3ACC-423E-A3C7-3F3820EDA95F}"/>
</file>

<file path=docProps/app.xml><?xml version="1.0" encoding="utf-8"?>
<Properties xmlns="http://schemas.openxmlformats.org/officeDocument/2006/extended-properties" xmlns:vt="http://schemas.openxmlformats.org/officeDocument/2006/docPropsVTypes">
  <TotalTime>1279</TotalTime>
  <Words>2108</Words>
  <Application>Microsoft Office PowerPoint</Application>
  <PresentationFormat>Widescreen</PresentationFormat>
  <Paragraphs>187</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Narrow</vt:lpstr>
      <vt:lpstr>Calibri</vt:lpstr>
      <vt:lpstr>Calibri Light</vt:lpstr>
      <vt:lpstr>Gill Sans MT</vt:lpstr>
      <vt:lpstr>Wingdings</vt:lpstr>
      <vt:lpstr>Office Theme</vt:lpstr>
      <vt:lpstr>El Paso County Community Development Block Grant Program</vt:lpstr>
      <vt:lpstr>Community Development Block Grant (CDBG)  Program Overview</vt:lpstr>
      <vt:lpstr>CDBG PROGRAM OVERVIEW</vt:lpstr>
      <vt:lpstr>Community development advisory board</vt:lpstr>
      <vt:lpstr>Community outreach &amp; engagement</vt:lpstr>
      <vt:lpstr>2022-2026 consolidated plan</vt:lpstr>
      <vt:lpstr>Consolidated Plan: 2022-2026 goals</vt:lpstr>
      <vt:lpstr>2022-2026 CDBG goals Housing</vt:lpstr>
      <vt:lpstr>2022-2026 CDBG goals Housing</vt:lpstr>
      <vt:lpstr>2022-2026 CDBG goals Homelessness and special needs</vt:lpstr>
      <vt:lpstr>2022-2026 CDBG goals Homelessness and special needs</vt:lpstr>
      <vt:lpstr>2022-2026 CDBG goals community development</vt:lpstr>
      <vt:lpstr>2022-2026 CDBG goals community development</vt:lpstr>
      <vt:lpstr>2022 annual action plan</vt:lpstr>
      <vt:lpstr>2022 applications</vt:lpstr>
      <vt:lpstr>PUBLIC SERVICES RECOMMENDATIONS</vt:lpstr>
      <vt:lpstr>2022 public services  activity recommendations</vt:lpstr>
      <vt:lpstr>2022 public services  activity recommendations</vt:lpstr>
      <vt:lpstr>Economic development RECOMMENDATIONS</vt:lpstr>
      <vt:lpstr>2022 economic development  activity recommendations</vt:lpstr>
      <vt:lpstr>PUBLIC FACILITIES RECOMMENDATIONS</vt:lpstr>
      <vt:lpstr>2022 public Facilities  activity recommendations</vt:lpstr>
      <vt:lpstr>infrastructure RECOMMENDATIONS</vt:lpstr>
      <vt:lpstr>2022 infrastructure  activity recommendations</vt:lpstr>
      <vt:lpstr>housing RECOMMENDATIONS</vt:lpstr>
      <vt:lpstr>2022 HOUSING  activity recommendations</vt:lpstr>
      <vt:lpstr>2022 summary of funding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Paso County Community Development Block Grant Program</dc:title>
  <dc:creator>Katie Plutz</dc:creator>
  <cp:lastModifiedBy>Natasha North</cp:lastModifiedBy>
  <cp:revision>37</cp:revision>
  <cp:lastPrinted>2022-06-21T22:25:50Z</cp:lastPrinted>
  <dcterms:created xsi:type="dcterms:W3CDTF">2022-06-09T16:56:15Z</dcterms:created>
  <dcterms:modified xsi:type="dcterms:W3CDTF">2022-06-24T17:26:11Z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0x010100B8B90CC84C13534CABA8E62057ACEC45</vt:lpwstr>
  </property>
</Properties>
</file>