
<file path=[Content_Types].xml><?xml version="1.0" encoding="utf-8"?>
<Types xmlns="http://schemas.openxmlformats.org/package/2006/content-types">
  <Default Extension="fntdata" ContentType="application/x-fontdata"/>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6"/>
  </p:notesMasterIdLst>
  <p:sldIdLst>
    <p:sldId id="256" r:id="rId5"/>
    <p:sldId id="257" r:id="rId6"/>
    <p:sldId id="258" r:id="rId7"/>
    <p:sldId id="259" r:id="rId8"/>
    <p:sldId id="260" r:id="rId9"/>
    <p:sldId id="276" r:id="rId10"/>
    <p:sldId id="262" r:id="rId11"/>
    <p:sldId id="263" r:id="rId12"/>
    <p:sldId id="277" r:id="rId13"/>
    <p:sldId id="264" r:id="rId14"/>
    <p:sldId id="265" r:id="rId15"/>
    <p:sldId id="266" r:id="rId16"/>
    <p:sldId id="275" r:id="rId17"/>
    <p:sldId id="267" r:id="rId18"/>
    <p:sldId id="268" r:id="rId19"/>
    <p:sldId id="269" r:id="rId20"/>
    <p:sldId id="270" r:id="rId21"/>
    <p:sldId id="273" r:id="rId22"/>
    <p:sldId id="272" r:id="rId23"/>
    <p:sldId id="271" r:id="rId24"/>
    <p:sldId id="274" r:id="rId25"/>
  </p:sldIdLst>
  <p:sldSz cx="9144000" cy="5143500" type="screen16x9"/>
  <p:notesSz cx="7010400" cy="9296400"/>
  <p:embeddedFontLst>
    <p:embeddedFont>
      <p:font typeface="Cantarell" panose="020B0604020202020204" charset="0"/>
      <p:regular r:id="rId27"/>
      <p:bold r:id="rId28"/>
      <p:italic r:id="rId29"/>
      <p:boldItalic r:id="rId30"/>
    </p:embeddedFont>
    <p:embeddedFont>
      <p:font typeface="Open Sans" panose="020B0606030504020204" pitchFamily="34" charset="0"/>
      <p:regular r:id="rId31"/>
      <p:bold r:id="rId32"/>
      <p:italic r:id="rId33"/>
      <p:boldItalic r:id="rId34"/>
    </p:embeddedFont>
    <p:embeddedFont>
      <p:font typeface="Open Sans ExtraBold" panose="020B0906030804020204" pitchFamily="34" charset="0"/>
      <p:bold r:id="rId35"/>
      <p:italic r:id="rId36"/>
      <p:boldItalic r:id="rId37"/>
    </p:embeddedFont>
    <p:embeddedFont>
      <p:font typeface="Open Sans Medium"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jlBT9PrECk7J1fusqeixVx4W4ee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3" autoAdjust="0"/>
    <p:restoredTop sz="96349" autoAdjust="0"/>
  </p:normalViewPr>
  <p:slideViewPr>
    <p:cSldViewPr snapToGrid="0">
      <p:cViewPr varScale="1">
        <p:scale>
          <a:sx n="145" d="100"/>
          <a:sy n="145" d="100"/>
        </p:scale>
        <p:origin x="624" y="120"/>
      </p:cViewPr>
      <p:guideLst>
        <p:guide orient="horz" pos="1620"/>
        <p:guide pos="2880"/>
      </p:guideLst>
    </p:cSldViewPr>
  </p:slideViewPr>
  <p:outlineViewPr>
    <p:cViewPr>
      <p:scale>
        <a:sx n="33" d="100"/>
        <a:sy n="33" d="100"/>
      </p:scale>
      <p:origin x="0" y="-273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219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7.xml"/><Relationship Id="rId34" Type="http://schemas.openxmlformats.org/officeDocument/2006/relationships/font" Target="fonts/font8.fntdata"/><Relationship Id="rId42" Type="http://customschemas.google.com/relationships/presentationmetadata" Target="meta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7988" y="696913"/>
            <a:ext cx="619601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9: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1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indent="0">
              <a:buNone/>
            </a:pPr>
            <a:endParaRPr lang="en" dirty="0"/>
          </a:p>
          <a:p>
            <a:pPr marL="171450" indent="-171450"/>
            <a:r>
              <a:rPr lang="en-US" dirty="0"/>
              <a:t>All Housing is good housing and here’s a short video that explains that.</a:t>
            </a:r>
          </a:p>
          <a:p>
            <a:pPr marL="0" indent="0">
              <a:buNone/>
            </a:pPr>
            <a:r>
              <a:rPr lang="en-US" dirty="0"/>
              <a:t>	https://www.youtube.com/watch?v=EQGQU0T6NBc</a:t>
            </a:r>
          </a:p>
          <a:p>
            <a:pPr marL="171450" indent="-171450"/>
            <a:endParaRPr lang="en" dirty="0"/>
          </a:p>
          <a:p>
            <a:pPr marL="0" lvl="0" indent="0" algn="l" rtl="0">
              <a:lnSpc>
                <a:spcPct val="100000"/>
              </a:lnSpc>
              <a:spcBef>
                <a:spcPts val="0"/>
              </a:spcBef>
              <a:spcAft>
                <a:spcPts val="0"/>
              </a:spcAft>
              <a:buSzPts val="1100"/>
              <a:buNone/>
            </a:pPr>
            <a:endParaRPr lang="en"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10: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lang="en" dirty="0"/>
          </a:p>
          <a:p>
            <a:pPr marL="0" indent="0">
              <a:buNone/>
            </a:pP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10: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356108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3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3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12: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13: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14: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indent="0">
              <a:buNone/>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p15: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16: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171450" indent="-171450"/>
            <a:endParaRPr lang="en-US" dirty="0"/>
          </a:p>
          <a:p>
            <a:pPr marL="171450" indent="-171450"/>
            <a:endParaRPr lang="en-US"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17: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p18: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4: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3:notes"/>
          <p:cNvSpPr txBox="1">
            <a:spLocks noGrp="1"/>
          </p:cNvSpPr>
          <p:nvPr>
            <p:ph type="body" idx="1"/>
          </p:nvPr>
        </p:nvSpPr>
        <p:spPr>
          <a:xfrm>
            <a:off x="701040" y="4416107"/>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5: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indent="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6: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7: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8: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8: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500939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2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
        <p:cNvGrpSpPr/>
        <p:nvPr/>
      </p:nvGrpSpPr>
      <p:grpSpPr>
        <a:xfrm>
          <a:off x="0" y="0"/>
          <a:ext cx="0" cy="0"/>
          <a:chOff x="0" y="0"/>
          <a:chExt cx="0" cy="0"/>
        </a:xfrm>
      </p:grpSpPr>
      <p:sp>
        <p:nvSpPr>
          <p:cNvPr id="14" name="Google Shape;14;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2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6" name="Google Shape;16;p2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7" name="Google Shape;17;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 name="Google Shape;20;p2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1" name="Google Shape;21;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2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4" name="Google Shape;24;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25"/>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25"/>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2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2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7" name="Google Shape;37;p2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27"/>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2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28"/>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notesSlide" Target="../notesSlides/notesSlide11.xml"/><Relationship Id="rId7" Type="http://schemas.openxmlformats.org/officeDocument/2006/relationships/image" Target="../media/image16.jpg"/><Relationship Id="rId2" Type="http://schemas.openxmlformats.org/officeDocument/2006/relationships/slideLayout" Target="../slideLayouts/slideLayout3.xml"/><Relationship Id="rId1" Type="http://schemas.openxmlformats.org/officeDocument/2006/relationships/video" Target="https://www.youtube.com/embed/EQGQU0T6NBc?feature=oembed" TargetMode="External"/><Relationship Id="rId6" Type="http://schemas.openxmlformats.org/officeDocument/2006/relationships/hyperlink" Target="http://www.youtube.com/watch?v=EQGQU0T6NBc" TargetMode="External"/><Relationship Id="rId5" Type="http://schemas.openxmlformats.org/officeDocument/2006/relationships/image" Target="../media/image6.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ww.peoplematters.in/news/compensation-benefits/epfo-aims-to-assist-its-10-lacs-subscribers-to-help-purchase-houses-15739" TargetMode="External"/><Relationship Id="rId5" Type="http://schemas.openxmlformats.org/officeDocument/2006/relationships/image" Target="../media/image7.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microsoft.com/office/2007/relationships/media" Target="../media/media2.m4a"/><Relationship Id="rId7"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audio" Target="../media/media3.m4a"/><Relationship Id="rId11" Type="http://schemas.openxmlformats.org/officeDocument/2006/relationships/image" Target="../media/image10.png"/><Relationship Id="rId5" Type="http://schemas.microsoft.com/office/2007/relationships/media" Target="../media/media3.m4a"/><Relationship Id="rId10" Type="http://schemas.openxmlformats.org/officeDocument/2006/relationships/image" Target="../media/image6.png"/><Relationship Id="rId4" Type="http://schemas.openxmlformats.org/officeDocument/2006/relationships/audio" Target="../media/media2.m4a"/><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
          <p:cNvSpPr txBox="1">
            <a:spLocks noGrp="1"/>
          </p:cNvSpPr>
          <p:nvPr>
            <p:ph type="ctrTitle"/>
          </p:nvPr>
        </p:nvSpPr>
        <p:spPr>
          <a:xfrm>
            <a:off x="2376054" y="651163"/>
            <a:ext cx="5606545" cy="1786854"/>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5200"/>
              <a:buNone/>
            </a:pPr>
            <a:r>
              <a:rPr lang="en" sz="4400" b="1" dirty="0">
                <a:solidFill>
                  <a:srgbClr val="FFFFFF"/>
                </a:solidFill>
                <a:latin typeface="Open Sans Medium"/>
                <a:ea typeface="Open Sans Medium"/>
                <a:cs typeface="Open Sans Medium"/>
                <a:sym typeface="Open Sans Medium"/>
              </a:rPr>
              <a:t>HOUSING FOR ALL</a:t>
            </a:r>
            <a:br>
              <a:rPr lang="en" sz="3600" dirty="0">
                <a:solidFill>
                  <a:srgbClr val="FFFFFF"/>
                </a:solidFill>
                <a:latin typeface="Open Sans ExtraBold"/>
                <a:ea typeface="Open Sans ExtraBold"/>
                <a:cs typeface="Open Sans ExtraBold"/>
                <a:sym typeface="Open Sans ExtraBold"/>
              </a:rPr>
            </a:br>
            <a:r>
              <a:rPr lang="en" sz="2800" b="1" i="1" dirty="0">
                <a:solidFill>
                  <a:srgbClr val="FFFFFF"/>
                </a:solidFill>
                <a:latin typeface="Open Sans Medium"/>
                <a:ea typeface="Open Sans Medium"/>
                <a:cs typeface="Open Sans Medium"/>
                <a:sym typeface="Open Sans Medium"/>
              </a:rPr>
              <a:t>Missing Middle Report</a:t>
            </a:r>
            <a:endParaRPr sz="2800" b="1" i="1" dirty="0">
              <a:solidFill>
                <a:srgbClr val="FFFFFF"/>
              </a:solidFill>
              <a:latin typeface="Open Sans Medium"/>
              <a:ea typeface="Open Sans Medium"/>
              <a:cs typeface="Open Sans Medium"/>
              <a:sym typeface="Open Sans Medium"/>
            </a:endParaRPr>
          </a:p>
        </p:txBody>
      </p:sp>
      <p:pic>
        <p:nvPicPr>
          <p:cNvPr id="55" name="Google Shape;55;p1" descr="Icon&#10;&#10;Description automatically generated"/>
          <p:cNvPicPr preferRelativeResize="0"/>
          <p:nvPr/>
        </p:nvPicPr>
        <p:blipFill rotWithShape="1">
          <a:blip r:embed="rId4">
            <a:alphaModFix/>
          </a:blip>
          <a:srcRect/>
          <a:stretch/>
        </p:blipFill>
        <p:spPr>
          <a:xfrm>
            <a:off x="275267" y="270059"/>
            <a:ext cx="867734" cy="966903"/>
          </a:xfrm>
          <a:prstGeom prst="rect">
            <a:avLst/>
          </a:prstGeom>
          <a:noFill/>
          <a:ln>
            <a:noFill/>
          </a:ln>
        </p:spPr>
      </p:pic>
      <p:sp>
        <p:nvSpPr>
          <p:cNvPr id="56" name="Google Shape;56;p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t>1</a:t>
            </a:fld>
            <a:endParaRPr dirty="0"/>
          </a:p>
        </p:txBody>
      </p:sp>
      <p:sp>
        <p:nvSpPr>
          <p:cNvPr id="2" name="TextBox 1">
            <a:extLst>
              <a:ext uri="{FF2B5EF4-FFF2-40B4-BE49-F238E27FC236}">
                <a16:creationId xmlns:a16="http://schemas.microsoft.com/office/drawing/2014/main" id="{2B7FA4EA-631B-6CE0-B8F1-602D0B680185}"/>
              </a:ext>
            </a:extLst>
          </p:cNvPr>
          <p:cNvSpPr txBox="1"/>
          <p:nvPr/>
        </p:nvSpPr>
        <p:spPr>
          <a:xfrm>
            <a:off x="275267" y="3508274"/>
            <a:ext cx="2802851" cy="523220"/>
          </a:xfrm>
          <a:prstGeom prst="rect">
            <a:avLst/>
          </a:prstGeom>
          <a:noFill/>
        </p:spPr>
        <p:txBody>
          <a:bodyPr wrap="square" rtlCol="0">
            <a:spAutoFit/>
          </a:bodyPr>
          <a:lstStyle/>
          <a:p>
            <a:r>
              <a:rPr lang="en-US" dirty="0">
                <a:solidFill>
                  <a:schemeClr val="bg1"/>
                </a:solidFill>
              </a:rPr>
              <a:t>June 7, 2022</a:t>
            </a:r>
          </a:p>
          <a:p>
            <a:r>
              <a:rPr lang="en-US" dirty="0">
                <a:solidFill>
                  <a:schemeClr val="bg1"/>
                </a:solidFill>
              </a:rPr>
              <a:t>Board of County Commissioners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7"/>
        <p:cNvGrpSpPr/>
        <p:nvPr/>
      </p:nvGrpSpPr>
      <p:grpSpPr>
        <a:xfrm>
          <a:off x="0" y="0"/>
          <a:ext cx="0" cy="0"/>
          <a:chOff x="0" y="0"/>
          <a:chExt cx="0" cy="0"/>
        </a:xfrm>
      </p:grpSpPr>
      <p:sp>
        <p:nvSpPr>
          <p:cNvPr id="128" name="Google Shape;128;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SzPct val="103015"/>
              <a:buNone/>
            </a:pPr>
            <a:r>
              <a:rPr lang="en" sz="3020">
                <a:solidFill>
                  <a:srgbClr val="FFFFFF"/>
                </a:solidFill>
                <a:latin typeface="Open Sans ExtraBold"/>
                <a:ea typeface="Open Sans ExtraBold"/>
                <a:cs typeface="Open Sans ExtraBold"/>
                <a:sym typeface="Open Sans ExtraBold"/>
              </a:rPr>
              <a:t>Rentals</a:t>
            </a:r>
            <a:endParaRPr sz="3020" dirty="0">
              <a:solidFill>
                <a:srgbClr val="FFFFFF"/>
              </a:solidFill>
              <a:latin typeface="Open Sans ExtraBold"/>
              <a:ea typeface="Open Sans ExtraBold"/>
              <a:cs typeface="Open Sans ExtraBold"/>
              <a:sym typeface="Open Sans ExtraBold"/>
            </a:endParaRPr>
          </a:p>
        </p:txBody>
      </p:sp>
      <p:pic>
        <p:nvPicPr>
          <p:cNvPr id="130" name="Google Shape;130;p9"/>
          <p:cNvPicPr preferRelativeResize="0"/>
          <p:nvPr/>
        </p:nvPicPr>
        <p:blipFill rotWithShape="1">
          <a:blip r:embed="rId4">
            <a:alphaModFix/>
          </a:blip>
          <a:srcRect/>
          <a:stretch/>
        </p:blipFill>
        <p:spPr>
          <a:xfrm>
            <a:off x="151268" y="4417896"/>
            <a:ext cx="542591" cy="597460"/>
          </a:xfrm>
          <a:prstGeom prst="rect">
            <a:avLst/>
          </a:prstGeom>
          <a:noFill/>
          <a:ln>
            <a:noFill/>
          </a:ln>
        </p:spPr>
      </p:pic>
      <p:sp>
        <p:nvSpPr>
          <p:cNvPr id="131" name="Google Shape;131;p9"/>
          <p:cNvSpPr txBox="1"/>
          <p:nvPr/>
        </p:nvSpPr>
        <p:spPr>
          <a:xfrm>
            <a:off x="851580" y="4794039"/>
            <a:ext cx="5032690"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1" u="none" strike="noStrike" cap="none">
                <a:solidFill>
                  <a:schemeClr val="lt1"/>
                </a:solidFill>
                <a:latin typeface="Open Sans Medium"/>
                <a:ea typeface="Open Sans Medium"/>
                <a:cs typeface="Open Sans Medium"/>
                <a:sym typeface="Open Sans Medium"/>
              </a:rPr>
              <a:t>2022 Colorado Springs Chamber &amp; EDC Poll</a:t>
            </a:r>
            <a:endParaRPr sz="1400" b="0" i="0" u="none" strike="noStrike" cap="none" dirty="0">
              <a:solidFill>
                <a:srgbClr val="000000"/>
              </a:solidFill>
              <a:latin typeface="Arial"/>
              <a:ea typeface="Arial"/>
              <a:cs typeface="Arial"/>
              <a:sym typeface="Arial"/>
            </a:endParaRPr>
          </a:p>
        </p:txBody>
      </p:sp>
      <p:pic>
        <p:nvPicPr>
          <p:cNvPr id="132" name="Google Shape;132;p9"/>
          <p:cNvPicPr preferRelativeResize="0"/>
          <p:nvPr/>
        </p:nvPicPr>
        <p:blipFill rotWithShape="1">
          <a:blip r:embed="rId5">
            <a:alphaModFix/>
          </a:blip>
          <a:srcRect/>
          <a:stretch/>
        </p:blipFill>
        <p:spPr>
          <a:xfrm>
            <a:off x="1430552" y="1363753"/>
            <a:ext cx="6265647" cy="3299464"/>
          </a:xfrm>
          <a:prstGeom prst="rect">
            <a:avLst/>
          </a:prstGeom>
          <a:noFill/>
          <a:ln>
            <a:noFill/>
          </a:ln>
        </p:spPr>
      </p:pic>
      <p:sp>
        <p:nvSpPr>
          <p:cNvPr id="133" name="Google Shape;133;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solidFill>
                  <a:schemeClr val="bg1">
                    <a:lumMod val="95000"/>
                  </a:schemeClr>
                </a:solidFill>
              </a:rPr>
              <a:t>10</a:t>
            </a:fld>
            <a:endParaRPr dirty="0">
              <a:solidFill>
                <a:schemeClr val="bg1">
                  <a:lumMod val="9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37"/>
        <p:cNvGrpSpPr/>
        <p:nvPr/>
      </p:nvGrpSpPr>
      <p:grpSpPr>
        <a:xfrm>
          <a:off x="0" y="0"/>
          <a:ext cx="0" cy="0"/>
          <a:chOff x="0" y="0"/>
          <a:chExt cx="0" cy="0"/>
        </a:xfrm>
      </p:grpSpPr>
      <p:sp>
        <p:nvSpPr>
          <p:cNvPr id="138" name="Google Shape;138;p11"/>
          <p:cNvSpPr txBox="1">
            <a:spLocks noGrp="1"/>
          </p:cNvSpPr>
          <p:nvPr>
            <p:ph type="title"/>
          </p:nvPr>
        </p:nvSpPr>
        <p:spPr>
          <a:xfrm>
            <a:off x="130475" y="445025"/>
            <a:ext cx="87018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2800"/>
              <a:buNone/>
            </a:pPr>
            <a:r>
              <a:rPr lang="en" sz="2418">
                <a:solidFill>
                  <a:srgbClr val="FFFFFF"/>
                </a:solidFill>
                <a:latin typeface="Open Sans ExtraBold"/>
                <a:ea typeface="Open Sans ExtraBold"/>
                <a:cs typeface="Open Sans ExtraBold"/>
                <a:sym typeface="Open Sans ExtraBold"/>
              </a:rPr>
              <a:t>Challenge Easily Explained in 112 seconds</a:t>
            </a:r>
            <a:endParaRPr sz="2418" dirty="0">
              <a:solidFill>
                <a:srgbClr val="FFFFFF"/>
              </a:solidFill>
              <a:latin typeface="Open Sans ExtraBold"/>
              <a:ea typeface="Open Sans ExtraBold"/>
              <a:cs typeface="Open Sans ExtraBold"/>
              <a:sym typeface="Open Sans ExtraBold"/>
            </a:endParaRPr>
          </a:p>
        </p:txBody>
      </p:sp>
      <p:pic>
        <p:nvPicPr>
          <p:cNvPr id="139" name="Google Shape;139;p11"/>
          <p:cNvPicPr preferRelativeResize="0"/>
          <p:nvPr/>
        </p:nvPicPr>
        <p:blipFill rotWithShape="1">
          <a:blip r:embed="rId5">
            <a:alphaModFix/>
          </a:blip>
          <a:srcRect/>
          <a:stretch/>
        </p:blipFill>
        <p:spPr>
          <a:xfrm>
            <a:off x="130486" y="4399745"/>
            <a:ext cx="542591" cy="597460"/>
          </a:xfrm>
          <a:prstGeom prst="rect">
            <a:avLst/>
          </a:prstGeom>
          <a:noFill/>
          <a:ln>
            <a:noFill/>
          </a:ln>
        </p:spPr>
      </p:pic>
      <p:sp>
        <p:nvSpPr>
          <p:cNvPr id="140" name="Google Shape;140;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solidFill>
                  <a:schemeClr val="bg1">
                    <a:lumMod val="95000"/>
                  </a:schemeClr>
                </a:solidFill>
              </a:rPr>
              <a:t>11</a:t>
            </a:fld>
            <a:endParaRPr dirty="0">
              <a:solidFill>
                <a:schemeClr val="bg1">
                  <a:lumMod val="95000"/>
                </a:schemeClr>
              </a:solidFill>
            </a:endParaRPr>
          </a:p>
        </p:txBody>
      </p:sp>
      <p:pic>
        <p:nvPicPr>
          <p:cNvPr id="141" name="Google Shape;141;p11" descr="How does a growing, prospering city stay affordable for all kinds of people? At the most basic level, when there aren’t enough homes, prices will keep rising. And when there are plenty of homes, it helps prices stay down.&#10;&#10;It’s like a huge game of musical chairs. If there aren’t enough chairs when the music stops, someone is left out. When there aren’t enough homes for people who live and work in a city, everybody has to compete for what’s available and the rents go up until people are priced out. In the housing market, instead of being fast, you just need to be rich to stay in the game.&#10;&#10;To fix it, we need more homes in all shapes and sizes. That means more cottages, apartments, duplexes, triplexes, condos, and mother-in-law units. More homes allows more people to stay and thrive in their communities. It means more people can afford to live near jobs, great schools, and transit.&#10;&#10;Encouraging a variety of homes that fit a variety of people’s needs isn’t the only solution to keep rent and home prices down but it’s an essential foundation for affordability, the necessary building block on which all kinds of other community protections, anti-displacement measures, and neighborhood investments are built.&#10;&#10;Our new explainer video gives a simple illustration to think about how building more homes helps keep prices down. Enjoy! And please share the video on Facebook and Twitter.&#10;&#10;More info: http://www.sightline.org/2017/11/01/video-why-is-rent-so-high/" title="Cruel Musical Chairs (or Why Is Rent So High?)">
            <a:hlinkClick r:id="rId6"/>
          </p:cNvPr>
          <p:cNvPicPr preferRelativeResize="0"/>
          <p:nvPr/>
        </p:nvPicPr>
        <p:blipFill>
          <a:blip r:embed="rId7">
            <a:alphaModFix/>
          </a:blip>
          <a:stretch>
            <a:fillRect/>
          </a:stretch>
        </p:blipFill>
        <p:spPr>
          <a:xfrm>
            <a:off x="2195375" y="1265650"/>
            <a:ext cx="4572000" cy="3429000"/>
          </a:xfrm>
          <a:prstGeom prst="rect">
            <a:avLst/>
          </a:prstGeom>
          <a:noFill/>
          <a:ln>
            <a:noFill/>
          </a:ln>
        </p:spPr>
      </p:pic>
      <p:pic>
        <p:nvPicPr>
          <p:cNvPr id="2" name="Online Media 1" title="Cruel Musical Chairs (or Why Is Rent So High?)">
            <a:hlinkClick r:id="" action="ppaction://media"/>
            <a:extLst>
              <a:ext uri="{FF2B5EF4-FFF2-40B4-BE49-F238E27FC236}">
                <a16:creationId xmlns:a16="http://schemas.microsoft.com/office/drawing/2014/main" id="{0DBD16FB-BC8B-4E7D-B3CC-A63640F5F65B}"/>
              </a:ext>
            </a:extLst>
          </p:cNvPr>
          <p:cNvPicPr>
            <a:picLocks noRot="1" noChangeAspect="1"/>
          </p:cNvPicPr>
          <p:nvPr>
            <a:videoFile r:link="rId1"/>
          </p:nvPr>
        </p:nvPicPr>
        <p:blipFill>
          <a:blip r:embed="rId8"/>
          <a:stretch>
            <a:fillRect/>
          </a:stretch>
        </p:blipFill>
        <p:spPr>
          <a:xfrm>
            <a:off x="1460868" y="1222361"/>
            <a:ext cx="6222263" cy="35155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1000"/>
                                        <p:tgtEl>
                                          <p:spTgt spid="141"/>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2"/>
                </p:tgtEl>
              </p:cMediaNode>
            </p:vide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5"/>
        <p:cNvGrpSpPr/>
        <p:nvPr/>
      </p:nvGrpSpPr>
      <p:grpSpPr>
        <a:xfrm>
          <a:off x="0" y="0"/>
          <a:ext cx="0" cy="0"/>
          <a:chOff x="0" y="0"/>
          <a:chExt cx="0" cy="0"/>
        </a:xfrm>
      </p:grpSpPr>
      <p:sp>
        <p:nvSpPr>
          <p:cNvPr id="146" name="Google Shape;146;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SzPct val="103015"/>
              <a:buNone/>
            </a:pPr>
            <a:r>
              <a:rPr lang="en" sz="3020">
                <a:solidFill>
                  <a:srgbClr val="FFFFFF"/>
                </a:solidFill>
                <a:latin typeface="Open Sans ExtraBold"/>
                <a:ea typeface="Open Sans ExtraBold"/>
                <a:cs typeface="Open Sans ExtraBold"/>
                <a:sym typeface="Open Sans ExtraBold"/>
              </a:rPr>
              <a:t>Rentals</a:t>
            </a:r>
            <a:endParaRPr sz="3020" dirty="0">
              <a:solidFill>
                <a:srgbClr val="FFFFFF"/>
              </a:solidFill>
              <a:latin typeface="Open Sans ExtraBold"/>
              <a:ea typeface="Open Sans ExtraBold"/>
              <a:cs typeface="Open Sans ExtraBold"/>
              <a:sym typeface="Open Sans ExtraBold"/>
            </a:endParaRPr>
          </a:p>
        </p:txBody>
      </p:sp>
      <p:sp>
        <p:nvSpPr>
          <p:cNvPr id="147" name="Google Shape;147;p10"/>
          <p:cNvSpPr txBox="1">
            <a:spLocks noGrp="1"/>
          </p:cNvSpPr>
          <p:nvPr>
            <p:ph type="body" idx="1"/>
          </p:nvPr>
        </p:nvSpPr>
        <p:spPr>
          <a:xfrm>
            <a:off x="109704" y="1074968"/>
            <a:ext cx="6016891" cy="4821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1600">
                <a:solidFill>
                  <a:srgbClr val="FFFFFF"/>
                </a:solidFill>
                <a:latin typeface="Open Sans Medium"/>
                <a:ea typeface="Open Sans Medium"/>
                <a:cs typeface="Open Sans Medium"/>
                <a:sym typeface="Open Sans Medium"/>
              </a:rPr>
              <a:t>Rentals are an important component of the solution</a:t>
            </a:r>
            <a:endParaRPr dirty="0"/>
          </a:p>
          <a:p>
            <a:pPr marL="914400" lvl="0" indent="-228600" algn="l" rtl="0">
              <a:lnSpc>
                <a:spcPct val="107916"/>
              </a:lnSpc>
              <a:spcBef>
                <a:spcPts val="0"/>
              </a:spcBef>
              <a:spcAft>
                <a:spcPts val="0"/>
              </a:spcAft>
              <a:buClr>
                <a:srgbClr val="FFFFFF"/>
              </a:buClr>
              <a:buSzPts val="1400"/>
              <a:buFont typeface="Open Sans Medium"/>
              <a:buNone/>
            </a:pPr>
            <a:endParaRPr sz="1200" dirty="0">
              <a:solidFill>
                <a:schemeClr val="lt1"/>
              </a:solidFill>
              <a:latin typeface="Open Sans Medium"/>
              <a:ea typeface="Open Sans Medium"/>
              <a:cs typeface="Open Sans Medium"/>
              <a:sym typeface="Open Sans Medium"/>
            </a:endParaRPr>
          </a:p>
          <a:p>
            <a:pPr marL="914400" lvl="0" indent="-228600" algn="l" rtl="0">
              <a:lnSpc>
                <a:spcPct val="107916"/>
              </a:lnSpc>
              <a:spcBef>
                <a:spcPts val="0"/>
              </a:spcBef>
              <a:spcAft>
                <a:spcPts val="0"/>
              </a:spcAft>
              <a:buClr>
                <a:srgbClr val="FFFFFF"/>
              </a:buClr>
              <a:buSzPts val="1400"/>
              <a:buFont typeface="Open Sans Medium"/>
              <a:buNone/>
            </a:pPr>
            <a:endParaRPr sz="1200" dirty="0">
              <a:solidFill>
                <a:schemeClr val="lt1"/>
              </a:solidFill>
              <a:latin typeface="Open Sans Medium"/>
              <a:ea typeface="Open Sans Medium"/>
              <a:cs typeface="Open Sans Medium"/>
              <a:sym typeface="Open Sans Medium"/>
            </a:endParaRPr>
          </a:p>
          <a:p>
            <a:pPr marL="171450" lvl="0" indent="-57150" algn="l" rtl="0">
              <a:lnSpc>
                <a:spcPct val="115000"/>
              </a:lnSpc>
              <a:spcBef>
                <a:spcPts val="0"/>
              </a:spcBef>
              <a:spcAft>
                <a:spcPts val="0"/>
              </a:spcAft>
              <a:buSzPts val="1800"/>
              <a:buFont typeface="Arial"/>
              <a:buNone/>
            </a:pPr>
            <a:endParaRPr sz="1200" i="1" dirty="0">
              <a:solidFill>
                <a:schemeClr val="lt1"/>
              </a:solidFill>
              <a:latin typeface="Open Sans Medium"/>
              <a:ea typeface="Open Sans Medium"/>
              <a:cs typeface="Open Sans Medium"/>
              <a:sym typeface="Open Sans Medium"/>
            </a:endParaRPr>
          </a:p>
          <a:p>
            <a:pPr marL="0" lvl="0" indent="0" algn="l" rtl="0">
              <a:lnSpc>
                <a:spcPct val="115000"/>
              </a:lnSpc>
              <a:spcBef>
                <a:spcPts val="0"/>
              </a:spcBef>
              <a:spcAft>
                <a:spcPts val="0"/>
              </a:spcAft>
              <a:buClr>
                <a:schemeClr val="dk1"/>
              </a:buClr>
              <a:buSzPts val="1100"/>
              <a:buFont typeface="Arial"/>
              <a:buNone/>
            </a:pPr>
            <a:endParaRPr sz="1100" dirty="0">
              <a:solidFill>
                <a:srgbClr val="222222"/>
              </a:solidFill>
              <a:highlight>
                <a:srgbClr val="FFFFFF"/>
              </a:highlight>
            </a:endParaRPr>
          </a:p>
        </p:txBody>
      </p:sp>
      <p:pic>
        <p:nvPicPr>
          <p:cNvPr id="148" name="Google Shape;148;p10"/>
          <p:cNvPicPr preferRelativeResize="0"/>
          <p:nvPr/>
        </p:nvPicPr>
        <p:blipFill rotWithShape="1">
          <a:blip r:embed="rId4">
            <a:alphaModFix/>
          </a:blip>
          <a:srcRect/>
          <a:stretch/>
        </p:blipFill>
        <p:spPr>
          <a:xfrm>
            <a:off x="109704" y="4399745"/>
            <a:ext cx="542591" cy="597460"/>
          </a:xfrm>
          <a:prstGeom prst="rect">
            <a:avLst/>
          </a:prstGeom>
          <a:noFill/>
          <a:ln>
            <a:noFill/>
          </a:ln>
        </p:spPr>
      </p:pic>
      <p:sp>
        <p:nvSpPr>
          <p:cNvPr id="149" name="Google Shape;149;p10"/>
          <p:cNvSpPr txBox="1"/>
          <p:nvPr/>
        </p:nvSpPr>
        <p:spPr>
          <a:xfrm>
            <a:off x="1972636" y="4655738"/>
            <a:ext cx="6016891"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Open Sans Medium"/>
                <a:ea typeface="Open Sans Medium"/>
                <a:cs typeface="Open Sans Medium"/>
                <a:sym typeface="Open Sans Medium"/>
              </a:rPr>
              <a:t>All Housing is Good Housing – We Need More Homes</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Open Sans Medium"/>
              <a:ea typeface="Open Sans Medium"/>
              <a:cs typeface="Open Sans Medium"/>
              <a:sym typeface="Open Sans Medium"/>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Open Sans Medium"/>
              <a:ea typeface="Open Sans Medium"/>
              <a:cs typeface="Open Sans Medium"/>
              <a:sym typeface="Open Sans Medium"/>
            </a:endParaRPr>
          </a:p>
        </p:txBody>
      </p:sp>
      <p:sp>
        <p:nvSpPr>
          <p:cNvPr id="150" name="Google Shape;150;p10"/>
          <p:cNvSpPr txBox="1"/>
          <p:nvPr/>
        </p:nvSpPr>
        <p:spPr>
          <a:xfrm>
            <a:off x="-173567" y="1492517"/>
            <a:ext cx="3374100" cy="3083496"/>
          </a:xfrm>
          <a:prstGeom prst="rect">
            <a:avLst/>
          </a:prstGeom>
          <a:noFill/>
          <a:ln>
            <a:noFill/>
          </a:ln>
        </p:spPr>
        <p:txBody>
          <a:bodyPr spcFirstLastPara="1" wrap="square" lIns="91425" tIns="45700" rIns="91425" bIns="45700" anchor="t" anchorCtr="0">
            <a:spAutoFit/>
          </a:bodyPr>
          <a:lstStyle/>
          <a:p>
            <a:pPr marL="914400" marR="0" lvl="0" indent="-317500" algn="l" rtl="0">
              <a:lnSpc>
                <a:spcPct val="107916"/>
              </a:lnSpc>
              <a:spcBef>
                <a:spcPts val="0"/>
              </a:spcBef>
              <a:spcAft>
                <a:spcPts val="0"/>
              </a:spcAft>
              <a:buClr>
                <a:srgbClr val="FFFFFF"/>
              </a:buClr>
              <a:buSzPct val="100000"/>
              <a:buFont typeface="Open Sans Medium"/>
              <a:buChar char="●"/>
            </a:pPr>
            <a:r>
              <a:rPr lang="en" sz="1200" b="0" i="0" u="none" strike="noStrike" cap="none" dirty="0">
                <a:solidFill>
                  <a:schemeClr val="lt1"/>
                </a:solidFill>
                <a:latin typeface="Arial"/>
                <a:ea typeface="Arial"/>
                <a:cs typeface="Arial"/>
                <a:sym typeface="Arial"/>
              </a:rPr>
              <a:t>Demand is high and as a result rents are high;</a:t>
            </a:r>
            <a:endParaRPr dirty="0"/>
          </a:p>
          <a:p>
            <a:pPr marL="914400" marR="0" lvl="0" indent="-317500" algn="l" rtl="0">
              <a:lnSpc>
                <a:spcPct val="107916"/>
              </a:lnSpc>
              <a:spcBef>
                <a:spcPts val="0"/>
              </a:spcBef>
              <a:spcAft>
                <a:spcPts val="0"/>
              </a:spcAft>
              <a:buClr>
                <a:srgbClr val="FFFFFF"/>
              </a:buClr>
              <a:buSzPct val="100000"/>
              <a:buFont typeface="Open Sans Medium"/>
              <a:buChar char="●"/>
            </a:pPr>
            <a:r>
              <a:rPr lang="en" sz="1200" b="0" i="0" u="none" strike="noStrike" cap="none" dirty="0">
                <a:solidFill>
                  <a:schemeClr val="lt1"/>
                </a:solidFill>
                <a:latin typeface="Arial"/>
                <a:ea typeface="Arial"/>
                <a:cs typeface="Arial"/>
                <a:sym typeface="Arial"/>
              </a:rPr>
              <a:t>Millennials and older Gen Z’s - are not buying, they are renting (our children, grandkids, recent college graduates and even our seniors);</a:t>
            </a:r>
            <a:endParaRPr dirty="0"/>
          </a:p>
          <a:p>
            <a:pPr marL="914400" marR="0" lvl="0" indent="-317500" algn="l" rtl="0">
              <a:lnSpc>
                <a:spcPct val="107916"/>
              </a:lnSpc>
              <a:spcBef>
                <a:spcPts val="0"/>
              </a:spcBef>
              <a:spcAft>
                <a:spcPts val="0"/>
              </a:spcAft>
              <a:buClr>
                <a:srgbClr val="FFFFFF"/>
              </a:buClr>
              <a:buSzPct val="100000"/>
              <a:buFont typeface="Open Sans Medium"/>
              <a:buChar char="●"/>
            </a:pPr>
            <a:r>
              <a:rPr lang="en" sz="1200" b="0" i="0" u="none" strike="noStrike" cap="none" dirty="0">
                <a:solidFill>
                  <a:schemeClr val="lt1"/>
                </a:solidFill>
                <a:latin typeface="Arial"/>
                <a:ea typeface="Arial"/>
                <a:cs typeface="Arial"/>
                <a:sym typeface="Arial"/>
              </a:rPr>
              <a:t>Net migration from Denver to Colorado Springs, short commute, high pay, less cost;</a:t>
            </a:r>
            <a:endParaRPr dirty="0"/>
          </a:p>
          <a:p>
            <a:pPr marL="914400" marR="0" lvl="0" indent="-317500" algn="l" rtl="0">
              <a:lnSpc>
                <a:spcPct val="107916"/>
              </a:lnSpc>
              <a:spcBef>
                <a:spcPts val="0"/>
              </a:spcBef>
              <a:spcAft>
                <a:spcPts val="0"/>
              </a:spcAft>
              <a:buClr>
                <a:srgbClr val="FFFFFF"/>
              </a:buClr>
              <a:buSzPct val="100000"/>
              <a:buFont typeface="Open Sans Medium"/>
              <a:buChar char="●"/>
            </a:pPr>
            <a:r>
              <a:rPr lang="en" sz="1200" b="0" i="0" u="none" strike="noStrike" cap="none" dirty="0">
                <a:solidFill>
                  <a:schemeClr val="lt1"/>
                </a:solidFill>
                <a:latin typeface="Arial"/>
                <a:ea typeface="Arial"/>
                <a:cs typeface="Arial"/>
                <a:sym typeface="Arial"/>
              </a:rPr>
              <a:t>As home prices continue </a:t>
            </a:r>
            <a:r>
              <a:rPr lang="en" sz="1200" dirty="0">
                <a:solidFill>
                  <a:schemeClr val="lt1"/>
                </a:solidFill>
              </a:rPr>
              <a:t>rising</a:t>
            </a:r>
            <a:r>
              <a:rPr lang="en" sz="1200" b="0" i="0" u="none" strike="noStrike" cap="none" dirty="0">
                <a:solidFill>
                  <a:schemeClr val="lt1"/>
                </a:solidFill>
                <a:latin typeface="Arial"/>
                <a:ea typeface="Arial"/>
                <a:cs typeface="Arial"/>
                <a:sym typeface="Arial"/>
              </a:rPr>
              <a:t> buyers are even less likely to afford to buy;</a:t>
            </a:r>
            <a:endParaRPr dirty="0"/>
          </a:p>
          <a:p>
            <a:pPr marL="914400" marR="0" lvl="0" indent="-317500" algn="l" rtl="0">
              <a:lnSpc>
                <a:spcPct val="107916"/>
              </a:lnSpc>
              <a:spcBef>
                <a:spcPts val="0"/>
              </a:spcBef>
              <a:spcAft>
                <a:spcPts val="0"/>
              </a:spcAft>
              <a:buClr>
                <a:srgbClr val="FFFFFF"/>
              </a:buClr>
              <a:buSzPct val="100000"/>
              <a:buFont typeface="Open Sans Medium"/>
              <a:buChar char="●"/>
            </a:pPr>
            <a:r>
              <a:rPr lang="en" sz="1200" dirty="0">
                <a:solidFill>
                  <a:schemeClr val="lt1"/>
                </a:solidFill>
              </a:rPr>
              <a:t>With</a:t>
            </a:r>
            <a:r>
              <a:rPr lang="en" sz="1200" b="0" i="0" u="none" strike="noStrike" cap="none" dirty="0">
                <a:solidFill>
                  <a:schemeClr val="lt1"/>
                </a:solidFill>
                <a:latin typeface="Arial"/>
                <a:ea typeface="Arial"/>
                <a:cs typeface="Arial"/>
                <a:sym typeface="Arial"/>
              </a:rPr>
              <a:t> current supply, rent continues to rise due to demand;</a:t>
            </a:r>
            <a:endParaRPr dirty="0"/>
          </a:p>
        </p:txBody>
      </p:sp>
      <p:pic>
        <p:nvPicPr>
          <p:cNvPr id="151" name="Google Shape;151;p10"/>
          <p:cNvPicPr preferRelativeResize="0"/>
          <p:nvPr/>
        </p:nvPicPr>
        <p:blipFill rotWithShape="1">
          <a:blip r:embed="rId5">
            <a:alphaModFix/>
          </a:blip>
          <a:srcRect/>
          <a:stretch/>
        </p:blipFill>
        <p:spPr>
          <a:xfrm>
            <a:off x="3242497" y="1614311"/>
            <a:ext cx="5589803" cy="2963097"/>
          </a:xfrm>
          <a:prstGeom prst="rect">
            <a:avLst/>
          </a:prstGeom>
          <a:noFill/>
          <a:ln>
            <a:noFill/>
          </a:ln>
        </p:spPr>
      </p:pic>
      <p:sp>
        <p:nvSpPr>
          <p:cNvPr id="152" name="Google Shape;152;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solidFill>
                  <a:schemeClr val="bg1">
                    <a:lumMod val="95000"/>
                  </a:schemeClr>
                </a:solidFill>
              </a:rPr>
              <a:t>12</a:t>
            </a:fld>
            <a:endParaRPr dirty="0">
              <a:solidFill>
                <a:schemeClr val="bg1">
                  <a:lumMod val="9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5"/>
        <p:cNvGrpSpPr/>
        <p:nvPr/>
      </p:nvGrpSpPr>
      <p:grpSpPr>
        <a:xfrm>
          <a:off x="0" y="0"/>
          <a:ext cx="0" cy="0"/>
          <a:chOff x="0" y="0"/>
          <a:chExt cx="0" cy="0"/>
        </a:xfrm>
      </p:grpSpPr>
      <p:sp>
        <p:nvSpPr>
          <p:cNvPr id="146" name="Google Shape;146;p10"/>
          <p:cNvSpPr txBox="1">
            <a:spLocks noGrp="1"/>
          </p:cNvSpPr>
          <p:nvPr>
            <p:ph type="title"/>
          </p:nvPr>
        </p:nvSpPr>
        <p:spPr>
          <a:xfrm>
            <a:off x="166227" y="445025"/>
            <a:ext cx="8520600" cy="5727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SzPct val="103015"/>
              <a:buNone/>
            </a:pPr>
            <a:r>
              <a:rPr lang="en-US" sz="2000" dirty="0">
                <a:solidFill>
                  <a:srgbClr val="FFFFFF"/>
                </a:solidFill>
                <a:latin typeface="Open Sans ExtraBold"/>
                <a:ea typeface="Open Sans ExtraBold"/>
                <a:cs typeface="Open Sans ExtraBold"/>
                <a:sym typeface="Open Sans ExtraBold"/>
              </a:rPr>
              <a:t>For Rent Developments Targeting “Missing Middle”</a:t>
            </a:r>
            <a:endParaRPr sz="2000" dirty="0">
              <a:solidFill>
                <a:srgbClr val="FFFFFF"/>
              </a:solidFill>
              <a:latin typeface="Open Sans ExtraBold"/>
              <a:ea typeface="Open Sans ExtraBold"/>
              <a:cs typeface="Open Sans ExtraBold"/>
              <a:sym typeface="Open Sans ExtraBold"/>
            </a:endParaRPr>
          </a:p>
        </p:txBody>
      </p:sp>
      <p:sp>
        <p:nvSpPr>
          <p:cNvPr id="147" name="Google Shape;147;p10"/>
          <p:cNvSpPr txBox="1">
            <a:spLocks noGrp="1"/>
          </p:cNvSpPr>
          <p:nvPr>
            <p:ph type="body" idx="1"/>
          </p:nvPr>
        </p:nvSpPr>
        <p:spPr>
          <a:xfrm>
            <a:off x="109704" y="1074968"/>
            <a:ext cx="6016891" cy="482100"/>
          </a:xfrm>
          <a:prstGeom prst="rect">
            <a:avLst/>
          </a:prstGeom>
          <a:noFill/>
          <a:ln>
            <a:noFill/>
          </a:ln>
        </p:spPr>
        <p:txBody>
          <a:bodyPr spcFirstLastPara="1" wrap="square" lIns="91425" tIns="91425" rIns="91425" bIns="91425" anchor="t" anchorCtr="0">
            <a:normAutofit/>
          </a:bodyPr>
          <a:lstStyle/>
          <a:p>
            <a:pPr marL="914400" lvl="0" indent="-228600" algn="l" rtl="0">
              <a:lnSpc>
                <a:spcPct val="107916"/>
              </a:lnSpc>
              <a:spcBef>
                <a:spcPts val="0"/>
              </a:spcBef>
              <a:spcAft>
                <a:spcPts val="0"/>
              </a:spcAft>
              <a:buClr>
                <a:srgbClr val="FFFFFF"/>
              </a:buClr>
              <a:buSzPts val="1400"/>
              <a:buFont typeface="Open Sans Medium"/>
              <a:buNone/>
            </a:pPr>
            <a:endParaRPr sz="1200" dirty="0">
              <a:solidFill>
                <a:schemeClr val="lt1"/>
              </a:solidFill>
              <a:latin typeface="Open Sans Medium"/>
              <a:ea typeface="Open Sans Medium"/>
              <a:cs typeface="Open Sans Medium"/>
              <a:sym typeface="Open Sans Medium"/>
            </a:endParaRPr>
          </a:p>
          <a:p>
            <a:pPr marL="914400" lvl="0" indent="-228600" algn="l" rtl="0">
              <a:lnSpc>
                <a:spcPct val="107916"/>
              </a:lnSpc>
              <a:spcBef>
                <a:spcPts val="0"/>
              </a:spcBef>
              <a:spcAft>
                <a:spcPts val="0"/>
              </a:spcAft>
              <a:buClr>
                <a:srgbClr val="FFFFFF"/>
              </a:buClr>
              <a:buSzPts val="1400"/>
              <a:buFont typeface="Open Sans Medium"/>
              <a:buNone/>
            </a:pPr>
            <a:endParaRPr sz="1200" dirty="0">
              <a:solidFill>
                <a:schemeClr val="lt1"/>
              </a:solidFill>
              <a:latin typeface="Open Sans Medium"/>
              <a:ea typeface="Open Sans Medium"/>
              <a:cs typeface="Open Sans Medium"/>
              <a:sym typeface="Open Sans Medium"/>
            </a:endParaRPr>
          </a:p>
          <a:p>
            <a:pPr marL="171450" lvl="0" indent="-57150" algn="l" rtl="0">
              <a:lnSpc>
                <a:spcPct val="115000"/>
              </a:lnSpc>
              <a:spcBef>
                <a:spcPts val="0"/>
              </a:spcBef>
              <a:spcAft>
                <a:spcPts val="0"/>
              </a:spcAft>
              <a:buSzPts val="1800"/>
              <a:buFont typeface="Arial"/>
              <a:buNone/>
            </a:pPr>
            <a:endParaRPr sz="1200" i="1" dirty="0">
              <a:solidFill>
                <a:schemeClr val="lt1"/>
              </a:solidFill>
              <a:latin typeface="Open Sans Medium"/>
              <a:ea typeface="Open Sans Medium"/>
              <a:cs typeface="Open Sans Medium"/>
              <a:sym typeface="Open Sans Medium"/>
            </a:endParaRPr>
          </a:p>
          <a:p>
            <a:pPr marL="0" lvl="0" indent="0" algn="l" rtl="0">
              <a:lnSpc>
                <a:spcPct val="115000"/>
              </a:lnSpc>
              <a:spcBef>
                <a:spcPts val="0"/>
              </a:spcBef>
              <a:spcAft>
                <a:spcPts val="0"/>
              </a:spcAft>
              <a:buClr>
                <a:schemeClr val="dk1"/>
              </a:buClr>
              <a:buSzPts val="1100"/>
              <a:buFont typeface="Arial"/>
              <a:buNone/>
            </a:pPr>
            <a:endParaRPr sz="1100" dirty="0">
              <a:solidFill>
                <a:srgbClr val="222222"/>
              </a:solidFill>
              <a:highlight>
                <a:srgbClr val="FFFFFF"/>
              </a:highlight>
            </a:endParaRPr>
          </a:p>
        </p:txBody>
      </p:sp>
      <p:pic>
        <p:nvPicPr>
          <p:cNvPr id="148" name="Google Shape;148;p10"/>
          <p:cNvPicPr preferRelativeResize="0"/>
          <p:nvPr/>
        </p:nvPicPr>
        <p:blipFill rotWithShape="1">
          <a:blip r:embed="rId4">
            <a:alphaModFix/>
          </a:blip>
          <a:srcRect/>
          <a:stretch/>
        </p:blipFill>
        <p:spPr>
          <a:xfrm>
            <a:off x="109704" y="4399745"/>
            <a:ext cx="542591" cy="597460"/>
          </a:xfrm>
          <a:prstGeom prst="rect">
            <a:avLst/>
          </a:prstGeom>
          <a:noFill/>
          <a:ln>
            <a:noFill/>
          </a:ln>
        </p:spPr>
      </p:pic>
      <p:sp>
        <p:nvSpPr>
          <p:cNvPr id="152" name="Google Shape;152;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solidFill>
                  <a:schemeClr val="bg1">
                    <a:lumMod val="95000"/>
                  </a:schemeClr>
                </a:solidFill>
              </a:rPr>
              <a:t>13</a:t>
            </a:fld>
            <a:endParaRPr dirty="0">
              <a:solidFill>
                <a:schemeClr val="bg1">
                  <a:lumMod val="95000"/>
                </a:schemeClr>
              </a:solidFill>
            </a:endParaRPr>
          </a:p>
        </p:txBody>
      </p:sp>
      <p:sp>
        <p:nvSpPr>
          <p:cNvPr id="3" name="TextBox 2">
            <a:extLst>
              <a:ext uri="{FF2B5EF4-FFF2-40B4-BE49-F238E27FC236}">
                <a16:creationId xmlns:a16="http://schemas.microsoft.com/office/drawing/2014/main" id="{380780CA-1BC2-49A9-96E2-15147F8C18A1}"/>
              </a:ext>
            </a:extLst>
          </p:cNvPr>
          <p:cNvSpPr txBox="1"/>
          <p:nvPr/>
        </p:nvSpPr>
        <p:spPr>
          <a:xfrm>
            <a:off x="866664" y="1164718"/>
            <a:ext cx="7820163" cy="3978782"/>
          </a:xfrm>
          <a:prstGeom prst="rect">
            <a:avLst/>
          </a:prstGeom>
          <a:noFill/>
        </p:spPr>
        <p:txBody>
          <a:bodyPr wrap="square" rtlCol="0">
            <a:spAutoFit/>
          </a:bodyPr>
          <a:lstStyle/>
          <a:p>
            <a:r>
              <a:rPr lang="en-US" sz="1100" b="1" dirty="0">
                <a:solidFill>
                  <a:schemeClr val="bg1"/>
                </a:solidFill>
              </a:rPr>
              <a:t>Mosaica &amp; Kaleidos  - Hancock Expressway and S. Circle Drive &amp; S. Murray Blvd respectfully</a:t>
            </a:r>
          </a:p>
          <a:p>
            <a:endParaRPr lang="en-US" sz="1100" dirty="0">
              <a:solidFill>
                <a:schemeClr val="bg1"/>
              </a:solidFill>
            </a:endParaRPr>
          </a:p>
          <a:p>
            <a:pPr marL="914400" marR="0" lvl="0" indent="-342900" algn="l" defTabSz="914400" rtl="0" eaLnBrk="1" fontAlgn="auto" latinLnBrk="0" hangingPunct="1">
              <a:lnSpc>
                <a:spcPct val="107916"/>
              </a:lnSpc>
              <a:spcBef>
                <a:spcPts val="0"/>
              </a:spcBef>
              <a:spcAft>
                <a:spcPts val="0"/>
              </a:spcAft>
              <a:buClr>
                <a:srgbClr val="FFFFFF"/>
              </a:buClr>
              <a:buSzPts val="1800"/>
              <a:buFont typeface="Arial" panose="020B0604020202020204" pitchFamily="34" charset="0"/>
              <a:buChar char="•"/>
              <a:tabLst/>
              <a:defRPr/>
            </a:pPr>
            <a:r>
              <a:rPr lang="en-US" sz="1100" dirty="0">
                <a:solidFill>
                  <a:schemeClr val="bg1"/>
                </a:solidFill>
              </a:rPr>
              <a:t>373 for rent apartments total</a:t>
            </a:r>
          </a:p>
          <a:p>
            <a:pPr marL="914400" marR="0" lvl="0" indent="-342900" algn="l" defTabSz="914400" rtl="0" eaLnBrk="1" fontAlgn="auto" latinLnBrk="0" hangingPunct="1">
              <a:lnSpc>
                <a:spcPct val="107916"/>
              </a:lnSpc>
              <a:spcBef>
                <a:spcPts val="0"/>
              </a:spcBef>
              <a:spcAft>
                <a:spcPts val="0"/>
              </a:spcAft>
              <a:buClr>
                <a:srgbClr val="FFFFFF"/>
              </a:buClr>
              <a:buSzPts val="1800"/>
              <a:buFont typeface="Arial" panose="020B0604020202020204" pitchFamily="34" charset="0"/>
              <a:buChar char="•"/>
              <a:tabLst/>
              <a:defRPr/>
            </a:pPr>
            <a:r>
              <a:rPr lang="en-US" sz="1100" dirty="0">
                <a:solidFill>
                  <a:schemeClr val="bg1"/>
                </a:solidFill>
              </a:rPr>
              <a:t>1, 2, 3, 4 - bedroom units</a:t>
            </a:r>
          </a:p>
          <a:p>
            <a:pPr marL="914400" marR="0" lvl="0" indent="-342900" algn="l" defTabSz="914400" rtl="0" eaLnBrk="1" fontAlgn="auto" latinLnBrk="0" hangingPunct="1">
              <a:lnSpc>
                <a:spcPct val="107916"/>
              </a:lnSpc>
              <a:spcBef>
                <a:spcPts val="0"/>
              </a:spcBef>
              <a:spcAft>
                <a:spcPts val="0"/>
              </a:spcAft>
              <a:buClr>
                <a:srgbClr val="FFFFFF"/>
              </a:buClr>
              <a:buSzPts val="1800"/>
              <a:buFont typeface="Arial" panose="020B0604020202020204" pitchFamily="34" charset="0"/>
              <a:buChar char="•"/>
              <a:tabLst/>
              <a:defRPr/>
            </a:pPr>
            <a:r>
              <a:rPr lang="en-US" sz="1100" dirty="0">
                <a:solidFill>
                  <a:schemeClr val="bg1"/>
                </a:solidFill>
              </a:rPr>
              <a:t>Maintain rents as low as possible </a:t>
            </a:r>
          </a:p>
          <a:p>
            <a:pPr marL="914400" marR="0" lvl="0" indent="-342900" algn="l" defTabSz="914400" rtl="0" eaLnBrk="1" fontAlgn="auto" latinLnBrk="0" hangingPunct="1">
              <a:lnSpc>
                <a:spcPct val="107916"/>
              </a:lnSpc>
              <a:spcBef>
                <a:spcPts val="0"/>
              </a:spcBef>
              <a:spcAft>
                <a:spcPts val="0"/>
              </a:spcAft>
              <a:buClr>
                <a:srgbClr val="FFFFFF"/>
              </a:buClr>
              <a:buSzPts val="1800"/>
              <a:buFont typeface="Arial" panose="020B0604020202020204" pitchFamily="34" charset="0"/>
              <a:buChar char="•"/>
              <a:tabLst/>
              <a:defRPr/>
            </a:pPr>
            <a:r>
              <a:rPr lang="en-US" sz="1100" dirty="0">
                <a:solidFill>
                  <a:schemeClr val="bg1"/>
                </a:solidFill>
              </a:rPr>
              <a:t>Minimum annual rent increases to cover increased operating cost</a:t>
            </a:r>
          </a:p>
          <a:p>
            <a:pPr marL="914400" marR="0" lvl="0" indent="-342900" algn="l" defTabSz="914400" rtl="0" eaLnBrk="1" fontAlgn="auto" latinLnBrk="0" hangingPunct="1">
              <a:lnSpc>
                <a:spcPct val="107916"/>
              </a:lnSpc>
              <a:spcBef>
                <a:spcPts val="0"/>
              </a:spcBef>
              <a:spcAft>
                <a:spcPts val="0"/>
              </a:spcAft>
              <a:buClr>
                <a:srgbClr val="FFFFFF"/>
              </a:buClr>
              <a:buSzPts val="1800"/>
              <a:buFont typeface="Arial" panose="020B0604020202020204" pitchFamily="34" charset="0"/>
              <a:buChar char="•"/>
              <a:tabLst/>
              <a:defRPr/>
            </a:pPr>
            <a:r>
              <a:rPr lang="en-US" sz="1100" dirty="0">
                <a:solidFill>
                  <a:schemeClr val="bg1"/>
                </a:solidFill>
              </a:rPr>
              <a:t>Own for 10 years to control rents</a:t>
            </a:r>
          </a:p>
          <a:p>
            <a:pPr marL="914400" marR="0" lvl="0" indent="-342900" algn="l" defTabSz="914400" rtl="0" eaLnBrk="1" fontAlgn="auto" latinLnBrk="0" hangingPunct="1">
              <a:lnSpc>
                <a:spcPct val="107916"/>
              </a:lnSpc>
              <a:spcBef>
                <a:spcPts val="0"/>
              </a:spcBef>
              <a:spcAft>
                <a:spcPts val="0"/>
              </a:spcAft>
              <a:buClr>
                <a:srgbClr val="FFFFFF"/>
              </a:buClr>
              <a:buSzPts val="1800"/>
              <a:buFont typeface="Arial" panose="020B0604020202020204" pitchFamily="34" charset="0"/>
              <a:buChar char="•"/>
              <a:tabLst/>
              <a:defRPr/>
            </a:pPr>
            <a:r>
              <a:rPr lang="en-US" sz="1100" dirty="0">
                <a:solidFill>
                  <a:schemeClr val="bg1"/>
                </a:solidFill>
              </a:rPr>
              <a:t>No government subsidies used to minimize red tape and development delays </a:t>
            </a:r>
          </a:p>
          <a:p>
            <a:pPr marL="914400" marR="0" lvl="0" indent="-342900" algn="l" defTabSz="914400" rtl="0" eaLnBrk="1" fontAlgn="auto" latinLnBrk="0" hangingPunct="1">
              <a:lnSpc>
                <a:spcPct val="107916"/>
              </a:lnSpc>
              <a:spcBef>
                <a:spcPts val="0"/>
              </a:spcBef>
              <a:spcAft>
                <a:spcPts val="0"/>
              </a:spcAft>
              <a:buClr>
                <a:srgbClr val="FFFFFF"/>
              </a:buClr>
              <a:buSzPts val="1800"/>
              <a:buFont typeface="Arial" panose="020B0604020202020204" pitchFamily="34" charset="0"/>
              <a:buChar char="•"/>
              <a:tabLst/>
              <a:defRPr/>
            </a:pPr>
            <a:r>
              <a:rPr lang="en-US" sz="1100" dirty="0">
                <a:solidFill>
                  <a:schemeClr val="bg1"/>
                </a:solidFill>
              </a:rPr>
              <a:t>Minimal amenities</a:t>
            </a:r>
          </a:p>
          <a:p>
            <a:pPr marL="914400" marR="0" lvl="0" indent="-342900" algn="l" defTabSz="914400" rtl="0" eaLnBrk="1" fontAlgn="auto" latinLnBrk="0" hangingPunct="1">
              <a:lnSpc>
                <a:spcPct val="107916"/>
              </a:lnSpc>
              <a:spcBef>
                <a:spcPts val="0"/>
              </a:spcBef>
              <a:spcAft>
                <a:spcPts val="0"/>
              </a:spcAft>
              <a:buClr>
                <a:srgbClr val="FFFFFF"/>
              </a:buClr>
              <a:buSzPts val="1800"/>
              <a:buFont typeface="Arial" panose="020B0604020202020204" pitchFamily="34" charset="0"/>
              <a:buChar char="•"/>
              <a:tabLst/>
              <a:defRPr/>
            </a:pPr>
            <a:r>
              <a:rPr lang="en-US" sz="1100" dirty="0">
                <a:solidFill>
                  <a:schemeClr val="bg1"/>
                </a:solidFill>
              </a:rPr>
              <a:t>Expected Rents between 100% - 120% of AMI;  bedroom starting at $1,600 per month 1</a:t>
            </a:r>
          </a:p>
          <a:p>
            <a:pPr marL="742950" marR="0" lvl="0" indent="-171450" algn="l" defTabSz="914400" rtl="0" eaLnBrk="1" fontAlgn="auto" latinLnBrk="0" hangingPunct="1">
              <a:lnSpc>
                <a:spcPct val="107916"/>
              </a:lnSpc>
              <a:spcBef>
                <a:spcPts val="0"/>
              </a:spcBef>
              <a:spcAft>
                <a:spcPts val="0"/>
              </a:spcAft>
              <a:buClr>
                <a:srgbClr val="FFFFFF"/>
              </a:buClr>
              <a:buSzPts val="1800"/>
              <a:buFont typeface="Arial" panose="020B0604020202020204" pitchFamily="34" charset="0"/>
              <a:buChar char="•"/>
              <a:tabLst/>
              <a:defRPr/>
            </a:pPr>
            <a:endParaRPr lang="en-US" sz="1100" dirty="0">
              <a:solidFill>
                <a:schemeClr val="bg1"/>
              </a:solidFill>
            </a:endParaRPr>
          </a:p>
          <a:p>
            <a:pPr marL="571500" marR="0" lvl="0" algn="l" defTabSz="914400" rtl="0" eaLnBrk="1" fontAlgn="auto" latinLnBrk="0" hangingPunct="1">
              <a:lnSpc>
                <a:spcPct val="107916"/>
              </a:lnSpc>
              <a:spcBef>
                <a:spcPts val="0"/>
              </a:spcBef>
              <a:spcAft>
                <a:spcPts val="0"/>
              </a:spcAft>
              <a:buClr>
                <a:srgbClr val="FFFFFF"/>
              </a:buClr>
              <a:buSzPts val="1800"/>
              <a:tabLst/>
              <a:defRPr/>
            </a:pPr>
            <a:r>
              <a:rPr lang="en-US" sz="1100" dirty="0">
                <a:solidFill>
                  <a:schemeClr val="bg1"/>
                </a:solidFill>
              </a:rPr>
              <a:t>Increased Construction Cost </a:t>
            </a:r>
          </a:p>
          <a:p>
            <a:pPr marL="914400" marR="0" lvl="0" indent="-342900" algn="l" defTabSz="914400" rtl="0" eaLnBrk="1" fontAlgn="auto" latinLnBrk="0" hangingPunct="1">
              <a:lnSpc>
                <a:spcPct val="107916"/>
              </a:lnSpc>
              <a:spcBef>
                <a:spcPts val="0"/>
              </a:spcBef>
              <a:spcAft>
                <a:spcPts val="0"/>
              </a:spcAft>
              <a:buClr>
                <a:srgbClr val="FFFFFF"/>
              </a:buClr>
              <a:buSzPts val="1800"/>
              <a:buFont typeface="Arial" panose="020B0604020202020204" pitchFamily="34" charset="0"/>
              <a:buChar char="•"/>
              <a:tabLst/>
              <a:defRPr/>
            </a:pPr>
            <a:r>
              <a:rPr lang="en-US" sz="1100" dirty="0">
                <a:solidFill>
                  <a:schemeClr val="bg1"/>
                </a:solidFill>
              </a:rPr>
              <a:t>2020 - $44 million; 2022 - $66 million</a:t>
            </a:r>
          </a:p>
          <a:p>
            <a:pPr marL="914400" marR="0" lvl="0" indent="-342900" algn="l" defTabSz="914400" rtl="0" eaLnBrk="1" fontAlgn="auto" latinLnBrk="0" hangingPunct="1">
              <a:lnSpc>
                <a:spcPct val="107916"/>
              </a:lnSpc>
              <a:spcBef>
                <a:spcPts val="0"/>
              </a:spcBef>
              <a:spcAft>
                <a:spcPts val="0"/>
              </a:spcAft>
              <a:buClr>
                <a:srgbClr val="FFFFFF"/>
              </a:buClr>
              <a:buSzPts val="1800"/>
              <a:buFont typeface="Arial" panose="020B0604020202020204" pitchFamily="34" charset="0"/>
              <a:buChar char="•"/>
              <a:tabLst/>
              <a:defRPr/>
            </a:pPr>
            <a:r>
              <a:rPr lang="en-US" sz="1100" dirty="0">
                <a:solidFill>
                  <a:schemeClr val="bg1"/>
                </a:solidFill>
              </a:rPr>
              <a:t>Materials &amp; Labor only - no increase in general contractor fee, development fee, or  return to investors</a:t>
            </a:r>
          </a:p>
          <a:p>
            <a:endParaRPr lang="en-US" sz="1100" dirty="0">
              <a:solidFill>
                <a:schemeClr val="bg1"/>
              </a:solidFill>
            </a:endParaRPr>
          </a:p>
          <a:p>
            <a:r>
              <a:rPr lang="en-US" sz="1100" dirty="0">
                <a:solidFill>
                  <a:schemeClr val="bg1"/>
                </a:solidFill>
              </a:rPr>
              <a:t>Developer and General Contractor have fought to decrease cost via design, working with CSU and making alternative product selection working with subcontractors and suppliers.  </a:t>
            </a:r>
          </a:p>
          <a:p>
            <a:endParaRPr lang="en-US" sz="1100" dirty="0">
              <a:solidFill>
                <a:schemeClr val="bg1"/>
              </a:solidFill>
            </a:endParaRPr>
          </a:p>
          <a:p>
            <a:r>
              <a:rPr lang="en-US" sz="1100" dirty="0">
                <a:solidFill>
                  <a:schemeClr val="bg1"/>
                </a:solidFill>
              </a:rPr>
              <a:t>Increases in cost require a larger construction loan and therefore a larger debt payment.  As a result, rents, our source of income, was forced to increase to cover the increased cost.  </a:t>
            </a:r>
          </a:p>
          <a:p>
            <a:endParaRPr lang="en-US" sz="1100" dirty="0">
              <a:solidFill>
                <a:schemeClr val="bg1"/>
              </a:solidFill>
            </a:endParaRPr>
          </a:p>
          <a:p>
            <a:r>
              <a:rPr lang="en-US" sz="1100" dirty="0">
                <a:solidFill>
                  <a:schemeClr val="bg1"/>
                </a:solidFill>
              </a:rPr>
              <a:t>If you take out a larger mortgage you must have a larger income to make your monthly payments.</a:t>
            </a:r>
          </a:p>
        </p:txBody>
      </p:sp>
    </p:spTree>
    <p:extLst>
      <p:ext uri="{BB962C8B-B14F-4D97-AF65-F5344CB8AC3E}">
        <p14:creationId xmlns:p14="http://schemas.microsoft.com/office/powerpoint/2010/main" val="1501337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6"/>
        <p:cNvGrpSpPr/>
        <p:nvPr/>
      </p:nvGrpSpPr>
      <p:grpSpPr>
        <a:xfrm>
          <a:off x="0" y="0"/>
          <a:ext cx="0" cy="0"/>
          <a:chOff x="0" y="0"/>
          <a:chExt cx="0" cy="0"/>
        </a:xfrm>
      </p:grpSpPr>
      <p:sp>
        <p:nvSpPr>
          <p:cNvPr id="157" name="Google Shape;157;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SzPct val="103015"/>
              <a:buNone/>
            </a:pPr>
            <a:r>
              <a:rPr lang="en" sz="3020">
                <a:solidFill>
                  <a:srgbClr val="FFFFFF"/>
                </a:solidFill>
                <a:latin typeface="Open Sans ExtraBold"/>
                <a:ea typeface="Open Sans ExtraBold"/>
                <a:cs typeface="Open Sans ExtraBold"/>
                <a:sym typeface="Open Sans ExtraBold"/>
              </a:rPr>
              <a:t>The Facts Behind the Problem</a:t>
            </a:r>
            <a:endParaRPr sz="3020" dirty="0">
              <a:solidFill>
                <a:srgbClr val="FFFFFF"/>
              </a:solidFill>
              <a:latin typeface="Open Sans ExtraBold"/>
              <a:ea typeface="Open Sans ExtraBold"/>
              <a:cs typeface="Open Sans ExtraBold"/>
              <a:sym typeface="Open Sans ExtraBold"/>
            </a:endParaRPr>
          </a:p>
        </p:txBody>
      </p:sp>
      <p:sp>
        <p:nvSpPr>
          <p:cNvPr id="158" name="Google Shape;158;p31"/>
          <p:cNvSpPr txBox="1">
            <a:spLocks noGrp="1"/>
          </p:cNvSpPr>
          <p:nvPr>
            <p:ph type="body" idx="1"/>
          </p:nvPr>
        </p:nvSpPr>
        <p:spPr>
          <a:xfrm>
            <a:off x="0" y="1507075"/>
            <a:ext cx="2847110" cy="3191400"/>
          </a:xfrm>
          <a:prstGeom prst="rect">
            <a:avLst/>
          </a:prstGeom>
          <a:noFill/>
          <a:ln>
            <a:noFill/>
          </a:ln>
        </p:spPr>
        <p:txBody>
          <a:bodyPr spcFirstLastPara="1" wrap="square" lIns="91425" tIns="91425" rIns="91425" bIns="91425" anchor="t" anchorCtr="0">
            <a:normAutofit/>
          </a:bodyPr>
          <a:lstStyle/>
          <a:p>
            <a:pPr marL="571500" lvl="0" indent="0" algn="l" rtl="0">
              <a:lnSpc>
                <a:spcPct val="107916"/>
              </a:lnSpc>
              <a:spcBef>
                <a:spcPts val="0"/>
              </a:spcBef>
              <a:spcAft>
                <a:spcPts val="0"/>
              </a:spcAft>
              <a:buClr>
                <a:srgbClr val="FFFFFF"/>
              </a:buClr>
              <a:buSzPts val="1800"/>
              <a:buNone/>
            </a:pPr>
            <a:endParaRPr dirty="0"/>
          </a:p>
          <a:p>
            <a:pPr marL="571500" lvl="0" indent="0" algn="l" rtl="0">
              <a:lnSpc>
                <a:spcPct val="107916"/>
              </a:lnSpc>
              <a:spcBef>
                <a:spcPts val="0"/>
              </a:spcBef>
              <a:spcAft>
                <a:spcPts val="0"/>
              </a:spcAft>
              <a:buClr>
                <a:srgbClr val="FFFFFF"/>
              </a:buClr>
              <a:buSzPts val="1800"/>
              <a:buNone/>
            </a:pPr>
            <a:r>
              <a:rPr lang="en" sz="1400" dirty="0">
                <a:solidFill>
                  <a:schemeClr val="lt1"/>
                </a:solidFill>
                <a:latin typeface="Open Sans Medium"/>
                <a:ea typeface="Open Sans Medium"/>
                <a:cs typeface="Open Sans Medium"/>
                <a:sym typeface="Open Sans Medium"/>
              </a:rPr>
              <a:t>Price per unit for purchased units and additional cost to bring them to code.</a:t>
            </a:r>
            <a:endParaRPr dirty="0"/>
          </a:p>
          <a:p>
            <a:pPr marL="571500" lvl="0" indent="0" algn="l" rtl="0">
              <a:lnSpc>
                <a:spcPct val="107916"/>
              </a:lnSpc>
              <a:spcBef>
                <a:spcPts val="0"/>
              </a:spcBef>
              <a:spcAft>
                <a:spcPts val="0"/>
              </a:spcAft>
              <a:buClr>
                <a:srgbClr val="FFFFFF"/>
              </a:buClr>
              <a:buSzPts val="1800"/>
              <a:buNone/>
            </a:pPr>
            <a:endParaRPr dirty="0">
              <a:solidFill>
                <a:srgbClr val="FFFFFF"/>
              </a:solidFill>
              <a:latin typeface="Open Sans Medium"/>
              <a:ea typeface="Open Sans Medium"/>
              <a:cs typeface="Open Sans Medium"/>
              <a:sym typeface="Open Sans Medium"/>
            </a:endParaRPr>
          </a:p>
        </p:txBody>
      </p:sp>
      <p:pic>
        <p:nvPicPr>
          <p:cNvPr id="159" name="Google Shape;159;p31"/>
          <p:cNvPicPr preferRelativeResize="0"/>
          <p:nvPr/>
        </p:nvPicPr>
        <p:blipFill rotWithShape="1">
          <a:blip r:embed="rId4">
            <a:alphaModFix/>
          </a:blip>
          <a:srcRect/>
          <a:stretch/>
        </p:blipFill>
        <p:spPr>
          <a:xfrm>
            <a:off x="112309" y="4399745"/>
            <a:ext cx="542591" cy="597460"/>
          </a:xfrm>
          <a:prstGeom prst="rect">
            <a:avLst/>
          </a:prstGeom>
          <a:noFill/>
          <a:ln>
            <a:noFill/>
          </a:ln>
        </p:spPr>
      </p:pic>
      <p:sp>
        <p:nvSpPr>
          <p:cNvPr id="160" name="Google Shape;160;p31"/>
          <p:cNvSpPr txBox="1"/>
          <p:nvPr/>
        </p:nvSpPr>
        <p:spPr>
          <a:xfrm>
            <a:off x="773388" y="4780906"/>
            <a:ext cx="1356024"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1" u="none" strike="noStrike" cap="none">
                <a:solidFill>
                  <a:schemeClr val="lt1"/>
                </a:solidFill>
                <a:latin typeface="Open Sans Medium"/>
                <a:ea typeface="Open Sans Medium"/>
                <a:cs typeface="Open Sans Medium"/>
                <a:sym typeface="Open Sans Medium"/>
              </a:rPr>
              <a:t>2020 Census data</a:t>
            </a:r>
            <a:endParaRPr sz="1400" b="0" i="0" u="none" strike="noStrike" cap="none" dirty="0">
              <a:solidFill>
                <a:srgbClr val="000000"/>
              </a:solidFill>
              <a:latin typeface="Arial"/>
              <a:ea typeface="Arial"/>
              <a:cs typeface="Arial"/>
              <a:sym typeface="Arial"/>
            </a:endParaRPr>
          </a:p>
        </p:txBody>
      </p:sp>
      <p:pic>
        <p:nvPicPr>
          <p:cNvPr id="161" name="Google Shape;161;p31"/>
          <p:cNvPicPr preferRelativeResize="0"/>
          <p:nvPr/>
        </p:nvPicPr>
        <p:blipFill rotWithShape="1">
          <a:blip r:embed="rId5">
            <a:alphaModFix/>
          </a:blip>
          <a:srcRect/>
          <a:stretch/>
        </p:blipFill>
        <p:spPr>
          <a:xfrm>
            <a:off x="2701122" y="1616201"/>
            <a:ext cx="5917324" cy="3088245"/>
          </a:xfrm>
          <a:prstGeom prst="rect">
            <a:avLst/>
          </a:prstGeom>
          <a:noFill/>
          <a:ln>
            <a:noFill/>
          </a:ln>
        </p:spPr>
      </p:pic>
      <p:sp>
        <p:nvSpPr>
          <p:cNvPr id="162" name="Google Shape;162;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solidFill>
                  <a:schemeClr val="bg1">
                    <a:lumMod val="95000"/>
                  </a:schemeClr>
                </a:solidFill>
              </a:rPr>
              <a:t>14</a:t>
            </a:fld>
            <a:endParaRPr dirty="0">
              <a:solidFill>
                <a:schemeClr val="bg1">
                  <a:lumMod val="9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6"/>
        <p:cNvGrpSpPr/>
        <p:nvPr/>
      </p:nvGrpSpPr>
      <p:grpSpPr>
        <a:xfrm>
          <a:off x="0" y="0"/>
          <a:ext cx="0" cy="0"/>
          <a:chOff x="0" y="0"/>
          <a:chExt cx="0" cy="0"/>
        </a:xfrm>
      </p:grpSpPr>
      <p:sp>
        <p:nvSpPr>
          <p:cNvPr id="167" name="Google Shape;167;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SzPct val="103015"/>
              <a:buNone/>
            </a:pPr>
            <a:r>
              <a:rPr lang="en" sz="3020">
                <a:solidFill>
                  <a:srgbClr val="FFFFFF"/>
                </a:solidFill>
                <a:latin typeface="Open Sans ExtraBold"/>
                <a:ea typeface="Open Sans ExtraBold"/>
                <a:cs typeface="Open Sans ExtraBold"/>
                <a:sym typeface="Open Sans ExtraBold"/>
              </a:rPr>
              <a:t>Reality</a:t>
            </a:r>
            <a:endParaRPr sz="3020" dirty="0">
              <a:solidFill>
                <a:srgbClr val="FFFFFF"/>
              </a:solidFill>
              <a:latin typeface="Open Sans ExtraBold"/>
              <a:ea typeface="Open Sans ExtraBold"/>
              <a:cs typeface="Open Sans ExtraBold"/>
              <a:sym typeface="Open Sans ExtraBold"/>
            </a:endParaRPr>
          </a:p>
        </p:txBody>
      </p:sp>
      <p:sp>
        <p:nvSpPr>
          <p:cNvPr id="168" name="Google Shape;168;p12"/>
          <p:cNvSpPr txBox="1">
            <a:spLocks noGrp="1"/>
          </p:cNvSpPr>
          <p:nvPr>
            <p:ph type="body" idx="1"/>
          </p:nvPr>
        </p:nvSpPr>
        <p:spPr>
          <a:xfrm>
            <a:off x="-169754" y="1307040"/>
            <a:ext cx="4435792" cy="3191400"/>
          </a:xfrm>
          <a:prstGeom prst="rect">
            <a:avLst/>
          </a:prstGeom>
          <a:noFill/>
          <a:ln>
            <a:noFill/>
          </a:ln>
        </p:spPr>
        <p:txBody>
          <a:bodyPr spcFirstLastPara="1" wrap="square" lIns="91425" tIns="91425" rIns="91425" bIns="91425" anchor="t" anchorCtr="0">
            <a:normAutofit/>
          </a:bodyPr>
          <a:lstStyle/>
          <a:p>
            <a:pPr marL="914400" lvl="0" indent="-342900" algn="l" rtl="0">
              <a:lnSpc>
                <a:spcPct val="107916"/>
              </a:lnSpc>
              <a:spcBef>
                <a:spcPts val="0"/>
              </a:spcBef>
              <a:spcAft>
                <a:spcPts val="0"/>
              </a:spcAft>
              <a:buClr>
                <a:srgbClr val="FFFFFF"/>
              </a:buClr>
              <a:buSzPct val="150000"/>
              <a:buFont typeface="Arial" panose="020B0604020202020204" pitchFamily="34" charset="0"/>
              <a:buChar char="•"/>
            </a:pPr>
            <a:r>
              <a:rPr lang="en" sz="1500" dirty="0">
                <a:solidFill>
                  <a:srgbClr val="FFFFFF"/>
                </a:solidFill>
                <a:latin typeface="Open Sans Medium"/>
                <a:ea typeface="Open Sans Medium"/>
                <a:cs typeface="Open Sans Medium"/>
                <a:sym typeface="Open Sans Medium"/>
              </a:rPr>
              <a:t>Missing Middle pinch</a:t>
            </a:r>
          </a:p>
          <a:p>
            <a:pPr marL="914400" lvl="0" indent="-342900" algn="l" rtl="0">
              <a:lnSpc>
                <a:spcPct val="107916"/>
              </a:lnSpc>
              <a:spcBef>
                <a:spcPts val="0"/>
              </a:spcBef>
              <a:spcAft>
                <a:spcPts val="0"/>
              </a:spcAft>
              <a:buClr>
                <a:srgbClr val="FFFFFF"/>
              </a:buClr>
              <a:buSzPct val="150000"/>
              <a:buFont typeface="Arial" panose="020B0604020202020204" pitchFamily="34" charset="0"/>
              <a:buChar char="•"/>
            </a:pPr>
            <a:r>
              <a:rPr lang="en-US" sz="1500" dirty="0">
                <a:solidFill>
                  <a:srgbClr val="FFFFFF"/>
                </a:solidFill>
                <a:latin typeface="Open Sans Medium"/>
                <a:ea typeface="Open Sans Medium"/>
                <a:cs typeface="Open Sans Medium"/>
                <a:sym typeface="Open Sans Medium"/>
              </a:rPr>
              <a:t>Since 2008 recession pace of building fell below the need</a:t>
            </a:r>
            <a:endParaRPr sz="1500" dirty="0">
              <a:solidFill>
                <a:srgbClr val="FFFFFF"/>
              </a:solidFill>
              <a:latin typeface="Open Sans Medium"/>
              <a:ea typeface="Open Sans Medium"/>
              <a:cs typeface="Open Sans Medium"/>
              <a:sym typeface="Open Sans Medium"/>
            </a:endParaRPr>
          </a:p>
          <a:p>
            <a:pPr marL="1143000" lvl="0" indent="-342900" algn="l" rtl="0">
              <a:lnSpc>
                <a:spcPct val="107916"/>
              </a:lnSpc>
              <a:spcBef>
                <a:spcPts val="0"/>
              </a:spcBef>
              <a:spcAft>
                <a:spcPts val="0"/>
              </a:spcAft>
              <a:buClr>
                <a:srgbClr val="FFFFFF"/>
              </a:buClr>
              <a:buSzPct val="100000"/>
              <a:buFont typeface="Courier New" panose="02070309020205020404" pitchFamily="49" charset="0"/>
              <a:buChar char="o"/>
            </a:pPr>
            <a:r>
              <a:rPr lang="en" sz="1500" dirty="0">
                <a:solidFill>
                  <a:srgbClr val="FFFFFF"/>
                </a:solidFill>
                <a:latin typeface="Open Sans Medium"/>
                <a:ea typeface="Open Sans Medium"/>
                <a:cs typeface="Open Sans Medium"/>
                <a:sym typeface="Open Sans Medium"/>
              </a:rPr>
              <a:t>National problem - 5,000,000 units need</a:t>
            </a:r>
            <a:endParaRPr sz="1500" dirty="0">
              <a:solidFill>
                <a:srgbClr val="FFFFFF"/>
              </a:solidFill>
              <a:latin typeface="Open Sans Medium"/>
              <a:ea typeface="Open Sans Medium"/>
              <a:cs typeface="Open Sans Medium"/>
              <a:sym typeface="Open Sans Medium"/>
            </a:endParaRPr>
          </a:p>
          <a:p>
            <a:pPr marL="1143000" lvl="0" indent="-342900" algn="l" rtl="0">
              <a:lnSpc>
                <a:spcPct val="107916"/>
              </a:lnSpc>
              <a:spcBef>
                <a:spcPts val="0"/>
              </a:spcBef>
              <a:spcAft>
                <a:spcPts val="0"/>
              </a:spcAft>
              <a:buClr>
                <a:srgbClr val="FFFFFF"/>
              </a:buClr>
              <a:buSzPct val="100000"/>
              <a:buFont typeface="Courier New" panose="02070309020205020404" pitchFamily="49" charset="0"/>
              <a:buChar char="o"/>
            </a:pPr>
            <a:r>
              <a:rPr lang="en" sz="1500" dirty="0">
                <a:solidFill>
                  <a:srgbClr val="FFFFFF"/>
                </a:solidFill>
                <a:latin typeface="Open Sans Medium"/>
                <a:ea typeface="Open Sans Medium"/>
                <a:cs typeface="Open Sans Medium"/>
                <a:sym typeface="Open Sans Medium"/>
              </a:rPr>
              <a:t>State problem – 225,000 units needed</a:t>
            </a:r>
            <a:endParaRPr sz="1500" dirty="0">
              <a:solidFill>
                <a:srgbClr val="FFFFFF"/>
              </a:solidFill>
              <a:latin typeface="Open Sans Medium"/>
              <a:ea typeface="Open Sans Medium"/>
              <a:cs typeface="Open Sans Medium"/>
              <a:sym typeface="Open Sans Medium"/>
            </a:endParaRPr>
          </a:p>
          <a:p>
            <a:pPr marL="1143000" lvl="0" indent="-342900" algn="l" rtl="0">
              <a:lnSpc>
                <a:spcPct val="107916"/>
              </a:lnSpc>
              <a:spcBef>
                <a:spcPts val="0"/>
              </a:spcBef>
              <a:spcAft>
                <a:spcPts val="0"/>
              </a:spcAft>
              <a:buClr>
                <a:srgbClr val="FFFFFF"/>
              </a:buClr>
              <a:buSzPct val="100000"/>
              <a:buFont typeface="Courier New" panose="02070309020205020404" pitchFamily="49" charset="0"/>
              <a:buChar char="o"/>
            </a:pPr>
            <a:r>
              <a:rPr lang="en" sz="1500" dirty="0">
                <a:solidFill>
                  <a:srgbClr val="FFFFFF"/>
                </a:solidFill>
                <a:latin typeface="Open Sans Medium"/>
                <a:ea typeface="Open Sans Medium"/>
                <a:cs typeface="Open Sans Medium"/>
                <a:sym typeface="Open Sans Medium"/>
              </a:rPr>
              <a:t>Local problem - 12,135 units needed*</a:t>
            </a:r>
            <a:endParaRPr sz="1500" dirty="0">
              <a:solidFill>
                <a:srgbClr val="FFFFFF"/>
              </a:solidFill>
              <a:latin typeface="Open Sans Medium"/>
              <a:ea typeface="Open Sans Medium"/>
              <a:cs typeface="Open Sans Medium"/>
              <a:sym typeface="Open Sans Medium"/>
            </a:endParaRPr>
          </a:p>
          <a:p>
            <a:pPr marL="914400" lvl="0" indent="-342900" algn="l" rtl="0">
              <a:lnSpc>
                <a:spcPct val="107916"/>
              </a:lnSpc>
              <a:spcBef>
                <a:spcPts val="0"/>
              </a:spcBef>
              <a:spcAft>
                <a:spcPts val="0"/>
              </a:spcAft>
              <a:buClr>
                <a:srgbClr val="FFFFFF"/>
              </a:buClr>
              <a:buSzPct val="150000"/>
              <a:buFont typeface="Arial" panose="020B0604020202020204" pitchFamily="34" charset="0"/>
              <a:buChar char="•"/>
            </a:pPr>
            <a:r>
              <a:rPr lang="en" sz="1500" dirty="0">
                <a:solidFill>
                  <a:srgbClr val="FFFFFF"/>
                </a:solidFill>
                <a:latin typeface="Open Sans Medium"/>
                <a:ea typeface="Open Sans Medium"/>
                <a:cs typeface="Open Sans Medium"/>
                <a:sym typeface="Open Sans Medium"/>
              </a:rPr>
              <a:t>Rental and homeownership: 280,000 </a:t>
            </a:r>
            <a:r>
              <a:rPr lang="en" sz="1600" dirty="0">
                <a:solidFill>
                  <a:srgbClr val="FFFFFF"/>
                </a:solidFill>
                <a:latin typeface="Open Sans Medium"/>
                <a:ea typeface="Open Sans Medium"/>
                <a:cs typeface="Open Sans Medium"/>
                <a:sym typeface="Open Sans Medium"/>
              </a:rPr>
              <a:t>total households; 95,000 are renting</a:t>
            </a:r>
            <a:endParaRPr sz="1600" dirty="0">
              <a:solidFill>
                <a:srgbClr val="FFFFFF"/>
              </a:solidFill>
              <a:latin typeface="Open Sans Medium"/>
              <a:ea typeface="Open Sans Medium"/>
              <a:cs typeface="Open Sans Medium"/>
              <a:sym typeface="Open Sans Medium"/>
            </a:endParaRPr>
          </a:p>
        </p:txBody>
      </p:sp>
      <p:pic>
        <p:nvPicPr>
          <p:cNvPr id="169" name="Google Shape;169;p12"/>
          <p:cNvPicPr preferRelativeResize="0"/>
          <p:nvPr/>
        </p:nvPicPr>
        <p:blipFill rotWithShape="1">
          <a:blip r:embed="rId4">
            <a:alphaModFix/>
          </a:blip>
          <a:srcRect/>
          <a:stretch/>
        </p:blipFill>
        <p:spPr>
          <a:xfrm>
            <a:off x="112309" y="4399745"/>
            <a:ext cx="542591" cy="597460"/>
          </a:xfrm>
          <a:prstGeom prst="rect">
            <a:avLst/>
          </a:prstGeom>
          <a:noFill/>
          <a:ln>
            <a:noFill/>
          </a:ln>
        </p:spPr>
      </p:pic>
      <p:sp>
        <p:nvSpPr>
          <p:cNvPr id="170" name="Google Shape;170;p12"/>
          <p:cNvSpPr txBox="1"/>
          <p:nvPr/>
        </p:nvSpPr>
        <p:spPr>
          <a:xfrm>
            <a:off x="936963" y="4547710"/>
            <a:ext cx="4697643"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1" u="none" strike="noStrike" cap="none" dirty="0">
                <a:solidFill>
                  <a:schemeClr val="lt1"/>
                </a:solidFill>
                <a:latin typeface="Open Sans Medium"/>
                <a:ea typeface="Open Sans Medium"/>
                <a:cs typeface="Open Sans Medium"/>
                <a:sym typeface="Open Sans Medium"/>
              </a:rPr>
              <a:t>2020 Census data </a:t>
            </a:r>
          </a:p>
          <a:p>
            <a:pPr marL="0" marR="0" lvl="0" indent="0" algn="l" rtl="0">
              <a:lnSpc>
                <a:spcPct val="100000"/>
              </a:lnSpc>
              <a:spcBef>
                <a:spcPts val="0"/>
              </a:spcBef>
              <a:spcAft>
                <a:spcPts val="0"/>
              </a:spcAft>
              <a:buClr>
                <a:srgbClr val="000000"/>
              </a:buClr>
              <a:buSzPts val="1000"/>
              <a:buFont typeface="Arial"/>
              <a:buNone/>
            </a:pPr>
            <a:r>
              <a:rPr lang="en" sz="1000" b="0" i="1" u="none" strike="noStrike" cap="none" dirty="0">
                <a:solidFill>
                  <a:schemeClr val="lt1"/>
                </a:solidFill>
                <a:latin typeface="Open Sans Medium"/>
                <a:ea typeface="Open Sans Medium"/>
                <a:cs typeface="Open Sans Medium"/>
                <a:sym typeface="Open Sans Medium"/>
              </a:rPr>
              <a:t>*Southern Colorado Economic Forum- Dr. Tatiana Bailey</a:t>
            </a:r>
            <a:endParaRPr sz="1400" b="0" i="0" u="none" strike="noStrike" cap="none" dirty="0">
              <a:solidFill>
                <a:srgbClr val="000000"/>
              </a:solidFill>
              <a:latin typeface="Arial"/>
              <a:ea typeface="Arial"/>
              <a:cs typeface="Arial"/>
              <a:sym typeface="Arial"/>
            </a:endParaRPr>
          </a:p>
        </p:txBody>
      </p:sp>
      <p:sp>
        <p:nvSpPr>
          <p:cNvPr id="171" name="Google Shape;17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solidFill>
                  <a:schemeClr val="bg1">
                    <a:lumMod val="95000"/>
                  </a:schemeClr>
                </a:solidFill>
              </a:rPr>
              <a:t>15</a:t>
            </a:fld>
            <a:endParaRPr dirty="0">
              <a:solidFill>
                <a:schemeClr val="bg1">
                  <a:lumMod val="95000"/>
                </a:schemeClr>
              </a:solidFill>
            </a:endParaRPr>
          </a:p>
        </p:txBody>
      </p:sp>
      <p:pic>
        <p:nvPicPr>
          <p:cNvPr id="4" name="Picture 3">
            <a:extLst>
              <a:ext uri="{FF2B5EF4-FFF2-40B4-BE49-F238E27FC236}">
                <a16:creationId xmlns:a16="http://schemas.microsoft.com/office/drawing/2014/main" id="{519C75F4-2559-41D2-BF7A-06CF39718CA7}"/>
              </a:ext>
            </a:extLst>
          </p:cNvPr>
          <p:cNvPicPr>
            <a:picLocks noChangeAspect="1"/>
          </p:cNvPicPr>
          <p:nvPr/>
        </p:nvPicPr>
        <p:blipFill>
          <a:blip r:embed="rId5"/>
          <a:stretch>
            <a:fillRect/>
          </a:stretch>
        </p:blipFill>
        <p:spPr>
          <a:xfrm>
            <a:off x="4503552" y="1719618"/>
            <a:ext cx="4243256" cy="277882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5"/>
        <p:cNvGrpSpPr/>
        <p:nvPr/>
      </p:nvGrpSpPr>
      <p:grpSpPr>
        <a:xfrm>
          <a:off x="0" y="0"/>
          <a:ext cx="0" cy="0"/>
          <a:chOff x="0" y="0"/>
          <a:chExt cx="0" cy="0"/>
        </a:xfrm>
      </p:grpSpPr>
      <p:sp>
        <p:nvSpPr>
          <p:cNvPr id="176" name="Google Shape;176;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SzPct val="103015"/>
              <a:buNone/>
            </a:pPr>
            <a:r>
              <a:rPr lang="en" sz="3020">
                <a:solidFill>
                  <a:srgbClr val="FFFFFF"/>
                </a:solidFill>
                <a:latin typeface="Open Sans ExtraBold"/>
                <a:ea typeface="Open Sans ExtraBold"/>
                <a:cs typeface="Open Sans ExtraBold"/>
                <a:sym typeface="Open Sans ExtraBold"/>
              </a:rPr>
              <a:t>Why is this Happening?</a:t>
            </a:r>
            <a:endParaRPr sz="3020" dirty="0">
              <a:solidFill>
                <a:srgbClr val="FFFFFF"/>
              </a:solidFill>
              <a:latin typeface="Open Sans ExtraBold"/>
              <a:ea typeface="Open Sans ExtraBold"/>
              <a:cs typeface="Open Sans ExtraBold"/>
              <a:sym typeface="Open Sans ExtraBold"/>
            </a:endParaRPr>
          </a:p>
        </p:txBody>
      </p:sp>
      <p:sp>
        <p:nvSpPr>
          <p:cNvPr id="177" name="Google Shape;177;p13"/>
          <p:cNvSpPr txBox="1">
            <a:spLocks noGrp="1"/>
          </p:cNvSpPr>
          <p:nvPr>
            <p:ph type="body" idx="1"/>
          </p:nvPr>
        </p:nvSpPr>
        <p:spPr>
          <a:xfrm>
            <a:off x="0" y="1700285"/>
            <a:ext cx="4667534" cy="2998190"/>
          </a:xfrm>
          <a:prstGeom prst="rect">
            <a:avLst/>
          </a:prstGeom>
          <a:noFill/>
          <a:ln>
            <a:noFill/>
          </a:ln>
        </p:spPr>
        <p:txBody>
          <a:bodyPr spcFirstLastPara="1" wrap="square" lIns="91425" tIns="91425" rIns="91425" bIns="91425" anchor="t" anchorCtr="0">
            <a:normAutofit/>
          </a:bodyPr>
          <a:lstStyle/>
          <a:p>
            <a:pPr marL="914400" lvl="0" indent="-361950" algn="l" rtl="0">
              <a:lnSpc>
                <a:spcPct val="107916"/>
              </a:lnSpc>
              <a:spcBef>
                <a:spcPts val="0"/>
              </a:spcBef>
              <a:spcAft>
                <a:spcPts val="0"/>
              </a:spcAft>
              <a:buClr>
                <a:srgbClr val="FFFFFF"/>
              </a:buClr>
              <a:buSzPct val="100000"/>
              <a:buFont typeface="Open Sans Medium"/>
              <a:buChar char="●"/>
            </a:pPr>
            <a:r>
              <a:rPr lang="en" sz="1600" dirty="0">
                <a:solidFill>
                  <a:srgbClr val="FFFFFF"/>
                </a:solidFill>
                <a:latin typeface="Open Sans Medium"/>
                <a:ea typeface="Open Sans Medium"/>
                <a:cs typeface="Open Sans Medium"/>
                <a:sym typeface="Open Sans Medium"/>
              </a:rPr>
              <a:t>Work from anywhere phenomenon - COVID related move ins</a:t>
            </a:r>
            <a:endParaRPr sz="1600" dirty="0"/>
          </a:p>
          <a:p>
            <a:pPr marL="914400" lvl="0" indent="-361950" algn="l" rtl="0">
              <a:lnSpc>
                <a:spcPct val="107916"/>
              </a:lnSpc>
              <a:spcBef>
                <a:spcPts val="0"/>
              </a:spcBef>
              <a:spcAft>
                <a:spcPts val="0"/>
              </a:spcAft>
              <a:buClr>
                <a:srgbClr val="FFFFFF"/>
              </a:buClr>
              <a:buSzPct val="100000"/>
              <a:buFont typeface="Open Sans Medium"/>
              <a:buChar char="●"/>
            </a:pPr>
            <a:r>
              <a:rPr lang="en" sz="1600" dirty="0">
                <a:solidFill>
                  <a:srgbClr val="FFFFFF"/>
                </a:solidFill>
                <a:latin typeface="Open Sans Medium"/>
                <a:ea typeface="Open Sans Medium"/>
                <a:cs typeface="Open Sans Medium"/>
                <a:sym typeface="Open Sans Medium"/>
              </a:rPr>
              <a:t>Millennial household / family creation</a:t>
            </a:r>
            <a:endParaRPr sz="1600" dirty="0">
              <a:solidFill>
                <a:srgbClr val="FFFFFF"/>
              </a:solidFill>
              <a:latin typeface="Open Sans Medium"/>
              <a:ea typeface="Open Sans Medium"/>
              <a:cs typeface="Open Sans Medium"/>
              <a:sym typeface="Open Sans Medium"/>
            </a:endParaRPr>
          </a:p>
          <a:p>
            <a:pPr marL="914400" lvl="0" indent="-361950" algn="l" rtl="0">
              <a:lnSpc>
                <a:spcPct val="107916"/>
              </a:lnSpc>
              <a:spcBef>
                <a:spcPts val="0"/>
              </a:spcBef>
              <a:spcAft>
                <a:spcPts val="0"/>
              </a:spcAft>
              <a:buClr>
                <a:srgbClr val="FFFFFF"/>
              </a:buClr>
              <a:buSzPct val="100000"/>
              <a:buFont typeface="Open Sans Medium"/>
              <a:buChar char="●"/>
            </a:pPr>
            <a:r>
              <a:rPr lang="en" sz="1600" dirty="0">
                <a:solidFill>
                  <a:srgbClr val="FFFFFF"/>
                </a:solidFill>
                <a:latin typeface="Open Sans Medium"/>
                <a:ea typeface="Open Sans Medium"/>
                <a:cs typeface="Open Sans Medium"/>
                <a:sym typeface="Open Sans Medium"/>
              </a:rPr>
              <a:t>Short term rentals</a:t>
            </a:r>
          </a:p>
          <a:p>
            <a:pPr marL="914400" lvl="0" indent="-361950" algn="l" rtl="0">
              <a:lnSpc>
                <a:spcPct val="107916"/>
              </a:lnSpc>
              <a:spcBef>
                <a:spcPts val="0"/>
              </a:spcBef>
              <a:spcAft>
                <a:spcPts val="0"/>
              </a:spcAft>
              <a:buClr>
                <a:srgbClr val="FFFFFF"/>
              </a:buClr>
              <a:buSzPct val="100000"/>
              <a:buFont typeface="Open Sans Medium"/>
              <a:buChar char="●"/>
            </a:pPr>
            <a:r>
              <a:rPr lang="en" sz="1600" dirty="0">
                <a:solidFill>
                  <a:srgbClr val="FFFFFF"/>
                </a:solidFill>
                <a:latin typeface="Open Sans Medium"/>
                <a:ea typeface="Open Sans Medium"/>
                <a:cs typeface="Open Sans Medium"/>
                <a:sym typeface="Open Sans Medium"/>
              </a:rPr>
              <a:t>Strong economy</a:t>
            </a:r>
            <a:endParaRPr sz="1600" dirty="0"/>
          </a:p>
          <a:p>
            <a:pPr marL="914400" lvl="0" indent="-361950" algn="l" rtl="0">
              <a:lnSpc>
                <a:spcPct val="107916"/>
              </a:lnSpc>
              <a:spcBef>
                <a:spcPts val="0"/>
              </a:spcBef>
              <a:spcAft>
                <a:spcPts val="0"/>
              </a:spcAft>
              <a:buClr>
                <a:srgbClr val="FFFFFF"/>
              </a:buClr>
              <a:buSzPct val="100000"/>
              <a:buFont typeface="Open Sans Medium"/>
              <a:buChar char="●"/>
            </a:pPr>
            <a:r>
              <a:rPr lang="en" sz="1600" dirty="0">
                <a:solidFill>
                  <a:srgbClr val="FFFFFF"/>
                </a:solidFill>
                <a:latin typeface="Open Sans Medium"/>
                <a:ea typeface="Open Sans Medium"/>
                <a:cs typeface="Open Sans Medium"/>
                <a:sym typeface="Open Sans Medium"/>
              </a:rPr>
              <a:t>Baby Boomers retiring to Pikes Peak Region</a:t>
            </a:r>
          </a:p>
          <a:p>
            <a:pPr marL="914400" lvl="0" indent="-361950">
              <a:lnSpc>
                <a:spcPct val="107916"/>
              </a:lnSpc>
              <a:buClr>
                <a:srgbClr val="FFFFFF"/>
              </a:buClr>
              <a:buSzPct val="100000"/>
              <a:buFont typeface="Open Sans Medium"/>
              <a:buChar char="●"/>
            </a:pPr>
            <a:r>
              <a:rPr lang="en-US" sz="1600" dirty="0">
                <a:solidFill>
                  <a:schemeClr val="bg1"/>
                </a:solidFill>
              </a:rPr>
              <a:t>NIMBYism</a:t>
            </a:r>
          </a:p>
          <a:p>
            <a:pPr marL="552450" lvl="0" indent="0" algn="l" rtl="0">
              <a:lnSpc>
                <a:spcPct val="107916"/>
              </a:lnSpc>
              <a:spcBef>
                <a:spcPts val="0"/>
              </a:spcBef>
              <a:spcAft>
                <a:spcPts val="0"/>
              </a:spcAft>
              <a:buClr>
                <a:srgbClr val="FFFFFF"/>
              </a:buClr>
              <a:buSzPts val="2100"/>
              <a:buNone/>
            </a:pPr>
            <a:endParaRPr dirty="0"/>
          </a:p>
          <a:p>
            <a:pPr marL="914400" lvl="0" indent="-228600" algn="l" rtl="0">
              <a:lnSpc>
                <a:spcPct val="107916"/>
              </a:lnSpc>
              <a:spcBef>
                <a:spcPts val="0"/>
              </a:spcBef>
              <a:spcAft>
                <a:spcPts val="0"/>
              </a:spcAft>
              <a:buClr>
                <a:srgbClr val="FFFFFF"/>
              </a:buClr>
              <a:buSzPts val="2100"/>
              <a:buFont typeface="Open Sans Medium"/>
              <a:buNone/>
            </a:pPr>
            <a:endParaRPr dirty="0">
              <a:solidFill>
                <a:srgbClr val="FFFFFF"/>
              </a:solidFill>
              <a:latin typeface="Open Sans Medium"/>
              <a:ea typeface="Open Sans Medium"/>
              <a:cs typeface="Open Sans Medium"/>
              <a:sym typeface="Open Sans Medium"/>
            </a:endParaRPr>
          </a:p>
        </p:txBody>
      </p:sp>
      <p:pic>
        <p:nvPicPr>
          <p:cNvPr id="178" name="Google Shape;178;p13"/>
          <p:cNvPicPr preferRelativeResize="0"/>
          <p:nvPr/>
        </p:nvPicPr>
        <p:blipFill rotWithShape="1">
          <a:blip r:embed="rId4">
            <a:alphaModFix/>
          </a:blip>
          <a:srcRect/>
          <a:stretch/>
        </p:blipFill>
        <p:spPr>
          <a:xfrm>
            <a:off x="158195" y="4399745"/>
            <a:ext cx="542591" cy="597460"/>
          </a:xfrm>
          <a:prstGeom prst="rect">
            <a:avLst/>
          </a:prstGeom>
          <a:noFill/>
          <a:ln>
            <a:noFill/>
          </a:ln>
        </p:spPr>
      </p:pic>
      <p:sp>
        <p:nvSpPr>
          <p:cNvPr id="179" name="Google Shape;179;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solidFill>
                  <a:schemeClr val="bg1">
                    <a:lumMod val="95000"/>
                  </a:schemeClr>
                </a:solidFill>
              </a:rPr>
              <a:t>16</a:t>
            </a:fld>
            <a:endParaRPr dirty="0">
              <a:solidFill>
                <a:schemeClr val="bg1">
                  <a:lumMod val="95000"/>
                </a:schemeClr>
              </a:solidFill>
            </a:endParaRPr>
          </a:p>
        </p:txBody>
      </p:sp>
      <p:pic>
        <p:nvPicPr>
          <p:cNvPr id="3" name="Picture 2">
            <a:extLst>
              <a:ext uri="{FF2B5EF4-FFF2-40B4-BE49-F238E27FC236}">
                <a16:creationId xmlns:a16="http://schemas.microsoft.com/office/drawing/2014/main" id="{331C0CBD-4068-4916-B039-E5AD7BE1FA8B}"/>
              </a:ext>
            </a:extLst>
          </p:cNvPr>
          <p:cNvPicPr>
            <a:picLocks noChangeAspect="1"/>
          </p:cNvPicPr>
          <p:nvPr/>
        </p:nvPicPr>
        <p:blipFill>
          <a:blip r:embed="rId5"/>
          <a:stretch>
            <a:fillRect/>
          </a:stretch>
        </p:blipFill>
        <p:spPr>
          <a:xfrm>
            <a:off x="4792456" y="1753584"/>
            <a:ext cx="3954352" cy="27665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2000"/>
                                  </p:stCondLst>
                                  <p:childTnLst>
                                    <p:set>
                                      <p:cBhvr>
                                        <p:cTn id="6" dur="1" fill="hold">
                                          <p:stCondLst>
                                            <p:cond delay="0"/>
                                          </p:stCondLst>
                                        </p:cTn>
                                        <p:tgtEl>
                                          <p:spTgt spid="177">
                                            <p:txEl>
                                              <p:pRg st="0" end="0"/>
                                            </p:txEl>
                                          </p:spTgt>
                                        </p:tgtEl>
                                        <p:attrNameLst>
                                          <p:attrName>style.visibility</p:attrName>
                                        </p:attrNameLst>
                                      </p:cBhvr>
                                      <p:to>
                                        <p:strVal val="visible"/>
                                      </p:to>
                                    </p:set>
                                    <p:anim calcmode="lin" valueType="num">
                                      <p:cBhvr additive="base">
                                        <p:cTn id="7" dur="500" fill="hold"/>
                                        <p:tgtEl>
                                          <p:spTgt spid="17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000"/>
                                  </p:stCondLst>
                                  <p:childTnLst>
                                    <p:set>
                                      <p:cBhvr>
                                        <p:cTn id="10" dur="1" fill="hold">
                                          <p:stCondLst>
                                            <p:cond delay="0"/>
                                          </p:stCondLst>
                                        </p:cTn>
                                        <p:tgtEl>
                                          <p:spTgt spid="177">
                                            <p:txEl>
                                              <p:pRg st="1" end="1"/>
                                            </p:txEl>
                                          </p:spTgt>
                                        </p:tgtEl>
                                        <p:attrNameLst>
                                          <p:attrName>style.visibility</p:attrName>
                                        </p:attrNameLst>
                                      </p:cBhvr>
                                      <p:to>
                                        <p:strVal val="visible"/>
                                      </p:to>
                                    </p:set>
                                    <p:anim calcmode="lin" valueType="num">
                                      <p:cBhvr additive="base">
                                        <p:cTn id="11" dur="500" fill="hold"/>
                                        <p:tgtEl>
                                          <p:spTgt spid="17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000"/>
                                  </p:stCondLst>
                                  <p:childTnLst>
                                    <p:set>
                                      <p:cBhvr>
                                        <p:cTn id="14" dur="1" fill="hold">
                                          <p:stCondLst>
                                            <p:cond delay="0"/>
                                          </p:stCondLst>
                                        </p:cTn>
                                        <p:tgtEl>
                                          <p:spTgt spid="177">
                                            <p:txEl>
                                              <p:pRg st="2" end="2"/>
                                            </p:txEl>
                                          </p:spTgt>
                                        </p:tgtEl>
                                        <p:attrNameLst>
                                          <p:attrName>style.visibility</p:attrName>
                                        </p:attrNameLst>
                                      </p:cBhvr>
                                      <p:to>
                                        <p:strVal val="visible"/>
                                      </p:to>
                                    </p:set>
                                    <p:anim calcmode="lin" valueType="num">
                                      <p:cBhvr additive="base">
                                        <p:cTn id="15" dur="500" fill="hold"/>
                                        <p:tgtEl>
                                          <p:spTgt spid="17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000"/>
                                  </p:stCondLst>
                                  <p:childTnLst>
                                    <p:set>
                                      <p:cBhvr>
                                        <p:cTn id="18" dur="1" fill="hold">
                                          <p:stCondLst>
                                            <p:cond delay="0"/>
                                          </p:stCondLst>
                                        </p:cTn>
                                        <p:tgtEl>
                                          <p:spTgt spid="177">
                                            <p:txEl>
                                              <p:pRg st="3" end="3"/>
                                            </p:txEl>
                                          </p:spTgt>
                                        </p:tgtEl>
                                        <p:attrNameLst>
                                          <p:attrName>style.visibility</p:attrName>
                                        </p:attrNameLst>
                                      </p:cBhvr>
                                      <p:to>
                                        <p:strVal val="visible"/>
                                      </p:to>
                                    </p:set>
                                    <p:anim calcmode="lin" valueType="num">
                                      <p:cBhvr additive="base">
                                        <p:cTn id="19" dur="500" fill="hold"/>
                                        <p:tgtEl>
                                          <p:spTgt spid="17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000"/>
                                  </p:stCondLst>
                                  <p:childTnLst>
                                    <p:set>
                                      <p:cBhvr>
                                        <p:cTn id="22" dur="1" fill="hold">
                                          <p:stCondLst>
                                            <p:cond delay="0"/>
                                          </p:stCondLst>
                                        </p:cTn>
                                        <p:tgtEl>
                                          <p:spTgt spid="177">
                                            <p:txEl>
                                              <p:pRg st="4" end="4"/>
                                            </p:txEl>
                                          </p:spTgt>
                                        </p:tgtEl>
                                        <p:attrNameLst>
                                          <p:attrName>style.visibility</p:attrName>
                                        </p:attrNameLst>
                                      </p:cBhvr>
                                      <p:to>
                                        <p:strVal val="visible"/>
                                      </p:to>
                                    </p:set>
                                    <p:anim calcmode="lin" valueType="num">
                                      <p:cBhvr additive="base">
                                        <p:cTn id="23" dur="500" fill="hold"/>
                                        <p:tgtEl>
                                          <p:spTgt spid="17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0"/>
                                  </p:stCondLst>
                                  <p:childTnLst>
                                    <p:set>
                                      <p:cBhvr>
                                        <p:cTn id="26" dur="1" fill="hold">
                                          <p:stCondLst>
                                            <p:cond delay="0"/>
                                          </p:stCondLst>
                                        </p:cTn>
                                        <p:tgtEl>
                                          <p:spTgt spid="177">
                                            <p:txEl>
                                              <p:pRg st="5" end="5"/>
                                            </p:txEl>
                                          </p:spTgt>
                                        </p:tgtEl>
                                        <p:attrNameLst>
                                          <p:attrName>style.visibility</p:attrName>
                                        </p:attrNameLst>
                                      </p:cBhvr>
                                      <p:to>
                                        <p:strVal val="visible"/>
                                      </p:to>
                                    </p:set>
                                    <p:anim calcmode="lin" valueType="num">
                                      <p:cBhvr additive="base">
                                        <p:cTn id="27" dur="500" fill="hold"/>
                                        <p:tgtEl>
                                          <p:spTgt spid="17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7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184" name="Google Shape;184;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SzPct val="103015"/>
              <a:buNone/>
            </a:pPr>
            <a:r>
              <a:rPr lang="en" sz="3020" dirty="0">
                <a:solidFill>
                  <a:srgbClr val="FFFFFF"/>
                </a:solidFill>
                <a:latin typeface="Open Sans ExtraBold"/>
                <a:ea typeface="Open Sans ExtraBold"/>
                <a:cs typeface="Open Sans ExtraBold"/>
                <a:sym typeface="Open Sans ExtraBold"/>
              </a:rPr>
              <a:t>We Need Solutions</a:t>
            </a:r>
            <a:endParaRPr sz="3020" dirty="0">
              <a:solidFill>
                <a:srgbClr val="FFFFFF"/>
              </a:solidFill>
              <a:latin typeface="Open Sans ExtraBold"/>
              <a:ea typeface="Open Sans ExtraBold"/>
              <a:cs typeface="Open Sans ExtraBold"/>
              <a:sym typeface="Open Sans ExtraBold"/>
            </a:endParaRPr>
          </a:p>
        </p:txBody>
      </p:sp>
      <p:sp>
        <p:nvSpPr>
          <p:cNvPr id="185" name="Google Shape;185;p14"/>
          <p:cNvSpPr txBox="1">
            <a:spLocks noGrp="1"/>
          </p:cNvSpPr>
          <p:nvPr>
            <p:ph type="body" idx="1"/>
          </p:nvPr>
        </p:nvSpPr>
        <p:spPr>
          <a:xfrm>
            <a:off x="311700" y="1046240"/>
            <a:ext cx="4045179" cy="2879823"/>
          </a:xfrm>
          <a:prstGeom prst="rect">
            <a:avLst/>
          </a:prstGeom>
          <a:noFill/>
          <a:ln>
            <a:noFill/>
          </a:ln>
        </p:spPr>
        <p:txBody>
          <a:bodyPr spcFirstLastPara="1" wrap="square" lIns="91425" tIns="91425" rIns="91425" bIns="91425" anchor="t" anchorCtr="0">
            <a:noAutofit/>
          </a:bodyPr>
          <a:lstStyle/>
          <a:p>
            <a:pPr marL="568325" lvl="0" indent="0" algn="l" rtl="0">
              <a:lnSpc>
                <a:spcPct val="107916"/>
              </a:lnSpc>
              <a:spcBef>
                <a:spcPts val="0"/>
              </a:spcBef>
              <a:spcAft>
                <a:spcPts val="0"/>
              </a:spcAft>
              <a:buClr>
                <a:srgbClr val="FFFFFF"/>
              </a:buClr>
              <a:buSzPct val="125000"/>
              <a:buNone/>
            </a:pPr>
            <a:endParaRPr lang="en" sz="1600" dirty="0">
              <a:solidFill>
                <a:srgbClr val="FFFFFF"/>
              </a:solidFill>
              <a:latin typeface="Open Sans Medium" panose="020B0604020202020204" charset="0"/>
              <a:ea typeface="Open Sans Medium" panose="020B0604020202020204" charset="0"/>
              <a:cs typeface="Open Sans Medium" panose="020B0604020202020204" charset="0"/>
              <a:sym typeface="Open Sans Medium"/>
            </a:endParaRPr>
          </a:p>
          <a:p>
            <a:pPr marL="914400" lvl="0" indent="-346075" algn="l" rtl="0">
              <a:lnSpc>
                <a:spcPct val="107916"/>
              </a:lnSpc>
              <a:spcBef>
                <a:spcPts val="0"/>
              </a:spcBef>
              <a:spcAft>
                <a:spcPts val="0"/>
              </a:spcAft>
              <a:buClr>
                <a:srgbClr val="FFFFFF"/>
              </a:buClr>
              <a:buSzPct val="100000"/>
              <a:buFont typeface="Open Sans Medium"/>
              <a:buChar char="●"/>
            </a:pPr>
            <a:r>
              <a:rPr lang="en-US" sz="1500" dirty="0">
                <a:solidFill>
                  <a:srgbClr val="FFFFFF"/>
                </a:solidFill>
                <a:latin typeface="Open Sans Medium" panose="020B0604020202020204" charset="0"/>
                <a:ea typeface="Open Sans Medium" panose="020B0604020202020204" charset="0"/>
                <a:cs typeface="Open Sans Medium" panose="020B0604020202020204" charset="0"/>
                <a:sym typeface="Open Sans Medium"/>
              </a:rPr>
              <a:t>Can’t do anything – YES, WE CAN</a:t>
            </a:r>
          </a:p>
          <a:p>
            <a:pPr marL="914400" lvl="0" indent="-346075" algn="l" rtl="0">
              <a:lnSpc>
                <a:spcPct val="107916"/>
              </a:lnSpc>
              <a:spcBef>
                <a:spcPts val="0"/>
              </a:spcBef>
              <a:spcAft>
                <a:spcPts val="0"/>
              </a:spcAft>
              <a:buClr>
                <a:srgbClr val="FFFFFF"/>
              </a:buClr>
              <a:buSzPct val="100000"/>
              <a:buFont typeface="Open Sans Medium"/>
              <a:buChar char="●"/>
            </a:pPr>
            <a:r>
              <a:rPr lang="en-US" sz="1500" dirty="0">
                <a:solidFill>
                  <a:srgbClr val="FFFFFF"/>
                </a:solidFill>
                <a:latin typeface="Open Sans Medium" panose="020B0604020202020204" charset="0"/>
                <a:ea typeface="Open Sans Medium" panose="020B0604020202020204" charset="0"/>
                <a:cs typeface="Open Sans Medium" panose="020B0604020202020204" charset="0"/>
                <a:sym typeface="Open Sans Medium"/>
              </a:rPr>
              <a:t>Can’t build our way out – HAVE TO (This is the ONLY way out and here’s why)</a:t>
            </a:r>
          </a:p>
          <a:p>
            <a:pPr marL="914400" lvl="0" indent="-346075" algn="l" rtl="0">
              <a:lnSpc>
                <a:spcPct val="107916"/>
              </a:lnSpc>
              <a:spcBef>
                <a:spcPts val="0"/>
              </a:spcBef>
              <a:spcAft>
                <a:spcPts val="0"/>
              </a:spcAft>
              <a:buClr>
                <a:srgbClr val="FFFFFF"/>
              </a:buClr>
              <a:buSzPct val="100000"/>
              <a:buFont typeface="Open Sans Medium"/>
              <a:buChar char="●"/>
            </a:pPr>
            <a:r>
              <a:rPr lang="en" sz="1500" dirty="0">
                <a:solidFill>
                  <a:srgbClr val="FFFFFF"/>
                </a:solidFill>
                <a:latin typeface="Open Sans Medium" panose="020B0604020202020204" charset="0"/>
                <a:ea typeface="Open Sans Medium" panose="020B0604020202020204" charset="0"/>
                <a:cs typeface="Open Sans Medium" panose="020B0604020202020204" charset="0"/>
                <a:sym typeface="Open Sans Medium"/>
              </a:rPr>
              <a:t>Middle income families are being priced out</a:t>
            </a:r>
            <a:endParaRPr sz="1500" dirty="0">
              <a:latin typeface="Open Sans Medium" panose="020B0604020202020204" charset="0"/>
              <a:ea typeface="Open Sans Medium" panose="020B0604020202020204" charset="0"/>
              <a:cs typeface="Open Sans Medium" panose="020B0604020202020204" charset="0"/>
            </a:endParaRPr>
          </a:p>
          <a:p>
            <a:pPr marL="914400" lvl="0" indent="-346075" algn="l" rtl="0">
              <a:lnSpc>
                <a:spcPct val="107916"/>
              </a:lnSpc>
              <a:spcBef>
                <a:spcPts val="0"/>
              </a:spcBef>
              <a:spcAft>
                <a:spcPts val="0"/>
              </a:spcAft>
              <a:buClr>
                <a:srgbClr val="FFFFFF"/>
              </a:buClr>
              <a:buSzPct val="100000"/>
              <a:buFont typeface="Open Sans Medium"/>
              <a:buChar char="●"/>
            </a:pPr>
            <a:r>
              <a:rPr lang="en-US" sz="1500" dirty="0">
                <a:solidFill>
                  <a:srgbClr val="FFFFFF"/>
                </a:solidFill>
                <a:latin typeface="Open Sans Medium" panose="020B0604020202020204" charset="0"/>
                <a:ea typeface="Open Sans Medium" panose="020B0604020202020204" charset="0"/>
                <a:cs typeface="Open Sans Medium" panose="020B0604020202020204" charset="0"/>
                <a:sym typeface="Open Sans Medium"/>
              </a:rPr>
              <a:t>Young people are struggling to find affordable housing</a:t>
            </a:r>
            <a:endParaRPr sz="1500" dirty="0">
              <a:latin typeface="Open Sans Medium" panose="020B0604020202020204" charset="0"/>
              <a:ea typeface="Open Sans Medium" panose="020B0604020202020204" charset="0"/>
              <a:cs typeface="Open Sans Medium" panose="020B0604020202020204" charset="0"/>
            </a:endParaRPr>
          </a:p>
          <a:p>
            <a:pPr marL="914400" lvl="0" indent="-346075" algn="l" rtl="0">
              <a:lnSpc>
                <a:spcPct val="107916"/>
              </a:lnSpc>
              <a:spcBef>
                <a:spcPts val="0"/>
              </a:spcBef>
              <a:spcAft>
                <a:spcPts val="0"/>
              </a:spcAft>
              <a:buClr>
                <a:srgbClr val="FFFFFF"/>
              </a:buClr>
              <a:buSzPct val="100000"/>
              <a:buFont typeface="Open Sans Medium"/>
              <a:buChar char="●"/>
            </a:pPr>
            <a:r>
              <a:rPr lang="en" sz="1500" dirty="0">
                <a:solidFill>
                  <a:srgbClr val="FFFFFF"/>
                </a:solidFill>
                <a:latin typeface="Open Sans Medium" panose="020B0604020202020204" charset="0"/>
                <a:ea typeface="Open Sans Medium" panose="020B0604020202020204" charset="0"/>
                <a:cs typeface="Open Sans Medium" panose="020B0604020202020204" charset="0"/>
                <a:sym typeface="Open Sans Medium"/>
              </a:rPr>
              <a:t>Jobs unfilled and companies thinking twice about moving here</a:t>
            </a:r>
            <a:endParaRPr sz="1500" dirty="0">
              <a:latin typeface="Open Sans Medium" panose="020B0604020202020204" charset="0"/>
              <a:ea typeface="Open Sans Medium" panose="020B0604020202020204" charset="0"/>
              <a:cs typeface="Open Sans Medium" panose="020B0604020202020204" charset="0"/>
            </a:endParaRPr>
          </a:p>
          <a:p>
            <a:pPr marL="914400" marR="0" lvl="0" indent="-346075" algn="l" rtl="0">
              <a:lnSpc>
                <a:spcPct val="107916"/>
              </a:lnSpc>
              <a:spcBef>
                <a:spcPts val="0"/>
              </a:spcBef>
              <a:spcAft>
                <a:spcPts val="0"/>
              </a:spcAft>
              <a:buClr>
                <a:srgbClr val="FFFFFF"/>
              </a:buClr>
              <a:buSzPct val="100000"/>
              <a:buFont typeface="Open Sans Medium"/>
              <a:buChar char="●"/>
            </a:pPr>
            <a:r>
              <a:rPr lang="en" sz="1500" dirty="0">
                <a:solidFill>
                  <a:srgbClr val="FFFFFF"/>
                </a:solidFill>
                <a:latin typeface="Open Sans Medium" panose="020B0604020202020204" charset="0"/>
                <a:ea typeface="Open Sans Medium" panose="020B0604020202020204" charset="0"/>
                <a:cs typeface="Open Sans Medium" panose="020B0604020202020204" charset="0"/>
                <a:sym typeface="Open Sans Medium"/>
              </a:rPr>
              <a:t>Move to YIMBY - </a:t>
            </a:r>
            <a:r>
              <a:rPr lang="en-US" sz="1500" dirty="0">
                <a:solidFill>
                  <a:srgbClr val="FFFFFF"/>
                </a:solidFill>
                <a:latin typeface="Open Sans Medium" panose="020B0604020202020204" charset="0"/>
                <a:ea typeface="Open Sans Medium" panose="020B0604020202020204" charset="0"/>
                <a:cs typeface="Open Sans Medium" panose="020B0604020202020204" charset="0"/>
                <a:sym typeface="Open Sans Medium"/>
              </a:rPr>
              <a:t>Community education on the need and benefits of enough housing</a:t>
            </a:r>
          </a:p>
          <a:p>
            <a:pPr marL="914400" marR="0" lvl="0" indent="-346075" algn="l" rtl="0">
              <a:lnSpc>
                <a:spcPct val="107916"/>
              </a:lnSpc>
              <a:spcBef>
                <a:spcPts val="0"/>
              </a:spcBef>
              <a:spcAft>
                <a:spcPts val="0"/>
              </a:spcAft>
              <a:buClr>
                <a:srgbClr val="FFFFFF"/>
              </a:buClr>
              <a:buSzPct val="125000"/>
              <a:buFont typeface="Open Sans Medium"/>
              <a:buChar char="●"/>
            </a:pPr>
            <a:endParaRPr sz="1600" dirty="0">
              <a:solidFill>
                <a:srgbClr val="FFFFFF"/>
              </a:solidFill>
              <a:latin typeface="Open Sans Medium"/>
              <a:ea typeface="Open Sans Medium"/>
              <a:cs typeface="Open Sans Medium"/>
              <a:sym typeface="Open Sans Medium"/>
            </a:endParaRPr>
          </a:p>
        </p:txBody>
      </p:sp>
      <p:pic>
        <p:nvPicPr>
          <p:cNvPr id="186" name="Google Shape;186;p14"/>
          <p:cNvPicPr preferRelativeResize="0"/>
          <p:nvPr/>
        </p:nvPicPr>
        <p:blipFill rotWithShape="1">
          <a:blip r:embed="rId4">
            <a:alphaModFix/>
          </a:blip>
          <a:srcRect/>
          <a:stretch/>
        </p:blipFill>
        <p:spPr>
          <a:xfrm>
            <a:off x="116631" y="4399745"/>
            <a:ext cx="542591" cy="597460"/>
          </a:xfrm>
          <a:prstGeom prst="rect">
            <a:avLst/>
          </a:prstGeom>
          <a:noFill/>
          <a:ln>
            <a:noFill/>
          </a:ln>
        </p:spPr>
      </p:pic>
      <p:sp>
        <p:nvSpPr>
          <p:cNvPr id="187" name="Google Shape;18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solidFill>
                  <a:schemeClr val="bg1">
                    <a:lumMod val="95000"/>
                  </a:schemeClr>
                </a:solidFill>
              </a:rPr>
              <a:t>17</a:t>
            </a:fld>
            <a:endParaRPr dirty="0">
              <a:solidFill>
                <a:schemeClr val="bg1">
                  <a:lumMod val="95000"/>
                </a:schemeClr>
              </a:solidFill>
            </a:endParaRPr>
          </a:p>
        </p:txBody>
      </p:sp>
      <p:pic>
        <p:nvPicPr>
          <p:cNvPr id="4" name="Picture 3">
            <a:extLst>
              <a:ext uri="{FF2B5EF4-FFF2-40B4-BE49-F238E27FC236}">
                <a16:creationId xmlns:a16="http://schemas.microsoft.com/office/drawing/2014/main" id="{8AA17706-B0C5-4421-9974-907A5AAF99AB}"/>
              </a:ext>
            </a:extLst>
          </p:cNvPr>
          <p:cNvPicPr>
            <a:picLocks noChangeAspect="1"/>
          </p:cNvPicPr>
          <p:nvPr/>
        </p:nvPicPr>
        <p:blipFill>
          <a:blip r:embed="rId5"/>
          <a:stretch>
            <a:fillRect/>
          </a:stretch>
        </p:blipFill>
        <p:spPr>
          <a:xfrm>
            <a:off x="4787123" y="2053988"/>
            <a:ext cx="3859767" cy="260922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7"/>
        <p:cNvGrpSpPr/>
        <p:nvPr/>
      </p:nvGrpSpPr>
      <p:grpSpPr>
        <a:xfrm>
          <a:off x="0" y="0"/>
          <a:ext cx="0" cy="0"/>
          <a:chOff x="0" y="0"/>
          <a:chExt cx="0" cy="0"/>
        </a:xfrm>
      </p:grpSpPr>
      <p:sp>
        <p:nvSpPr>
          <p:cNvPr id="208" name="Google Shape;208;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SzPct val="103015"/>
              <a:buNone/>
            </a:pPr>
            <a:r>
              <a:rPr lang="en" sz="3020">
                <a:solidFill>
                  <a:srgbClr val="FFFFFF"/>
                </a:solidFill>
                <a:latin typeface="Open Sans ExtraBold"/>
                <a:ea typeface="Open Sans ExtraBold"/>
                <a:cs typeface="Open Sans ExtraBold"/>
                <a:sym typeface="Open Sans ExtraBold"/>
              </a:rPr>
              <a:t>Our Ideas at the Federal Level</a:t>
            </a:r>
            <a:endParaRPr sz="3020" dirty="0">
              <a:solidFill>
                <a:srgbClr val="FFFFFF"/>
              </a:solidFill>
              <a:latin typeface="Open Sans ExtraBold"/>
              <a:ea typeface="Open Sans ExtraBold"/>
              <a:cs typeface="Open Sans ExtraBold"/>
              <a:sym typeface="Open Sans ExtraBold"/>
            </a:endParaRPr>
          </a:p>
        </p:txBody>
      </p:sp>
      <p:sp>
        <p:nvSpPr>
          <p:cNvPr id="209" name="Google Shape;209;p15"/>
          <p:cNvSpPr txBox="1">
            <a:spLocks noGrp="1"/>
          </p:cNvSpPr>
          <p:nvPr>
            <p:ph type="body" idx="1"/>
          </p:nvPr>
        </p:nvSpPr>
        <p:spPr>
          <a:xfrm>
            <a:off x="311700" y="1541242"/>
            <a:ext cx="8052579" cy="3225600"/>
          </a:xfrm>
          <a:prstGeom prst="rect">
            <a:avLst/>
          </a:prstGeom>
          <a:noFill/>
          <a:ln>
            <a:noFill/>
          </a:ln>
        </p:spPr>
        <p:txBody>
          <a:bodyPr spcFirstLastPara="1" wrap="square" lIns="91425" tIns="91425" rIns="91425" bIns="91425" anchor="t" anchorCtr="0">
            <a:normAutofit/>
          </a:bodyPr>
          <a:lstStyle/>
          <a:p>
            <a:pPr marL="914400" lvl="0" indent="-361950" algn="l" rtl="0">
              <a:lnSpc>
                <a:spcPct val="107916"/>
              </a:lnSpc>
              <a:spcBef>
                <a:spcPts val="0"/>
              </a:spcBef>
              <a:spcAft>
                <a:spcPts val="0"/>
              </a:spcAft>
              <a:buClr>
                <a:srgbClr val="FFFFFF"/>
              </a:buClr>
              <a:buSzPct val="70000"/>
              <a:buFont typeface="Open Sans Medium"/>
              <a:buChar char="●"/>
            </a:pPr>
            <a:r>
              <a:rPr lang="en" sz="2000" dirty="0">
                <a:solidFill>
                  <a:srgbClr val="FFFFFF"/>
                </a:solidFill>
                <a:latin typeface="Open Sans Medium"/>
                <a:ea typeface="Open Sans Medium"/>
                <a:cs typeface="Open Sans Medium"/>
                <a:sym typeface="Open Sans Medium"/>
              </a:rPr>
              <a:t>Lobby for a 40-year mortgage</a:t>
            </a:r>
            <a:endParaRPr sz="2000" dirty="0">
              <a:solidFill>
                <a:srgbClr val="FFFFFF"/>
              </a:solidFill>
              <a:latin typeface="Open Sans Medium"/>
              <a:ea typeface="Open Sans Medium"/>
              <a:cs typeface="Open Sans Medium"/>
              <a:sym typeface="Open Sans Medium"/>
            </a:endParaRPr>
          </a:p>
          <a:p>
            <a:pPr marL="914400" lvl="0" indent="-361950" algn="l" rtl="0">
              <a:lnSpc>
                <a:spcPct val="107916"/>
              </a:lnSpc>
              <a:spcBef>
                <a:spcPts val="0"/>
              </a:spcBef>
              <a:spcAft>
                <a:spcPts val="0"/>
              </a:spcAft>
              <a:buClr>
                <a:srgbClr val="FFFFFF"/>
              </a:buClr>
              <a:buSzPct val="70000"/>
              <a:buFont typeface="Open Sans Medium"/>
              <a:buChar char="●"/>
            </a:pPr>
            <a:r>
              <a:rPr lang="en" sz="2000" dirty="0">
                <a:solidFill>
                  <a:srgbClr val="FFFFFF"/>
                </a:solidFill>
                <a:latin typeface="Open Sans Medium"/>
                <a:ea typeface="Open Sans Medium"/>
                <a:cs typeface="Open Sans Medium"/>
                <a:sym typeface="Open Sans Medium"/>
              </a:rPr>
              <a:t>Work on</a:t>
            </a:r>
            <a:r>
              <a:rPr lang="en" sz="2000" b="0" i="0" u="none" strike="noStrike" cap="none" dirty="0">
                <a:solidFill>
                  <a:srgbClr val="FFFFFF"/>
                </a:solidFill>
                <a:latin typeface="Open Sans Medium"/>
                <a:ea typeface="Open Sans Medium"/>
                <a:cs typeface="Open Sans Medium"/>
                <a:sym typeface="Open Sans Medium"/>
              </a:rPr>
              <a:t> </a:t>
            </a:r>
            <a:r>
              <a:rPr lang="en" sz="2000" dirty="0">
                <a:solidFill>
                  <a:srgbClr val="FFFFFF"/>
                </a:solidFill>
                <a:latin typeface="Open Sans Medium"/>
                <a:ea typeface="Open Sans Medium"/>
                <a:cs typeface="Open Sans Medium"/>
                <a:sym typeface="Open Sans Medium"/>
              </a:rPr>
              <a:t>lumber and other tariffs</a:t>
            </a:r>
            <a:endParaRPr sz="2000" dirty="0">
              <a:solidFill>
                <a:srgbClr val="FFFFFF"/>
              </a:solidFill>
              <a:latin typeface="Open Sans Medium"/>
              <a:ea typeface="Open Sans Medium"/>
              <a:cs typeface="Open Sans Medium"/>
              <a:sym typeface="Open Sans Medium"/>
            </a:endParaRPr>
          </a:p>
          <a:p>
            <a:pPr marL="914400" lvl="0" indent="-361950" algn="l" rtl="0">
              <a:lnSpc>
                <a:spcPct val="107916"/>
              </a:lnSpc>
              <a:spcBef>
                <a:spcPts val="0"/>
              </a:spcBef>
              <a:spcAft>
                <a:spcPts val="0"/>
              </a:spcAft>
              <a:buClr>
                <a:srgbClr val="FFFFFF"/>
              </a:buClr>
              <a:buSzPct val="70000"/>
              <a:buFont typeface="Open Sans Medium"/>
              <a:buChar char="●"/>
            </a:pPr>
            <a:r>
              <a:rPr lang="en" sz="2000" dirty="0">
                <a:solidFill>
                  <a:srgbClr val="FFFFFF"/>
                </a:solidFill>
                <a:latin typeface="Open Sans Medium"/>
                <a:ea typeface="Open Sans Medium"/>
                <a:cs typeface="Open Sans Medium"/>
                <a:sym typeface="Open Sans Medium"/>
              </a:rPr>
              <a:t>Practical consideration of energy and electrical codes – need vs. cost</a:t>
            </a:r>
            <a:endParaRPr dirty="0"/>
          </a:p>
          <a:p>
            <a:pPr marL="914400" lvl="0" indent="-361950" algn="l" rtl="0">
              <a:lnSpc>
                <a:spcPct val="107916"/>
              </a:lnSpc>
              <a:spcBef>
                <a:spcPts val="0"/>
              </a:spcBef>
              <a:spcAft>
                <a:spcPts val="0"/>
              </a:spcAft>
              <a:buClr>
                <a:srgbClr val="FFFFFF"/>
              </a:buClr>
              <a:buSzPct val="70000"/>
              <a:buFont typeface="Open Sans Medium"/>
              <a:buChar char="●"/>
            </a:pPr>
            <a:r>
              <a:rPr lang="en" sz="2000" dirty="0">
                <a:solidFill>
                  <a:srgbClr val="FFFFFF"/>
                </a:solidFill>
                <a:latin typeface="Open Sans Medium"/>
                <a:ea typeface="Open Sans Medium"/>
                <a:cs typeface="Open Sans Medium"/>
                <a:sym typeface="Open Sans Medium"/>
              </a:rPr>
              <a:t>Expedited environmental regulation reviews - i.e., wetlands</a:t>
            </a:r>
            <a:endParaRPr dirty="0"/>
          </a:p>
        </p:txBody>
      </p:sp>
      <p:pic>
        <p:nvPicPr>
          <p:cNvPr id="210" name="Google Shape;210;p15"/>
          <p:cNvPicPr preferRelativeResize="0"/>
          <p:nvPr/>
        </p:nvPicPr>
        <p:blipFill rotWithShape="1">
          <a:blip r:embed="rId4">
            <a:alphaModFix/>
          </a:blip>
          <a:srcRect/>
          <a:stretch/>
        </p:blipFill>
        <p:spPr>
          <a:xfrm>
            <a:off x="123558" y="4399745"/>
            <a:ext cx="542591" cy="597460"/>
          </a:xfrm>
          <a:prstGeom prst="rect">
            <a:avLst/>
          </a:prstGeom>
          <a:noFill/>
          <a:ln>
            <a:noFill/>
          </a:ln>
        </p:spPr>
      </p:pic>
      <p:sp>
        <p:nvSpPr>
          <p:cNvPr id="211" name="Google Shape;211;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solidFill>
                  <a:schemeClr val="bg1">
                    <a:lumMod val="95000"/>
                  </a:schemeClr>
                </a:solidFill>
              </a:rPr>
              <a:t>18</a:t>
            </a:fld>
            <a:endParaRPr dirty="0">
              <a:solidFill>
                <a:schemeClr val="bg1">
                  <a:lumMod val="95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9"/>
        <p:cNvGrpSpPr/>
        <p:nvPr/>
      </p:nvGrpSpPr>
      <p:grpSpPr>
        <a:xfrm>
          <a:off x="0" y="0"/>
          <a:ext cx="0" cy="0"/>
          <a:chOff x="0" y="0"/>
          <a:chExt cx="0" cy="0"/>
        </a:xfrm>
      </p:grpSpPr>
      <p:sp>
        <p:nvSpPr>
          <p:cNvPr id="200" name="Google Shape;200;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Clr>
                <a:srgbClr val="000000"/>
              </a:buClr>
              <a:buSzPct val="32781"/>
              <a:buFont typeface="Arial"/>
              <a:buNone/>
            </a:pPr>
            <a:r>
              <a:rPr lang="en" sz="3020">
                <a:solidFill>
                  <a:srgbClr val="FFFFFF"/>
                </a:solidFill>
                <a:latin typeface="Open Sans ExtraBold"/>
                <a:ea typeface="Open Sans ExtraBold"/>
                <a:cs typeface="Open Sans ExtraBold"/>
                <a:sym typeface="Open Sans ExtraBold"/>
              </a:rPr>
              <a:t>Our Ideas at the State Level</a:t>
            </a:r>
            <a:endParaRPr sz="3020" dirty="0">
              <a:solidFill>
                <a:srgbClr val="FFFFFF"/>
              </a:solidFill>
              <a:latin typeface="Open Sans ExtraBold"/>
              <a:ea typeface="Open Sans ExtraBold"/>
              <a:cs typeface="Open Sans ExtraBold"/>
              <a:sym typeface="Open Sans ExtraBold"/>
            </a:endParaRPr>
          </a:p>
        </p:txBody>
      </p:sp>
      <p:sp>
        <p:nvSpPr>
          <p:cNvPr id="201" name="Google Shape;201;p16"/>
          <p:cNvSpPr txBox="1">
            <a:spLocks noGrp="1"/>
          </p:cNvSpPr>
          <p:nvPr>
            <p:ph type="body" idx="1"/>
          </p:nvPr>
        </p:nvSpPr>
        <p:spPr>
          <a:xfrm>
            <a:off x="311700" y="1479205"/>
            <a:ext cx="8520600" cy="3416400"/>
          </a:xfrm>
          <a:prstGeom prst="rect">
            <a:avLst/>
          </a:prstGeom>
          <a:noFill/>
          <a:ln>
            <a:noFill/>
          </a:ln>
        </p:spPr>
        <p:txBody>
          <a:bodyPr spcFirstLastPara="1" wrap="square" lIns="91425" tIns="91425" rIns="91425" bIns="91425" anchor="t" anchorCtr="0">
            <a:normAutofit/>
          </a:bodyPr>
          <a:lstStyle/>
          <a:p>
            <a:pPr marL="558800" lvl="0" indent="0" algn="l" rtl="0">
              <a:lnSpc>
                <a:spcPct val="107916"/>
              </a:lnSpc>
              <a:spcBef>
                <a:spcPts val="0"/>
              </a:spcBef>
              <a:spcAft>
                <a:spcPts val="0"/>
              </a:spcAft>
              <a:buClr>
                <a:srgbClr val="FFFFFF"/>
              </a:buClr>
              <a:buSzPts val="2000"/>
              <a:buNone/>
            </a:pPr>
            <a:r>
              <a:rPr lang="en" dirty="0">
                <a:solidFill>
                  <a:srgbClr val="FFFFFF"/>
                </a:solidFill>
                <a:latin typeface="Open Sans Medium"/>
                <a:ea typeface="Open Sans Medium"/>
                <a:cs typeface="Open Sans Medium"/>
                <a:sym typeface="Open Sans Medium"/>
              </a:rPr>
              <a:t>Advocate for:</a:t>
            </a:r>
            <a:endParaRPr dirty="0"/>
          </a:p>
          <a:p>
            <a:pPr marL="914400" lvl="0" indent="-355600" algn="l" rtl="0">
              <a:lnSpc>
                <a:spcPct val="107916"/>
              </a:lnSpc>
              <a:spcBef>
                <a:spcPts val="0"/>
              </a:spcBef>
              <a:spcAft>
                <a:spcPts val="0"/>
              </a:spcAft>
              <a:buClr>
                <a:srgbClr val="FFFFFF"/>
              </a:buClr>
              <a:buSzPct val="70000"/>
              <a:buFont typeface="Open Sans Medium"/>
              <a:buChar char="●"/>
            </a:pPr>
            <a:r>
              <a:rPr lang="en" dirty="0">
                <a:solidFill>
                  <a:srgbClr val="FFFFFF"/>
                </a:solidFill>
                <a:latin typeface="Open Sans Medium"/>
                <a:ea typeface="Open Sans Medium"/>
                <a:cs typeface="Open Sans Medium"/>
                <a:sym typeface="Open Sans Medium"/>
              </a:rPr>
              <a:t>Construction defect reform</a:t>
            </a:r>
            <a:endParaRPr dirty="0">
              <a:solidFill>
                <a:srgbClr val="FFFFFF"/>
              </a:solidFill>
              <a:latin typeface="Open Sans Medium"/>
              <a:ea typeface="Open Sans Medium"/>
              <a:cs typeface="Open Sans Medium"/>
              <a:sym typeface="Open Sans Medium"/>
            </a:endParaRPr>
          </a:p>
          <a:p>
            <a:pPr marL="914400" lvl="0" indent="-355600" algn="l" rtl="0">
              <a:lnSpc>
                <a:spcPct val="107916"/>
              </a:lnSpc>
              <a:spcBef>
                <a:spcPts val="0"/>
              </a:spcBef>
              <a:spcAft>
                <a:spcPts val="0"/>
              </a:spcAft>
              <a:buClr>
                <a:srgbClr val="FFFFFF"/>
              </a:buClr>
              <a:buSzPct val="70000"/>
              <a:buFont typeface="Open Sans Medium"/>
              <a:buChar char="●"/>
            </a:pPr>
            <a:r>
              <a:rPr lang="en" dirty="0">
                <a:solidFill>
                  <a:srgbClr val="FFFFFF"/>
                </a:solidFill>
                <a:latin typeface="Open Sans Medium"/>
                <a:ea typeface="Open Sans Medium"/>
                <a:cs typeface="Open Sans Medium"/>
                <a:sym typeface="Open Sans Medium"/>
              </a:rPr>
              <a:t>Regulatory of cost to housing</a:t>
            </a:r>
            <a:endParaRPr dirty="0">
              <a:solidFill>
                <a:srgbClr val="FFFFFF"/>
              </a:solidFill>
              <a:latin typeface="Open Sans Medium"/>
              <a:ea typeface="Open Sans Medium"/>
              <a:cs typeface="Open Sans Medium"/>
              <a:sym typeface="Open Sans Medium"/>
            </a:endParaRPr>
          </a:p>
          <a:p>
            <a:pPr marL="914400" lvl="0" indent="-355600" algn="l" rtl="0">
              <a:lnSpc>
                <a:spcPct val="107916"/>
              </a:lnSpc>
              <a:spcBef>
                <a:spcPts val="0"/>
              </a:spcBef>
              <a:spcAft>
                <a:spcPts val="0"/>
              </a:spcAft>
              <a:buClr>
                <a:srgbClr val="FFFFFF"/>
              </a:buClr>
              <a:buSzPct val="70000"/>
              <a:buFont typeface="Open Sans Medium"/>
              <a:buChar char="●"/>
            </a:pPr>
            <a:r>
              <a:rPr lang="en" dirty="0">
                <a:solidFill>
                  <a:srgbClr val="FFFFFF"/>
                </a:solidFill>
                <a:latin typeface="Open Sans Medium"/>
                <a:ea typeface="Open Sans Medium"/>
                <a:cs typeface="Open Sans Medium"/>
                <a:sym typeface="Open Sans Medium"/>
              </a:rPr>
              <a:t>ARPA funds</a:t>
            </a:r>
            <a:endParaRPr dirty="0">
              <a:solidFill>
                <a:srgbClr val="FFFFFF"/>
              </a:solidFill>
              <a:latin typeface="Open Sans Medium"/>
              <a:ea typeface="Open Sans Medium"/>
              <a:cs typeface="Open Sans Medium"/>
              <a:sym typeface="Open Sans Medium"/>
            </a:endParaRPr>
          </a:p>
          <a:p>
            <a:pPr marL="914400" lvl="0" indent="-355600" algn="l" rtl="0">
              <a:lnSpc>
                <a:spcPct val="107916"/>
              </a:lnSpc>
              <a:spcBef>
                <a:spcPts val="0"/>
              </a:spcBef>
              <a:spcAft>
                <a:spcPts val="0"/>
              </a:spcAft>
              <a:buClr>
                <a:srgbClr val="FFFFFF"/>
              </a:buClr>
              <a:buSzPct val="70000"/>
              <a:buFont typeface="Open Sans Medium"/>
              <a:buChar char="●"/>
            </a:pPr>
            <a:r>
              <a:rPr lang="en" dirty="0">
                <a:solidFill>
                  <a:srgbClr val="FFFFFF"/>
                </a:solidFill>
                <a:latin typeface="Open Sans Medium"/>
                <a:ea typeface="Open Sans Medium"/>
                <a:cs typeface="Open Sans Medium"/>
                <a:sym typeface="Open Sans Medium"/>
              </a:rPr>
              <a:t>Increase Tax Credits</a:t>
            </a:r>
            <a:endParaRPr dirty="0">
              <a:solidFill>
                <a:srgbClr val="FFFFFF"/>
              </a:solidFill>
              <a:latin typeface="Open Sans Medium"/>
              <a:ea typeface="Open Sans Medium"/>
              <a:cs typeface="Open Sans Medium"/>
              <a:sym typeface="Open Sans Medium"/>
            </a:endParaRPr>
          </a:p>
          <a:p>
            <a:pPr marL="914400" lvl="0" indent="-355600" algn="l" rtl="0">
              <a:lnSpc>
                <a:spcPct val="107916"/>
              </a:lnSpc>
              <a:spcBef>
                <a:spcPts val="0"/>
              </a:spcBef>
              <a:spcAft>
                <a:spcPts val="0"/>
              </a:spcAft>
              <a:buClr>
                <a:srgbClr val="FFFFFF"/>
              </a:buClr>
              <a:buSzPct val="70000"/>
              <a:buFont typeface="Open Sans Medium"/>
              <a:buChar char="●"/>
            </a:pPr>
            <a:r>
              <a:rPr lang="en" dirty="0">
                <a:solidFill>
                  <a:srgbClr val="FFFFFF"/>
                </a:solidFill>
                <a:latin typeface="Open Sans Medium"/>
                <a:ea typeface="Open Sans Medium"/>
                <a:cs typeface="Open Sans Medium"/>
                <a:sym typeface="Open Sans Medium"/>
              </a:rPr>
              <a:t>Homestead Transferability </a:t>
            </a:r>
            <a:endParaRPr dirty="0"/>
          </a:p>
          <a:p>
            <a:pPr marL="914400" lvl="0" indent="-355600" algn="l" rtl="0">
              <a:lnSpc>
                <a:spcPct val="107916"/>
              </a:lnSpc>
              <a:spcBef>
                <a:spcPts val="0"/>
              </a:spcBef>
              <a:spcAft>
                <a:spcPts val="0"/>
              </a:spcAft>
              <a:buClr>
                <a:srgbClr val="FFFFFF"/>
              </a:buClr>
              <a:buSzPct val="70000"/>
              <a:buFont typeface="Open Sans Medium"/>
              <a:buChar char="●"/>
            </a:pPr>
            <a:r>
              <a:rPr lang="en" dirty="0">
                <a:solidFill>
                  <a:schemeClr val="lt1"/>
                </a:solidFill>
              </a:rPr>
              <a:t>Practical consideration of energy and electrical codes – need vs. cost</a:t>
            </a:r>
            <a:endParaRPr dirty="0">
              <a:solidFill>
                <a:schemeClr val="lt1"/>
              </a:solidFill>
            </a:endParaRPr>
          </a:p>
          <a:p>
            <a:pPr marL="914400" lvl="0" indent="0" algn="l" rtl="0">
              <a:lnSpc>
                <a:spcPct val="107916"/>
              </a:lnSpc>
              <a:spcBef>
                <a:spcPts val="0"/>
              </a:spcBef>
              <a:spcAft>
                <a:spcPts val="0"/>
              </a:spcAft>
              <a:buSzPts val="1800"/>
              <a:buNone/>
            </a:pPr>
            <a:endParaRPr sz="1100" dirty="0">
              <a:solidFill>
                <a:schemeClr val="dk1"/>
              </a:solidFill>
              <a:latin typeface="Cantarell"/>
              <a:ea typeface="Cantarell"/>
              <a:cs typeface="Cantarell"/>
              <a:sym typeface="Cantarell"/>
            </a:endParaRPr>
          </a:p>
        </p:txBody>
      </p:sp>
      <p:pic>
        <p:nvPicPr>
          <p:cNvPr id="202" name="Google Shape;202;p16"/>
          <p:cNvPicPr preferRelativeResize="0"/>
          <p:nvPr/>
        </p:nvPicPr>
        <p:blipFill rotWithShape="1">
          <a:blip r:embed="rId4">
            <a:alphaModFix/>
          </a:blip>
          <a:srcRect/>
          <a:stretch/>
        </p:blipFill>
        <p:spPr>
          <a:xfrm>
            <a:off x="144340" y="4399745"/>
            <a:ext cx="542591" cy="597460"/>
          </a:xfrm>
          <a:prstGeom prst="rect">
            <a:avLst/>
          </a:prstGeom>
          <a:noFill/>
          <a:ln>
            <a:noFill/>
          </a:ln>
        </p:spPr>
      </p:pic>
      <p:sp>
        <p:nvSpPr>
          <p:cNvPr id="203" name="Google Shape;203;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solidFill>
                  <a:schemeClr val="bg1">
                    <a:lumMod val="95000"/>
                  </a:schemeClr>
                </a:solidFill>
              </a:rPr>
              <a:t>19</a:t>
            </a:fld>
            <a:endParaRPr dirty="0">
              <a:solidFill>
                <a:schemeClr val="bg1">
                  <a:lumMod val="9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sp>
        <p:nvSpPr>
          <p:cNvPr id="61" name="Google Shape;61;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SzPct val="103015"/>
              <a:buNone/>
            </a:pPr>
            <a:r>
              <a:rPr lang="en" sz="3020">
                <a:solidFill>
                  <a:srgbClr val="FFFFFF"/>
                </a:solidFill>
                <a:latin typeface="Open Sans ExtraBold"/>
                <a:ea typeface="Open Sans ExtraBold"/>
                <a:cs typeface="Open Sans ExtraBold"/>
                <a:sym typeface="Open Sans ExtraBold"/>
              </a:rPr>
              <a:t>Challenge – Limited Housing Stock</a:t>
            </a:r>
            <a:endParaRPr sz="3020" dirty="0">
              <a:solidFill>
                <a:srgbClr val="FFFFFF"/>
              </a:solidFill>
              <a:latin typeface="Open Sans ExtraBold"/>
              <a:ea typeface="Open Sans ExtraBold"/>
              <a:cs typeface="Open Sans ExtraBold"/>
              <a:sym typeface="Open Sans ExtraBold"/>
            </a:endParaRPr>
          </a:p>
        </p:txBody>
      </p:sp>
      <p:sp>
        <p:nvSpPr>
          <p:cNvPr id="62" name="Google Shape;62;p2"/>
          <p:cNvSpPr txBox="1">
            <a:spLocks noGrp="1"/>
          </p:cNvSpPr>
          <p:nvPr>
            <p:ph type="body" idx="1"/>
          </p:nvPr>
        </p:nvSpPr>
        <p:spPr>
          <a:xfrm>
            <a:off x="0" y="1579689"/>
            <a:ext cx="3676500" cy="3250718"/>
          </a:xfrm>
          <a:prstGeom prst="rect">
            <a:avLst/>
          </a:prstGeom>
          <a:noFill/>
          <a:ln>
            <a:noFill/>
          </a:ln>
        </p:spPr>
        <p:txBody>
          <a:bodyPr spcFirstLastPara="1" wrap="square" lIns="91425" tIns="91425" rIns="91425" bIns="91425" anchor="t" anchorCtr="0">
            <a:normAutofit/>
          </a:bodyPr>
          <a:lstStyle/>
          <a:p>
            <a:pPr marL="914400" marR="0" lvl="0" indent="-228600" algn="l" rtl="0">
              <a:lnSpc>
                <a:spcPct val="107916"/>
              </a:lnSpc>
              <a:spcBef>
                <a:spcPts val="0"/>
              </a:spcBef>
              <a:spcAft>
                <a:spcPts val="0"/>
              </a:spcAft>
              <a:buClr>
                <a:srgbClr val="FFFFFF"/>
              </a:buClr>
              <a:buSzPts val="1100"/>
              <a:buFont typeface="Open Sans Medium"/>
              <a:buNone/>
            </a:pPr>
            <a:endParaRPr dirty="0">
              <a:solidFill>
                <a:schemeClr val="lt1"/>
              </a:solidFill>
              <a:latin typeface="Open Sans Medium"/>
              <a:ea typeface="Open Sans Medium"/>
              <a:cs typeface="Open Sans Medium"/>
              <a:sym typeface="Open Sans Medium"/>
            </a:endParaRPr>
          </a:p>
          <a:p>
            <a:pPr marL="914400" marR="0" lvl="0" indent="-298450" algn="l" rtl="0">
              <a:lnSpc>
                <a:spcPct val="107916"/>
              </a:lnSpc>
              <a:spcBef>
                <a:spcPts val="0"/>
              </a:spcBef>
              <a:spcAft>
                <a:spcPts val="0"/>
              </a:spcAft>
              <a:buClr>
                <a:srgbClr val="FFFFFF"/>
              </a:buClr>
              <a:buSzPct val="160000"/>
              <a:buFontTx/>
              <a:buChar char="•"/>
            </a:pPr>
            <a:r>
              <a:rPr lang="en" dirty="0">
                <a:solidFill>
                  <a:schemeClr val="lt1"/>
                </a:solidFill>
                <a:latin typeface="Open Sans Medium"/>
                <a:ea typeface="Open Sans Medium"/>
                <a:cs typeface="Open Sans Medium"/>
                <a:sym typeface="Open Sans Medium"/>
              </a:rPr>
              <a:t>Majority of housing stock is privately owned and subject to premarket forces.</a:t>
            </a:r>
            <a:endParaRPr dirty="0"/>
          </a:p>
          <a:p>
            <a:pPr marL="901700" marR="0" lvl="0" indent="-285750" algn="l" rtl="0">
              <a:lnSpc>
                <a:spcPct val="107916"/>
              </a:lnSpc>
              <a:spcBef>
                <a:spcPts val="0"/>
              </a:spcBef>
              <a:spcAft>
                <a:spcPts val="0"/>
              </a:spcAft>
              <a:buClr>
                <a:srgbClr val="FFFFFF"/>
              </a:buClr>
              <a:buSzPct val="160000"/>
              <a:buFontTx/>
              <a:buChar char="•"/>
            </a:pPr>
            <a:endParaRPr dirty="0">
              <a:solidFill>
                <a:schemeClr val="lt1"/>
              </a:solidFill>
              <a:latin typeface="Open Sans Medium"/>
              <a:ea typeface="Open Sans Medium"/>
              <a:cs typeface="Open Sans Medium"/>
              <a:sym typeface="Open Sans Medium"/>
            </a:endParaRPr>
          </a:p>
          <a:p>
            <a:pPr marL="914400" marR="0" lvl="0" indent="-298450" algn="l" rtl="0">
              <a:lnSpc>
                <a:spcPct val="107916"/>
              </a:lnSpc>
              <a:spcBef>
                <a:spcPts val="0"/>
              </a:spcBef>
              <a:spcAft>
                <a:spcPts val="0"/>
              </a:spcAft>
              <a:buClr>
                <a:srgbClr val="FFFFFF"/>
              </a:buClr>
              <a:buSzPct val="160000"/>
              <a:buFontTx/>
              <a:buChar char="•"/>
            </a:pPr>
            <a:r>
              <a:rPr lang="en" dirty="0">
                <a:solidFill>
                  <a:schemeClr val="lt1"/>
                </a:solidFill>
                <a:latin typeface="Open Sans Medium"/>
                <a:ea typeface="Open Sans Medium"/>
                <a:cs typeface="Open Sans Medium"/>
                <a:sym typeface="Open Sans Medium"/>
              </a:rPr>
              <a:t>Housing challenge will only get worse if no action is taken. </a:t>
            </a:r>
            <a:endParaRPr dirty="0"/>
          </a:p>
          <a:p>
            <a:pPr marL="901700" marR="0" lvl="0" indent="-285750" algn="l" rtl="0">
              <a:lnSpc>
                <a:spcPct val="107916"/>
              </a:lnSpc>
              <a:spcBef>
                <a:spcPts val="0"/>
              </a:spcBef>
              <a:spcAft>
                <a:spcPts val="0"/>
              </a:spcAft>
              <a:buClr>
                <a:srgbClr val="FFFFFF"/>
              </a:buClr>
              <a:buSzPct val="160000"/>
              <a:buFontTx/>
              <a:buChar char="•"/>
            </a:pPr>
            <a:endParaRPr dirty="0">
              <a:solidFill>
                <a:schemeClr val="lt1"/>
              </a:solidFill>
              <a:latin typeface="Open Sans Medium"/>
              <a:ea typeface="Open Sans Medium"/>
              <a:cs typeface="Open Sans Medium"/>
              <a:sym typeface="Open Sans Medium"/>
            </a:endParaRPr>
          </a:p>
          <a:p>
            <a:pPr marL="914400" marR="0" lvl="0" indent="-298450" algn="l" rtl="0">
              <a:lnSpc>
                <a:spcPct val="107916"/>
              </a:lnSpc>
              <a:spcBef>
                <a:spcPts val="0"/>
              </a:spcBef>
              <a:spcAft>
                <a:spcPts val="0"/>
              </a:spcAft>
              <a:buClr>
                <a:srgbClr val="FFFFFF"/>
              </a:buClr>
              <a:buSzPct val="160000"/>
              <a:buFontTx/>
              <a:buChar char="•"/>
            </a:pPr>
            <a:r>
              <a:rPr lang="en" dirty="0">
                <a:solidFill>
                  <a:schemeClr val="lt1"/>
                </a:solidFill>
                <a:latin typeface="Open Sans Medium"/>
                <a:ea typeface="Open Sans Medium"/>
                <a:cs typeface="Open Sans Medium"/>
                <a:sym typeface="Open Sans Medium"/>
              </a:rPr>
              <a:t>The Missing Middle - Income Earners are priced out</a:t>
            </a:r>
            <a:endParaRPr dirty="0">
              <a:solidFill>
                <a:schemeClr val="lt1"/>
              </a:solidFill>
              <a:latin typeface="Open Sans Medium"/>
              <a:ea typeface="Open Sans Medium"/>
              <a:cs typeface="Open Sans Medium"/>
              <a:sym typeface="Open Sans Medium"/>
            </a:endParaRPr>
          </a:p>
        </p:txBody>
      </p:sp>
      <p:pic>
        <p:nvPicPr>
          <p:cNvPr id="63" name="Google Shape;63;p2"/>
          <p:cNvPicPr preferRelativeResize="0"/>
          <p:nvPr/>
        </p:nvPicPr>
        <p:blipFill rotWithShape="1">
          <a:blip r:embed="rId4">
            <a:alphaModFix/>
          </a:blip>
          <a:srcRect/>
          <a:stretch/>
        </p:blipFill>
        <p:spPr>
          <a:xfrm>
            <a:off x="112177" y="4419008"/>
            <a:ext cx="538987" cy="599227"/>
          </a:xfrm>
          <a:prstGeom prst="rect">
            <a:avLst/>
          </a:prstGeom>
          <a:noFill/>
          <a:ln>
            <a:noFill/>
          </a:ln>
        </p:spPr>
      </p:pic>
      <p:sp>
        <p:nvSpPr>
          <p:cNvPr id="65" name="Google Shape;6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solidFill>
                  <a:schemeClr val="bg1"/>
                </a:solidFill>
              </a:rPr>
              <a:t>2</a:t>
            </a:fld>
            <a:endParaRPr dirty="0">
              <a:solidFill>
                <a:schemeClr val="bg1"/>
              </a:solidFill>
            </a:endParaRPr>
          </a:p>
        </p:txBody>
      </p:sp>
      <p:pic>
        <p:nvPicPr>
          <p:cNvPr id="3" name="Picture 2">
            <a:extLst>
              <a:ext uri="{FF2B5EF4-FFF2-40B4-BE49-F238E27FC236}">
                <a16:creationId xmlns:a16="http://schemas.microsoft.com/office/drawing/2014/main" id="{6C826385-0240-4826-83B9-60129C269E5F}"/>
              </a:ext>
            </a:extLst>
          </p:cNvPr>
          <p:cNvPicPr>
            <a:picLocks noChangeAspect="1"/>
          </p:cNvPicPr>
          <p:nvPr/>
        </p:nvPicPr>
        <p:blipFill>
          <a:blip r:embed="rId5"/>
          <a:stretch>
            <a:fillRect/>
          </a:stretch>
        </p:blipFill>
        <p:spPr>
          <a:xfrm>
            <a:off x="4096800" y="1807200"/>
            <a:ext cx="4650008" cy="279569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1"/>
        <p:cNvGrpSpPr/>
        <p:nvPr/>
      </p:nvGrpSpPr>
      <p:grpSpPr>
        <a:xfrm>
          <a:off x="0" y="0"/>
          <a:ext cx="0" cy="0"/>
          <a:chOff x="0" y="0"/>
          <a:chExt cx="0" cy="0"/>
        </a:xfrm>
      </p:grpSpPr>
      <p:sp>
        <p:nvSpPr>
          <p:cNvPr id="192" name="Google Shape;192;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020">
                <a:solidFill>
                  <a:srgbClr val="FFFFFF"/>
                </a:solidFill>
                <a:latin typeface="Open Sans ExtraBold"/>
                <a:ea typeface="Open Sans ExtraBold"/>
                <a:cs typeface="Open Sans ExtraBold"/>
                <a:sym typeface="Open Sans ExtraBold"/>
              </a:rPr>
              <a:t>Our Ideas at the Local Level</a:t>
            </a:r>
            <a:endParaRPr sz="3020" dirty="0">
              <a:solidFill>
                <a:srgbClr val="FFFFFF"/>
              </a:solidFill>
              <a:latin typeface="Open Sans ExtraBold"/>
              <a:ea typeface="Open Sans ExtraBold"/>
              <a:cs typeface="Open Sans ExtraBold"/>
              <a:sym typeface="Open Sans ExtraBold"/>
            </a:endParaRPr>
          </a:p>
        </p:txBody>
      </p:sp>
      <p:sp>
        <p:nvSpPr>
          <p:cNvPr id="193" name="Google Shape;193;p17"/>
          <p:cNvSpPr txBox="1">
            <a:spLocks noGrp="1"/>
          </p:cNvSpPr>
          <p:nvPr>
            <p:ph type="body" idx="1"/>
          </p:nvPr>
        </p:nvSpPr>
        <p:spPr>
          <a:xfrm>
            <a:off x="311700" y="1191856"/>
            <a:ext cx="8347417" cy="3951644"/>
          </a:xfrm>
          <a:prstGeom prst="rect">
            <a:avLst/>
          </a:prstGeom>
          <a:noFill/>
          <a:ln>
            <a:noFill/>
          </a:ln>
        </p:spPr>
        <p:txBody>
          <a:bodyPr spcFirstLastPara="1" wrap="square" lIns="91425" tIns="91425" rIns="91425" bIns="91425" anchor="t" anchorCtr="0">
            <a:normAutofit/>
          </a:bodyPr>
          <a:lstStyle/>
          <a:p>
            <a:pPr marL="914400" lvl="0" indent="-323850" algn="l" rtl="0">
              <a:lnSpc>
                <a:spcPct val="110000"/>
              </a:lnSpc>
              <a:spcBef>
                <a:spcPts val="0"/>
              </a:spcBef>
              <a:spcAft>
                <a:spcPts val="0"/>
              </a:spcAft>
              <a:buClr>
                <a:srgbClr val="FFFFFF"/>
              </a:buClr>
              <a:buSzPts val="1500"/>
              <a:buFont typeface="Open Sans Medium"/>
              <a:buChar char="●"/>
            </a:pPr>
            <a:r>
              <a:rPr lang="en" sz="1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Medium"/>
              </a:rPr>
              <a:t>EPC Master Plan- allow more density and flexibility</a:t>
            </a:r>
          </a:p>
          <a:p>
            <a:pPr marL="914400" lvl="0" indent="-323850" algn="l" rtl="0">
              <a:lnSpc>
                <a:spcPct val="110000"/>
              </a:lnSpc>
              <a:spcBef>
                <a:spcPts val="0"/>
              </a:spcBef>
              <a:spcAft>
                <a:spcPts val="0"/>
              </a:spcAft>
              <a:buClr>
                <a:srgbClr val="FFFFFF"/>
              </a:buClr>
              <a:buSzPts val="1500"/>
              <a:buFont typeface="Open Sans Medium"/>
              <a:buChar char="●"/>
            </a:pPr>
            <a:r>
              <a:rPr lang="en-US" sz="1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Medium"/>
              </a:rPr>
              <a:t>Community Development Block Grant (CDBG) Program/Consolidated Plan -Continue to Implement and expand identified strategies</a:t>
            </a:r>
          </a:p>
          <a:p>
            <a:pPr marL="914400" lvl="0" indent="-323850" algn="l" rtl="0">
              <a:lnSpc>
                <a:spcPct val="110000"/>
              </a:lnSpc>
              <a:spcBef>
                <a:spcPts val="0"/>
              </a:spcBef>
              <a:spcAft>
                <a:spcPts val="0"/>
              </a:spcAft>
              <a:buClr>
                <a:srgbClr val="FFFFFF"/>
              </a:buClr>
              <a:buSzPts val="1500"/>
              <a:buFont typeface="Open Sans Medium"/>
              <a:buChar char="●"/>
            </a:pPr>
            <a:r>
              <a:rPr lang="en-US" sz="1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Medium"/>
              </a:rPr>
              <a:t>Support annexations, especially of enclaves/near enclaves</a:t>
            </a:r>
          </a:p>
          <a:p>
            <a:pPr marL="914400" lvl="0" indent="-323850" algn="l" rtl="0">
              <a:lnSpc>
                <a:spcPct val="110000"/>
              </a:lnSpc>
              <a:spcBef>
                <a:spcPts val="0"/>
              </a:spcBef>
              <a:spcAft>
                <a:spcPts val="0"/>
              </a:spcAft>
              <a:buClr>
                <a:srgbClr val="FFFFFF"/>
              </a:buClr>
              <a:buSzPts val="1500"/>
              <a:buFont typeface="Open Sans Medium"/>
              <a:buChar char="●"/>
            </a:pPr>
            <a:r>
              <a:rPr lang="en-US" sz="1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Medium"/>
              </a:rPr>
              <a:t>Encourage and empower infill and high-density projects- mostly in COS</a:t>
            </a:r>
          </a:p>
          <a:p>
            <a:pPr marL="914400" lvl="0" indent="-323850" algn="l" rtl="0">
              <a:lnSpc>
                <a:spcPct val="110000"/>
              </a:lnSpc>
              <a:spcBef>
                <a:spcPts val="0"/>
              </a:spcBef>
              <a:spcAft>
                <a:spcPts val="0"/>
              </a:spcAft>
              <a:buClr>
                <a:srgbClr val="FFFFFF"/>
              </a:buClr>
              <a:buSzPts val="1500"/>
              <a:buFont typeface="Open Sans Medium"/>
              <a:buChar char="●"/>
            </a:pPr>
            <a:r>
              <a:rPr lang="en-US" sz="1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Medium"/>
              </a:rPr>
              <a:t>Need more built lots/units</a:t>
            </a:r>
          </a:p>
          <a:p>
            <a:pPr marL="914400" lvl="0" indent="-323850" algn="l" rtl="0">
              <a:lnSpc>
                <a:spcPct val="110000"/>
              </a:lnSpc>
              <a:spcBef>
                <a:spcPts val="0"/>
              </a:spcBef>
              <a:spcAft>
                <a:spcPts val="0"/>
              </a:spcAft>
              <a:buClr>
                <a:srgbClr val="FFFFFF"/>
              </a:buClr>
              <a:buSzPts val="1500"/>
              <a:buFont typeface="Open Sans Medium"/>
              <a:buChar char="●"/>
            </a:pPr>
            <a:r>
              <a:rPr lang="en-US" sz="1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Medium"/>
              </a:rPr>
              <a:t>Review plans quicker (not less quality - more quantity)</a:t>
            </a:r>
            <a:endParaRPr lang="en" sz="1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Medium"/>
            </a:endParaRPr>
          </a:p>
          <a:p>
            <a:pPr marL="914400" lvl="0" indent="-323850" algn="l" rtl="0">
              <a:lnSpc>
                <a:spcPct val="110000"/>
              </a:lnSpc>
              <a:spcBef>
                <a:spcPts val="0"/>
              </a:spcBef>
              <a:spcAft>
                <a:spcPts val="0"/>
              </a:spcAft>
              <a:buClr>
                <a:srgbClr val="FFFFFF"/>
              </a:buClr>
              <a:buSzPts val="1500"/>
              <a:buFont typeface="Open Sans Medium"/>
              <a:buChar char="●"/>
            </a:pPr>
            <a:r>
              <a:rPr lang="en" sz="1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Medium"/>
              </a:rPr>
              <a:t>Identify land for product – City, County, School Districts, CS Utilities</a:t>
            </a:r>
            <a:endParaRPr sz="1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Medium"/>
            </a:endParaRPr>
          </a:p>
          <a:p>
            <a:pPr marL="914400" lvl="0" indent="-323850" algn="l" rtl="0">
              <a:lnSpc>
                <a:spcPct val="110000"/>
              </a:lnSpc>
              <a:spcBef>
                <a:spcPts val="0"/>
              </a:spcBef>
              <a:spcAft>
                <a:spcPts val="0"/>
              </a:spcAft>
              <a:buClr>
                <a:srgbClr val="FFFFFF"/>
              </a:buClr>
              <a:buSzPts val="1500"/>
              <a:buFont typeface="Open Sans Medium"/>
              <a:buChar char="●"/>
            </a:pPr>
            <a:r>
              <a:rPr lang="en" sz="1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Medium"/>
              </a:rPr>
              <a:t>Code review and change – modular, 20 code changes today</a:t>
            </a:r>
            <a:r>
              <a:rPr lang="en" sz="1500" u="sng"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Medium"/>
              </a:rPr>
              <a:t>                            </a:t>
            </a:r>
            <a:endParaRPr sz="1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Medium"/>
            </a:endParaRPr>
          </a:p>
          <a:p>
            <a:pPr marL="914400" lvl="0" indent="-323850" algn="l" rtl="0">
              <a:lnSpc>
                <a:spcPct val="110000"/>
              </a:lnSpc>
              <a:spcBef>
                <a:spcPts val="0"/>
              </a:spcBef>
              <a:spcAft>
                <a:spcPts val="0"/>
              </a:spcAft>
              <a:buClr>
                <a:srgbClr val="FFFFFF"/>
              </a:buClr>
              <a:buSzPts val="1500"/>
              <a:buFont typeface="Open Sans Medium"/>
              <a:buChar char="●"/>
            </a:pPr>
            <a:r>
              <a:rPr lang="en" sz="1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Medium"/>
              </a:rPr>
              <a:t>Ensure fee increases are studied and reviewed for the cost to housing</a:t>
            </a:r>
          </a:p>
          <a:p>
            <a:pPr marL="914400" lvl="0" indent="-323850" algn="l" rtl="0">
              <a:lnSpc>
                <a:spcPct val="110000"/>
              </a:lnSpc>
              <a:spcBef>
                <a:spcPts val="0"/>
              </a:spcBef>
              <a:spcAft>
                <a:spcPts val="0"/>
              </a:spcAft>
              <a:buClr>
                <a:srgbClr val="FFFFFF"/>
              </a:buClr>
              <a:buSzPts val="1500"/>
              <a:buFont typeface="Open Sans Medium"/>
              <a:buChar char="●"/>
            </a:pPr>
            <a:r>
              <a:rPr lang="en-US" sz="1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Medium"/>
              </a:rPr>
              <a:t>Housing fiscal note to all new fees and ordinances</a:t>
            </a:r>
            <a:endParaRPr sz="1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Medium"/>
            </a:endParaRPr>
          </a:p>
          <a:p>
            <a:pPr marL="914400" lvl="0" indent="-323850" algn="l" rtl="0">
              <a:lnSpc>
                <a:spcPct val="110000"/>
              </a:lnSpc>
              <a:spcBef>
                <a:spcPts val="0"/>
              </a:spcBef>
              <a:spcAft>
                <a:spcPts val="0"/>
              </a:spcAft>
              <a:buClr>
                <a:srgbClr val="FFFFFF"/>
              </a:buClr>
              <a:buSzPts val="1500"/>
              <a:buFont typeface="Open Sans Medium"/>
              <a:buChar char="●"/>
            </a:pPr>
            <a:r>
              <a:rPr lang="en" sz="1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Medium"/>
              </a:rPr>
              <a:t>Review parking minimums</a:t>
            </a:r>
            <a:endParaRPr sz="1500" dirty="0">
              <a:latin typeface="Open Sans" panose="020B0606030504020204" pitchFamily="34" charset="0"/>
              <a:ea typeface="Open Sans" panose="020B0606030504020204" pitchFamily="34" charset="0"/>
              <a:cs typeface="Open Sans" panose="020B0606030504020204" pitchFamily="34" charset="0"/>
            </a:endParaRPr>
          </a:p>
          <a:p>
            <a:pPr marL="914400" lvl="0" indent="-323850" algn="l" rtl="0">
              <a:lnSpc>
                <a:spcPct val="110000"/>
              </a:lnSpc>
              <a:spcBef>
                <a:spcPts val="0"/>
              </a:spcBef>
              <a:spcAft>
                <a:spcPts val="0"/>
              </a:spcAft>
              <a:buClr>
                <a:srgbClr val="FFFFFF"/>
              </a:buClr>
              <a:buSzPts val="1500"/>
              <a:buFont typeface="Open Sans Medium"/>
              <a:buChar char="●"/>
            </a:pPr>
            <a:r>
              <a:rPr lang="en" sz="1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Medium"/>
              </a:rPr>
              <a:t>Encourage new codes that allow for the market to change and evolve</a:t>
            </a:r>
          </a:p>
          <a:p>
            <a:pPr marL="914400" lvl="0" indent="-323850" algn="l" rtl="0">
              <a:lnSpc>
                <a:spcPct val="110000"/>
              </a:lnSpc>
              <a:spcBef>
                <a:spcPts val="0"/>
              </a:spcBef>
              <a:spcAft>
                <a:spcPts val="0"/>
              </a:spcAft>
              <a:buClr>
                <a:srgbClr val="FFFFFF"/>
              </a:buClr>
              <a:buSzPts val="1500"/>
              <a:buFont typeface="Open Sans Medium"/>
              <a:buChar char="●"/>
            </a:pPr>
            <a:r>
              <a:rPr lang="en" sz="1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Medium"/>
              </a:rPr>
              <a:t>Collaborate and draft legislation for state-level ideas</a:t>
            </a:r>
          </a:p>
          <a:p>
            <a:pPr marL="590550" lvl="0" indent="0" algn="l" rtl="0">
              <a:lnSpc>
                <a:spcPct val="110000"/>
              </a:lnSpc>
              <a:spcBef>
                <a:spcPts val="0"/>
              </a:spcBef>
              <a:spcAft>
                <a:spcPts val="0"/>
              </a:spcAft>
              <a:buClr>
                <a:srgbClr val="FFFFFF"/>
              </a:buClr>
              <a:buSzPts val="1500"/>
              <a:buNone/>
            </a:pPr>
            <a:endParaRPr dirty="0"/>
          </a:p>
          <a:p>
            <a:pPr marL="914400" lvl="0" indent="-228600" algn="l" rtl="0">
              <a:lnSpc>
                <a:spcPct val="107916"/>
              </a:lnSpc>
              <a:spcBef>
                <a:spcPts val="800"/>
              </a:spcBef>
              <a:spcAft>
                <a:spcPts val="0"/>
              </a:spcAft>
              <a:buClr>
                <a:srgbClr val="FFFFFF"/>
              </a:buClr>
              <a:buSzPts val="1500"/>
              <a:buFont typeface="Open Sans Medium"/>
              <a:buNone/>
            </a:pPr>
            <a:endParaRPr sz="1500" dirty="0">
              <a:solidFill>
                <a:srgbClr val="FFFFFF"/>
              </a:solidFill>
              <a:latin typeface="Open Sans Medium"/>
              <a:ea typeface="Open Sans Medium"/>
              <a:cs typeface="Open Sans Medium"/>
              <a:sym typeface="Open Sans Medium"/>
            </a:endParaRPr>
          </a:p>
          <a:p>
            <a:pPr marL="914400" lvl="0" indent="0" algn="l" rtl="0">
              <a:lnSpc>
                <a:spcPct val="107916"/>
              </a:lnSpc>
              <a:spcBef>
                <a:spcPts val="800"/>
              </a:spcBef>
              <a:spcAft>
                <a:spcPts val="800"/>
              </a:spcAft>
              <a:buSzPts val="1800"/>
              <a:buNone/>
            </a:pPr>
            <a:endParaRPr sz="1100" dirty="0">
              <a:solidFill>
                <a:schemeClr val="dk1"/>
              </a:solidFill>
              <a:latin typeface="Cantarell"/>
              <a:ea typeface="Cantarell"/>
              <a:cs typeface="Cantarell"/>
              <a:sym typeface="Cantarell"/>
            </a:endParaRPr>
          </a:p>
        </p:txBody>
      </p:sp>
      <p:pic>
        <p:nvPicPr>
          <p:cNvPr id="194" name="Google Shape;194;p17"/>
          <p:cNvPicPr preferRelativeResize="0"/>
          <p:nvPr/>
        </p:nvPicPr>
        <p:blipFill rotWithShape="1">
          <a:blip r:embed="rId4">
            <a:alphaModFix/>
          </a:blip>
          <a:srcRect/>
          <a:stretch/>
        </p:blipFill>
        <p:spPr>
          <a:xfrm>
            <a:off x="123559" y="4399745"/>
            <a:ext cx="542591" cy="597460"/>
          </a:xfrm>
          <a:prstGeom prst="rect">
            <a:avLst/>
          </a:prstGeom>
          <a:noFill/>
          <a:ln>
            <a:noFill/>
          </a:ln>
        </p:spPr>
      </p:pic>
      <p:sp>
        <p:nvSpPr>
          <p:cNvPr id="195" name="Google Shape;195;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solidFill>
                  <a:schemeClr val="bg1">
                    <a:lumMod val="95000"/>
                  </a:schemeClr>
                </a:solidFill>
              </a:rPr>
              <a:t>20</a:t>
            </a:fld>
            <a:endParaRPr dirty="0">
              <a:solidFill>
                <a:schemeClr val="bg1">
                  <a:lumMod val="95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5"/>
        <p:cNvGrpSpPr/>
        <p:nvPr/>
      </p:nvGrpSpPr>
      <p:grpSpPr>
        <a:xfrm>
          <a:off x="0" y="0"/>
          <a:ext cx="0" cy="0"/>
          <a:chOff x="0" y="0"/>
          <a:chExt cx="0" cy="0"/>
        </a:xfrm>
      </p:grpSpPr>
      <p:sp>
        <p:nvSpPr>
          <p:cNvPr id="216" name="Google Shape;216;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Clr>
                <a:srgbClr val="000000"/>
              </a:buClr>
              <a:buSzPct val="32781"/>
              <a:buFont typeface="Arial"/>
              <a:buNone/>
            </a:pPr>
            <a:r>
              <a:rPr lang="en" sz="3020">
                <a:solidFill>
                  <a:srgbClr val="FFFFFF"/>
                </a:solidFill>
                <a:latin typeface="Open Sans ExtraBold"/>
                <a:ea typeface="Open Sans ExtraBold"/>
                <a:cs typeface="Open Sans ExtraBold"/>
                <a:sym typeface="Open Sans ExtraBold"/>
              </a:rPr>
              <a:t>Closing</a:t>
            </a:r>
            <a:endParaRPr sz="3020" dirty="0">
              <a:solidFill>
                <a:srgbClr val="FFFFFF"/>
              </a:solidFill>
              <a:latin typeface="Open Sans ExtraBold"/>
              <a:ea typeface="Open Sans ExtraBold"/>
              <a:cs typeface="Open Sans ExtraBold"/>
              <a:sym typeface="Open Sans ExtraBold"/>
            </a:endParaRPr>
          </a:p>
        </p:txBody>
      </p:sp>
      <p:sp>
        <p:nvSpPr>
          <p:cNvPr id="217" name="Google Shape;217;p18"/>
          <p:cNvSpPr txBox="1">
            <a:spLocks noGrp="1"/>
          </p:cNvSpPr>
          <p:nvPr>
            <p:ph type="body" idx="1"/>
          </p:nvPr>
        </p:nvSpPr>
        <p:spPr>
          <a:xfrm>
            <a:off x="2161954" y="1580805"/>
            <a:ext cx="4238846" cy="3416400"/>
          </a:xfrm>
          <a:prstGeom prst="rect">
            <a:avLst/>
          </a:prstGeom>
          <a:noFill/>
          <a:ln>
            <a:noFill/>
          </a:ln>
        </p:spPr>
        <p:txBody>
          <a:bodyPr spcFirstLastPara="1" wrap="square" lIns="91425" tIns="91425" rIns="91425" bIns="91425" anchor="t" anchorCtr="0">
            <a:normAutofit/>
          </a:bodyPr>
          <a:lstStyle/>
          <a:p>
            <a:pPr marL="914400" lvl="0" indent="0" algn="ctr" rtl="0">
              <a:lnSpc>
                <a:spcPct val="107916"/>
              </a:lnSpc>
              <a:spcBef>
                <a:spcPts val="0"/>
              </a:spcBef>
              <a:spcAft>
                <a:spcPts val="0"/>
              </a:spcAft>
              <a:buSzPts val="1800"/>
              <a:buNone/>
            </a:pPr>
            <a:endParaRPr sz="1400" dirty="0">
              <a:solidFill>
                <a:schemeClr val="lt1"/>
              </a:solidFill>
              <a:latin typeface="Open Sans Medium"/>
              <a:ea typeface="Open Sans Medium"/>
              <a:cs typeface="Open Sans Medium"/>
              <a:sym typeface="Open Sans Medium"/>
            </a:endParaRPr>
          </a:p>
          <a:p>
            <a:pPr marL="914400" lvl="0" indent="0" algn="ctr" rtl="0">
              <a:lnSpc>
                <a:spcPct val="107916"/>
              </a:lnSpc>
              <a:spcBef>
                <a:spcPts val="0"/>
              </a:spcBef>
              <a:spcAft>
                <a:spcPts val="0"/>
              </a:spcAft>
              <a:buSzPts val="1800"/>
              <a:buNone/>
            </a:pPr>
            <a:r>
              <a:rPr lang="en" sz="4000" dirty="0">
                <a:solidFill>
                  <a:schemeClr val="lt1"/>
                </a:solidFill>
                <a:latin typeface="Open Sans Medium"/>
                <a:ea typeface="Open Sans Medium"/>
                <a:cs typeface="Open Sans Medium"/>
                <a:sym typeface="Open Sans Medium"/>
              </a:rPr>
              <a:t>Questions?</a:t>
            </a:r>
          </a:p>
          <a:p>
            <a:pPr marL="914400" lvl="0" indent="0" algn="ctr" rtl="0">
              <a:lnSpc>
                <a:spcPct val="107916"/>
              </a:lnSpc>
              <a:spcBef>
                <a:spcPts val="0"/>
              </a:spcBef>
              <a:spcAft>
                <a:spcPts val="0"/>
              </a:spcAft>
              <a:buSzPts val="1800"/>
              <a:buNone/>
            </a:pPr>
            <a:endParaRPr lang="en" dirty="0">
              <a:ea typeface="Open Sans Medium"/>
            </a:endParaRPr>
          </a:p>
          <a:p>
            <a:pPr marL="914400" lvl="0" indent="0" algn="ctr" rtl="0">
              <a:lnSpc>
                <a:spcPct val="107916"/>
              </a:lnSpc>
              <a:spcBef>
                <a:spcPts val="0"/>
              </a:spcBef>
              <a:spcAft>
                <a:spcPts val="0"/>
              </a:spcAft>
              <a:buSzPts val="1800"/>
              <a:buNone/>
            </a:pPr>
            <a:r>
              <a:rPr lang="en" sz="3200" dirty="0">
                <a:solidFill>
                  <a:schemeClr val="lt1"/>
                </a:solidFill>
                <a:latin typeface="Open Sans Medium"/>
                <a:ea typeface="Open Sans Medium"/>
                <a:cs typeface="Open Sans Medium"/>
                <a:sym typeface="Open Sans Medium"/>
              </a:rPr>
              <a:t>Thank you</a:t>
            </a:r>
          </a:p>
          <a:p>
            <a:pPr marL="914400" lvl="0" indent="0" algn="ctr" rtl="0">
              <a:lnSpc>
                <a:spcPct val="107916"/>
              </a:lnSpc>
              <a:spcBef>
                <a:spcPts val="0"/>
              </a:spcBef>
              <a:spcAft>
                <a:spcPts val="0"/>
              </a:spcAft>
              <a:buSzPts val="1800"/>
              <a:buNone/>
            </a:pPr>
            <a:endParaRPr sz="3200" dirty="0"/>
          </a:p>
          <a:p>
            <a:pPr marL="914400" lvl="0" indent="0" algn="ctr" rtl="0">
              <a:lnSpc>
                <a:spcPct val="107916"/>
              </a:lnSpc>
              <a:spcBef>
                <a:spcPts val="0"/>
              </a:spcBef>
              <a:spcAft>
                <a:spcPts val="0"/>
              </a:spcAft>
              <a:buSzPts val="1800"/>
              <a:buNone/>
            </a:pPr>
            <a:endParaRPr sz="1400" dirty="0">
              <a:solidFill>
                <a:schemeClr val="lt1"/>
              </a:solidFill>
              <a:latin typeface="Open Sans Medium"/>
              <a:ea typeface="Open Sans Medium"/>
              <a:cs typeface="Open Sans Medium"/>
              <a:sym typeface="Open Sans Medium"/>
            </a:endParaRPr>
          </a:p>
          <a:p>
            <a:pPr marL="914400" lvl="0" indent="0" algn="ctr" rtl="0">
              <a:lnSpc>
                <a:spcPct val="107916"/>
              </a:lnSpc>
              <a:spcBef>
                <a:spcPts val="0"/>
              </a:spcBef>
              <a:spcAft>
                <a:spcPts val="0"/>
              </a:spcAft>
              <a:buSzPts val="1800"/>
              <a:buNone/>
            </a:pPr>
            <a:r>
              <a:rPr lang="en" sz="1400" dirty="0">
                <a:solidFill>
                  <a:schemeClr val="lt1"/>
                </a:solidFill>
                <a:latin typeface="Open Sans Medium"/>
                <a:ea typeface="Open Sans Medium"/>
                <a:cs typeface="Open Sans Medium"/>
                <a:sym typeface="Open Sans Medium"/>
              </a:rPr>
              <a:t>Contact Marla Novak, </a:t>
            </a:r>
          </a:p>
          <a:p>
            <a:pPr marL="914400" lvl="0" indent="0" algn="ctr" rtl="0">
              <a:lnSpc>
                <a:spcPct val="107916"/>
              </a:lnSpc>
              <a:spcBef>
                <a:spcPts val="0"/>
              </a:spcBef>
              <a:spcAft>
                <a:spcPts val="0"/>
              </a:spcAft>
              <a:buSzPts val="1800"/>
              <a:buNone/>
            </a:pPr>
            <a:r>
              <a:rPr lang="en" sz="1400" dirty="0">
                <a:solidFill>
                  <a:schemeClr val="lt1"/>
                </a:solidFill>
                <a:latin typeface="Open Sans Medium"/>
                <a:ea typeface="Open Sans Medium"/>
                <a:cs typeface="Open Sans Medium"/>
                <a:sym typeface="Open Sans Medium"/>
              </a:rPr>
              <a:t>HBA VP of Government Affairs marla@cshba.com</a:t>
            </a:r>
            <a:endParaRPr sz="1400" dirty="0">
              <a:solidFill>
                <a:schemeClr val="lt1"/>
              </a:solidFill>
              <a:latin typeface="Open Sans Medium"/>
              <a:ea typeface="Open Sans Medium"/>
              <a:cs typeface="Open Sans Medium"/>
              <a:sym typeface="Open Sans Medium"/>
            </a:endParaRPr>
          </a:p>
        </p:txBody>
      </p:sp>
      <p:pic>
        <p:nvPicPr>
          <p:cNvPr id="218" name="Google Shape;218;p18"/>
          <p:cNvPicPr preferRelativeResize="0"/>
          <p:nvPr/>
        </p:nvPicPr>
        <p:blipFill rotWithShape="1">
          <a:blip r:embed="rId4">
            <a:alphaModFix/>
          </a:blip>
          <a:srcRect/>
          <a:stretch/>
        </p:blipFill>
        <p:spPr>
          <a:xfrm>
            <a:off x="144340" y="4399745"/>
            <a:ext cx="542591" cy="597460"/>
          </a:xfrm>
          <a:prstGeom prst="rect">
            <a:avLst/>
          </a:prstGeom>
          <a:noFill/>
          <a:ln>
            <a:noFill/>
          </a:ln>
        </p:spPr>
      </p:pic>
      <p:sp>
        <p:nvSpPr>
          <p:cNvPr id="219" name="Google Shape;219;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t>21</a:t>
            </a:fld>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sp>
        <p:nvSpPr>
          <p:cNvPr id="70" name="Google Shape;70;p4"/>
          <p:cNvSpPr txBox="1">
            <a:spLocks noGrp="1"/>
          </p:cNvSpPr>
          <p:nvPr>
            <p:ph type="title"/>
          </p:nvPr>
        </p:nvSpPr>
        <p:spPr>
          <a:xfrm>
            <a:off x="254800" y="1446400"/>
            <a:ext cx="8520600" cy="572700"/>
          </a:xfrm>
          <a:prstGeom prst="rect">
            <a:avLst/>
          </a:prstGeom>
          <a:noFill/>
          <a:ln>
            <a:noFill/>
          </a:ln>
        </p:spPr>
        <p:txBody>
          <a:bodyPr spcFirstLastPara="1" wrap="square" lIns="91425" tIns="91425" rIns="91425" bIns="91425" anchor="t" anchorCtr="0">
            <a:noAutofit/>
          </a:bodyPr>
          <a:lstStyle/>
          <a:p>
            <a:pPr marL="457200" lvl="0" indent="0" algn="l" rtl="0">
              <a:lnSpc>
                <a:spcPct val="107916"/>
              </a:lnSpc>
              <a:spcBef>
                <a:spcPts val="0"/>
              </a:spcBef>
              <a:spcAft>
                <a:spcPts val="0"/>
              </a:spcAft>
              <a:buSzPts val="2800"/>
              <a:buNone/>
            </a:pPr>
            <a:r>
              <a:rPr lang="en" sz="1400" dirty="0">
                <a:solidFill>
                  <a:srgbClr val="FFFFFF"/>
                </a:solidFill>
                <a:latin typeface="Cantarell"/>
                <a:ea typeface="Cantarell"/>
                <a:cs typeface="Cantarell"/>
                <a:sym typeface="Cantarell"/>
              </a:rPr>
              <a:t>CHAT was formed because concerned, sitting government and business leaders recognized the housing challenges our community is up against.</a:t>
            </a:r>
            <a:endParaRPr sz="1400" dirty="0">
              <a:solidFill>
                <a:srgbClr val="FFFFFF"/>
              </a:solidFill>
            </a:endParaRPr>
          </a:p>
        </p:txBody>
      </p:sp>
      <p:sp>
        <p:nvSpPr>
          <p:cNvPr id="71" name="Google Shape;71;p4"/>
          <p:cNvSpPr txBox="1">
            <a:spLocks noGrp="1"/>
          </p:cNvSpPr>
          <p:nvPr>
            <p:ph type="body" idx="1"/>
          </p:nvPr>
        </p:nvSpPr>
        <p:spPr>
          <a:xfrm>
            <a:off x="401780" y="2074850"/>
            <a:ext cx="4907199" cy="2838343"/>
          </a:xfrm>
          <a:prstGeom prst="rect">
            <a:avLst/>
          </a:prstGeom>
          <a:noFill/>
          <a:ln>
            <a:noFill/>
          </a:ln>
        </p:spPr>
        <p:txBody>
          <a:bodyPr spcFirstLastPara="1" wrap="square" lIns="91425" tIns="91425" rIns="91425" bIns="91425" anchor="t" anchorCtr="0">
            <a:normAutofit lnSpcReduction="10000"/>
          </a:bodyPr>
          <a:lstStyle/>
          <a:p>
            <a:pPr marL="914400" lvl="0" indent="-298450" algn="l" rtl="0">
              <a:lnSpc>
                <a:spcPct val="107916"/>
              </a:lnSpc>
              <a:spcBef>
                <a:spcPts val="0"/>
              </a:spcBef>
              <a:spcAft>
                <a:spcPts val="0"/>
              </a:spcAft>
              <a:buClr>
                <a:srgbClr val="FFFFFF"/>
              </a:buClr>
              <a:buSzPct val="100000"/>
              <a:buFont typeface="Open Sans Medium"/>
              <a:buChar char="●"/>
            </a:pPr>
            <a:r>
              <a:rPr lang="en" sz="1400" dirty="0">
                <a:solidFill>
                  <a:srgbClr val="FFFFFF"/>
                </a:solidFill>
                <a:latin typeface="Open Sans Medium"/>
                <a:ea typeface="Open Sans Medium"/>
                <a:cs typeface="Open Sans Medium"/>
                <a:sym typeface="Open Sans Medium"/>
              </a:rPr>
              <a:t>Convened more than 20 meetings over the last year </a:t>
            </a:r>
            <a:endParaRPr sz="1400" dirty="0">
              <a:solidFill>
                <a:srgbClr val="FFFFFF"/>
              </a:solidFill>
              <a:latin typeface="Open Sans Medium"/>
              <a:ea typeface="Open Sans Medium"/>
              <a:cs typeface="Open Sans Medium"/>
              <a:sym typeface="Open Sans Medium"/>
            </a:endParaRPr>
          </a:p>
          <a:p>
            <a:pPr marL="914400" lvl="0" indent="-298450" algn="l" rtl="0">
              <a:lnSpc>
                <a:spcPct val="107916"/>
              </a:lnSpc>
              <a:spcBef>
                <a:spcPts val="0"/>
              </a:spcBef>
              <a:spcAft>
                <a:spcPts val="0"/>
              </a:spcAft>
              <a:buClr>
                <a:srgbClr val="FFFFFF"/>
              </a:buClr>
              <a:buSzPct val="100000"/>
              <a:buFont typeface="Open Sans Medium"/>
              <a:buChar char="●"/>
            </a:pPr>
            <a:r>
              <a:rPr lang="en" sz="1400" dirty="0">
                <a:solidFill>
                  <a:srgbClr val="FFFFFF"/>
                </a:solidFill>
                <a:latin typeface="Open Sans Medium"/>
                <a:ea typeface="Open Sans Medium"/>
                <a:cs typeface="Open Sans Medium"/>
                <a:sym typeface="Open Sans Medium"/>
              </a:rPr>
              <a:t>Partnered with the Affordable Housing Collaborative subcommittees / over 100 meetings</a:t>
            </a:r>
            <a:endParaRPr sz="1400" dirty="0">
              <a:solidFill>
                <a:srgbClr val="FFFFFF"/>
              </a:solidFill>
              <a:latin typeface="Open Sans Medium"/>
              <a:ea typeface="Open Sans Medium"/>
              <a:cs typeface="Open Sans Medium"/>
              <a:sym typeface="Open Sans Medium"/>
            </a:endParaRPr>
          </a:p>
          <a:p>
            <a:pPr marL="914400" lvl="0" indent="-298450" algn="l" rtl="0">
              <a:lnSpc>
                <a:spcPct val="107916"/>
              </a:lnSpc>
              <a:spcBef>
                <a:spcPts val="0"/>
              </a:spcBef>
              <a:spcAft>
                <a:spcPts val="0"/>
              </a:spcAft>
              <a:buClr>
                <a:srgbClr val="FFFFFF"/>
              </a:buClr>
              <a:buSzPct val="100000"/>
              <a:buFont typeface="Open Sans Medium"/>
              <a:buChar char="●"/>
            </a:pPr>
            <a:r>
              <a:rPr lang="en" sz="1400" dirty="0">
                <a:solidFill>
                  <a:srgbClr val="FFFFFF"/>
                </a:solidFill>
                <a:latin typeface="Open Sans Medium"/>
                <a:ea typeface="Open Sans Medium"/>
                <a:cs typeface="Open Sans Medium"/>
                <a:sym typeface="Open Sans Medium"/>
              </a:rPr>
              <a:t>Held 6 housing forums / over 625 attendees</a:t>
            </a:r>
            <a:endParaRPr sz="1400" dirty="0">
              <a:solidFill>
                <a:srgbClr val="FFFFFF"/>
              </a:solidFill>
              <a:latin typeface="Open Sans Medium"/>
              <a:ea typeface="Open Sans Medium"/>
              <a:cs typeface="Open Sans Medium"/>
              <a:sym typeface="Open Sans Medium"/>
            </a:endParaRPr>
          </a:p>
          <a:p>
            <a:pPr marL="914400" lvl="0" indent="-298450" algn="l" rtl="0">
              <a:lnSpc>
                <a:spcPct val="107916"/>
              </a:lnSpc>
              <a:spcBef>
                <a:spcPts val="0"/>
              </a:spcBef>
              <a:spcAft>
                <a:spcPts val="0"/>
              </a:spcAft>
              <a:buClr>
                <a:srgbClr val="FFFFFF"/>
              </a:buClr>
              <a:buSzPct val="100000"/>
              <a:buFont typeface="Open Sans Medium"/>
              <a:buChar char="●"/>
            </a:pPr>
            <a:r>
              <a:rPr lang="en" sz="1400" dirty="0">
                <a:solidFill>
                  <a:srgbClr val="FFFFFF"/>
                </a:solidFill>
                <a:latin typeface="Open Sans Medium"/>
                <a:ea typeface="Open Sans Medium"/>
                <a:cs typeface="Open Sans Medium"/>
                <a:sym typeface="Open Sans Medium"/>
              </a:rPr>
              <a:t>Sponsored polling</a:t>
            </a:r>
            <a:endParaRPr sz="1400" dirty="0">
              <a:solidFill>
                <a:srgbClr val="FFFFFF"/>
              </a:solidFill>
              <a:latin typeface="Open Sans Medium"/>
              <a:ea typeface="Open Sans Medium"/>
              <a:cs typeface="Open Sans Medium"/>
              <a:sym typeface="Open Sans Medium"/>
            </a:endParaRPr>
          </a:p>
          <a:p>
            <a:pPr marL="914400" lvl="0" indent="-298450" algn="l" rtl="0">
              <a:lnSpc>
                <a:spcPct val="107916"/>
              </a:lnSpc>
              <a:spcBef>
                <a:spcPts val="0"/>
              </a:spcBef>
              <a:spcAft>
                <a:spcPts val="0"/>
              </a:spcAft>
              <a:buClr>
                <a:srgbClr val="FFFFFF"/>
              </a:buClr>
              <a:buSzPct val="100000"/>
              <a:buFont typeface="Open Sans Medium"/>
              <a:buChar char="●"/>
            </a:pPr>
            <a:r>
              <a:rPr lang="en" sz="1400" dirty="0">
                <a:solidFill>
                  <a:srgbClr val="FFFFFF"/>
                </a:solidFill>
                <a:latin typeface="Open Sans Medium"/>
                <a:ea typeface="Open Sans Medium"/>
                <a:cs typeface="Open Sans Medium"/>
                <a:sym typeface="Open Sans Medium"/>
              </a:rPr>
              <a:t>Researched reports and studies</a:t>
            </a:r>
            <a:endParaRPr dirty="0"/>
          </a:p>
          <a:p>
            <a:pPr marL="914400" lvl="0" indent="-298450" algn="l" rtl="0">
              <a:lnSpc>
                <a:spcPct val="107916"/>
              </a:lnSpc>
              <a:spcBef>
                <a:spcPts val="0"/>
              </a:spcBef>
              <a:spcAft>
                <a:spcPts val="0"/>
              </a:spcAft>
              <a:buClr>
                <a:srgbClr val="FFFFFF"/>
              </a:buClr>
              <a:buSzPct val="100000"/>
              <a:buFont typeface="Open Sans Medium"/>
              <a:buChar char="●"/>
            </a:pPr>
            <a:r>
              <a:rPr lang="en" sz="1400" dirty="0">
                <a:solidFill>
                  <a:srgbClr val="FFFFFF"/>
                </a:solidFill>
                <a:latin typeface="Open Sans Medium"/>
                <a:ea typeface="Open Sans Medium"/>
                <a:cs typeface="Open Sans Medium"/>
                <a:sym typeface="Open Sans Medium"/>
              </a:rPr>
              <a:t>Participated in the Chamber DC Fly – in / housing tract</a:t>
            </a:r>
            <a:endParaRPr sz="1400" dirty="0">
              <a:solidFill>
                <a:srgbClr val="FFFFFF"/>
              </a:solidFill>
              <a:latin typeface="Open Sans Medium"/>
              <a:ea typeface="Open Sans Medium"/>
              <a:cs typeface="Open Sans Medium"/>
              <a:sym typeface="Open Sans Medium"/>
            </a:endParaRPr>
          </a:p>
          <a:p>
            <a:pPr marL="914400" lvl="0" indent="-298450" algn="l" rtl="0">
              <a:lnSpc>
                <a:spcPct val="107916"/>
              </a:lnSpc>
              <a:spcBef>
                <a:spcPts val="0"/>
              </a:spcBef>
              <a:spcAft>
                <a:spcPts val="0"/>
              </a:spcAft>
              <a:buClr>
                <a:srgbClr val="FFFFFF"/>
              </a:buClr>
              <a:buSzPct val="100000"/>
              <a:buFont typeface="Open Sans Medium"/>
              <a:buChar char="●"/>
            </a:pPr>
            <a:r>
              <a:rPr lang="en" sz="1400" dirty="0">
                <a:solidFill>
                  <a:srgbClr val="FFFFFF"/>
                </a:solidFill>
                <a:latin typeface="Open Sans Medium"/>
                <a:ea typeface="Open Sans Medium"/>
                <a:cs typeface="Open Sans Medium"/>
                <a:sym typeface="Open Sans Medium"/>
              </a:rPr>
              <a:t>Commissioned a housing affordability plan for the missing middle income earners</a:t>
            </a:r>
            <a:endParaRPr sz="1400" dirty="0">
              <a:solidFill>
                <a:srgbClr val="FFFFFF"/>
              </a:solidFill>
              <a:latin typeface="Open Sans Medium"/>
              <a:ea typeface="Open Sans Medium"/>
              <a:cs typeface="Open Sans Medium"/>
              <a:sym typeface="Open Sans Medium"/>
            </a:endParaRPr>
          </a:p>
        </p:txBody>
      </p:sp>
      <p:pic>
        <p:nvPicPr>
          <p:cNvPr id="72" name="Google Shape;72;p4"/>
          <p:cNvPicPr preferRelativeResize="0"/>
          <p:nvPr/>
        </p:nvPicPr>
        <p:blipFill rotWithShape="1">
          <a:blip r:embed="rId4">
            <a:alphaModFix/>
          </a:blip>
          <a:srcRect/>
          <a:stretch/>
        </p:blipFill>
        <p:spPr>
          <a:xfrm>
            <a:off x="130485" y="4409210"/>
            <a:ext cx="542591" cy="597460"/>
          </a:xfrm>
          <a:prstGeom prst="rect">
            <a:avLst/>
          </a:prstGeom>
          <a:noFill/>
          <a:ln>
            <a:noFill/>
          </a:ln>
        </p:spPr>
      </p:pic>
      <p:sp>
        <p:nvSpPr>
          <p:cNvPr id="73" name="Google Shape;73;p4"/>
          <p:cNvSpPr txBox="1">
            <a:spLocks noGrp="1"/>
          </p:cNvSpPr>
          <p:nvPr>
            <p:ph type="title"/>
          </p:nvPr>
        </p:nvSpPr>
        <p:spPr>
          <a:xfrm>
            <a:off x="92951" y="300260"/>
            <a:ext cx="8958097" cy="85587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72"/>
              <a:buNone/>
            </a:pPr>
            <a:r>
              <a:rPr lang="en" sz="2400">
                <a:solidFill>
                  <a:srgbClr val="FFFFFF"/>
                </a:solidFill>
                <a:latin typeface="Open Sans ExtraBold"/>
                <a:ea typeface="Open Sans ExtraBold"/>
                <a:cs typeface="Open Sans ExtraBold"/>
                <a:sym typeface="Open Sans ExtraBold"/>
              </a:rPr>
              <a:t>Why CHAT? </a:t>
            </a:r>
            <a:br>
              <a:rPr lang="en" sz="2400">
                <a:solidFill>
                  <a:srgbClr val="FFFFFF"/>
                </a:solidFill>
                <a:latin typeface="Open Sans ExtraBold"/>
                <a:ea typeface="Open Sans ExtraBold"/>
                <a:cs typeface="Open Sans ExtraBold"/>
                <a:sym typeface="Open Sans ExtraBold"/>
              </a:rPr>
            </a:br>
            <a:r>
              <a:rPr lang="en" sz="2300">
                <a:solidFill>
                  <a:srgbClr val="FFFFFF"/>
                </a:solidFill>
                <a:latin typeface="Open Sans ExtraBold"/>
                <a:ea typeface="Open Sans ExtraBold"/>
                <a:cs typeface="Open Sans ExtraBold"/>
                <a:sym typeface="Open Sans ExtraBold"/>
              </a:rPr>
              <a:t>Community Housing Affordability Taskforce</a:t>
            </a:r>
            <a:endParaRPr sz="2300" dirty="0">
              <a:solidFill>
                <a:srgbClr val="FFFFFF"/>
              </a:solidFill>
              <a:latin typeface="Open Sans ExtraBold"/>
              <a:ea typeface="Open Sans ExtraBold"/>
              <a:cs typeface="Open Sans ExtraBold"/>
              <a:sym typeface="Open Sans ExtraBold"/>
            </a:endParaRPr>
          </a:p>
        </p:txBody>
      </p:sp>
      <p:sp>
        <p:nvSpPr>
          <p:cNvPr id="74" name="Google Shape;7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solidFill>
                  <a:schemeClr val="bg1"/>
                </a:solidFill>
              </a:rPr>
              <a:t>3</a:t>
            </a:fld>
            <a:endParaRPr dirty="0">
              <a:solidFill>
                <a:schemeClr val="bg1"/>
              </a:solidFill>
            </a:endParaRPr>
          </a:p>
        </p:txBody>
      </p:sp>
      <p:pic>
        <p:nvPicPr>
          <p:cNvPr id="4" name="Picture 3" descr="A group of colorful houses&#10;&#10;Description automatically generated with medium confidence">
            <a:extLst>
              <a:ext uri="{FF2B5EF4-FFF2-40B4-BE49-F238E27FC236}">
                <a16:creationId xmlns:a16="http://schemas.microsoft.com/office/drawing/2014/main" id="{6D60EC38-5A6C-49B2-AAA0-536B6F413300}"/>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577836" y="2883251"/>
            <a:ext cx="3164384" cy="177996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79" name="Google Shape;79;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015"/>
              <a:buNone/>
            </a:pPr>
            <a:r>
              <a:rPr lang="en" sz="3020">
                <a:solidFill>
                  <a:srgbClr val="FFFFFF"/>
                </a:solidFill>
                <a:latin typeface="Open Sans ExtraBold"/>
                <a:ea typeface="Open Sans ExtraBold"/>
                <a:cs typeface="Open Sans ExtraBold"/>
                <a:sym typeface="Open Sans ExtraBold"/>
              </a:rPr>
              <a:t>Who Is CHAT?</a:t>
            </a:r>
            <a:endParaRPr sz="3020" dirty="0">
              <a:solidFill>
                <a:srgbClr val="FFFFFF"/>
              </a:solidFill>
              <a:latin typeface="Open Sans ExtraBold"/>
              <a:ea typeface="Open Sans ExtraBold"/>
              <a:cs typeface="Open Sans ExtraBold"/>
              <a:sym typeface="Open Sans ExtraBold"/>
            </a:endParaRPr>
          </a:p>
        </p:txBody>
      </p:sp>
      <p:sp>
        <p:nvSpPr>
          <p:cNvPr id="80" name="Google Shape;80;p3"/>
          <p:cNvSpPr txBox="1">
            <a:spLocks noGrp="1"/>
          </p:cNvSpPr>
          <p:nvPr>
            <p:ph type="body" idx="1"/>
          </p:nvPr>
        </p:nvSpPr>
        <p:spPr>
          <a:xfrm>
            <a:off x="119445" y="1704638"/>
            <a:ext cx="6266369" cy="2472507"/>
          </a:xfrm>
          <a:prstGeom prst="rect">
            <a:avLst/>
          </a:prstGeom>
          <a:noFill/>
          <a:ln>
            <a:noFill/>
          </a:ln>
        </p:spPr>
        <p:txBody>
          <a:bodyPr spcFirstLastPara="1" wrap="square" lIns="91425" tIns="91425" rIns="91425" bIns="91425" anchor="t" anchorCtr="0">
            <a:normAutofit/>
          </a:bodyPr>
          <a:lstStyle/>
          <a:p>
            <a:pPr marL="346075" lvl="0" indent="0" algn="l" rtl="0">
              <a:lnSpc>
                <a:spcPct val="107916"/>
              </a:lnSpc>
              <a:spcBef>
                <a:spcPts val="0"/>
              </a:spcBef>
              <a:spcAft>
                <a:spcPts val="0"/>
              </a:spcAft>
              <a:buSzPts val="1800"/>
              <a:buNone/>
            </a:pPr>
            <a:r>
              <a:rPr lang="en" sz="1600" dirty="0">
                <a:solidFill>
                  <a:srgbClr val="FFFFFF"/>
                </a:solidFill>
                <a:latin typeface="Open Sans Medium"/>
                <a:ea typeface="Open Sans Medium"/>
                <a:cs typeface="Open Sans Medium"/>
                <a:sym typeface="Open Sans Medium"/>
              </a:rPr>
              <a:t>Community Housing Affordability TaskForce Members</a:t>
            </a:r>
            <a:endParaRPr sz="1600" dirty="0">
              <a:solidFill>
                <a:srgbClr val="FFFFFF"/>
              </a:solidFill>
              <a:latin typeface="Open Sans Medium"/>
              <a:ea typeface="Open Sans Medium"/>
              <a:cs typeface="Open Sans Medium"/>
              <a:sym typeface="Open Sans Medium"/>
            </a:endParaRPr>
          </a:p>
          <a:p>
            <a:pPr marL="914400" lvl="0" indent="0" algn="l" rtl="0">
              <a:lnSpc>
                <a:spcPct val="107916"/>
              </a:lnSpc>
              <a:spcBef>
                <a:spcPts val="0"/>
              </a:spcBef>
              <a:spcAft>
                <a:spcPts val="0"/>
              </a:spcAft>
              <a:buSzPts val="1800"/>
              <a:buNone/>
            </a:pPr>
            <a:endParaRPr sz="1400" dirty="0">
              <a:solidFill>
                <a:srgbClr val="FFFFFF"/>
              </a:solidFill>
              <a:latin typeface="Open Sans Medium"/>
              <a:ea typeface="Open Sans Medium"/>
              <a:cs typeface="Open Sans Medium"/>
              <a:sym typeface="Open Sans Medium"/>
            </a:endParaRPr>
          </a:p>
          <a:p>
            <a:pPr marL="914400" lvl="0" indent="-317500" algn="l" rtl="0">
              <a:lnSpc>
                <a:spcPct val="107916"/>
              </a:lnSpc>
              <a:spcBef>
                <a:spcPts val="0"/>
              </a:spcBef>
              <a:spcAft>
                <a:spcPts val="0"/>
              </a:spcAft>
              <a:buClr>
                <a:srgbClr val="FFFFFF"/>
              </a:buClr>
              <a:buSzPts val="1400"/>
              <a:buFont typeface="Open Sans Medium"/>
              <a:buChar char="●"/>
            </a:pPr>
            <a:r>
              <a:rPr lang="en" sz="1400" dirty="0">
                <a:solidFill>
                  <a:srgbClr val="FFFFFF"/>
                </a:solidFill>
                <a:latin typeface="Open Sans Medium"/>
                <a:ea typeface="Open Sans Medium"/>
                <a:cs typeface="Open Sans Medium"/>
                <a:sym typeface="Open Sans Medium"/>
              </a:rPr>
              <a:t>Housing &amp; Building Association of Colorado Springs</a:t>
            </a:r>
            <a:endParaRPr sz="1400" dirty="0">
              <a:solidFill>
                <a:srgbClr val="FFFFFF"/>
              </a:solidFill>
              <a:latin typeface="Open Sans Medium"/>
              <a:ea typeface="Open Sans Medium"/>
              <a:cs typeface="Open Sans Medium"/>
              <a:sym typeface="Open Sans Medium"/>
            </a:endParaRPr>
          </a:p>
          <a:p>
            <a:pPr marL="914400" lvl="0" indent="-317500" algn="l" rtl="0">
              <a:lnSpc>
                <a:spcPct val="107916"/>
              </a:lnSpc>
              <a:spcBef>
                <a:spcPts val="0"/>
              </a:spcBef>
              <a:spcAft>
                <a:spcPts val="0"/>
              </a:spcAft>
              <a:buClr>
                <a:srgbClr val="FFFFFF"/>
              </a:buClr>
              <a:buSzPts val="1400"/>
              <a:buFont typeface="Open Sans Medium"/>
              <a:buChar char="●"/>
            </a:pPr>
            <a:r>
              <a:rPr lang="en" sz="1400" dirty="0">
                <a:solidFill>
                  <a:srgbClr val="FFFFFF"/>
                </a:solidFill>
                <a:latin typeface="Open Sans Medium"/>
                <a:ea typeface="Open Sans Medium"/>
                <a:cs typeface="Open Sans Medium"/>
                <a:sym typeface="Open Sans Medium"/>
              </a:rPr>
              <a:t>Colorado Springs Chamber and EDC </a:t>
            </a:r>
            <a:endParaRPr dirty="0"/>
          </a:p>
          <a:p>
            <a:pPr marL="914400" lvl="0" indent="-317500" algn="l" rtl="0">
              <a:lnSpc>
                <a:spcPct val="107916"/>
              </a:lnSpc>
              <a:spcBef>
                <a:spcPts val="0"/>
              </a:spcBef>
              <a:spcAft>
                <a:spcPts val="0"/>
              </a:spcAft>
              <a:buClr>
                <a:srgbClr val="FFFFFF"/>
              </a:buClr>
              <a:buSzPts val="1400"/>
              <a:buFont typeface="Open Sans Medium"/>
              <a:buChar char="●"/>
            </a:pPr>
            <a:r>
              <a:rPr lang="en" sz="1400" dirty="0">
                <a:solidFill>
                  <a:srgbClr val="FFFFFF"/>
                </a:solidFill>
                <a:latin typeface="Open Sans Medium"/>
                <a:ea typeface="Open Sans Medium"/>
                <a:cs typeface="Open Sans Medium"/>
                <a:sym typeface="Open Sans Medium"/>
              </a:rPr>
              <a:t>Apartment Association of Southern CO</a:t>
            </a:r>
            <a:endParaRPr sz="1400" dirty="0">
              <a:solidFill>
                <a:srgbClr val="FFFFFF"/>
              </a:solidFill>
              <a:latin typeface="Open Sans Medium"/>
              <a:ea typeface="Open Sans Medium"/>
              <a:cs typeface="Open Sans Medium"/>
              <a:sym typeface="Open Sans Medium"/>
            </a:endParaRPr>
          </a:p>
          <a:p>
            <a:pPr marL="914400" lvl="0" indent="-317500" algn="l" rtl="0">
              <a:lnSpc>
                <a:spcPct val="107916"/>
              </a:lnSpc>
              <a:spcBef>
                <a:spcPts val="0"/>
              </a:spcBef>
              <a:spcAft>
                <a:spcPts val="0"/>
              </a:spcAft>
              <a:buClr>
                <a:srgbClr val="FFFFFF"/>
              </a:buClr>
              <a:buSzPts val="1400"/>
              <a:buFont typeface="Open Sans Medium"/>
              <a:buChar char="●"/>
            </a:pPr>
            <a:r>
              <a:rPr lang="en" sz="1400" dirty="0">
                <a:solidFill>
                  <a:srgbClr val="FFFFFF"/>
                </a:solidFill>
                <a:latin typeface="Open Sans Medium"/>
                <a:ea typeface="Open Sans Medium"/>
                <a:cs typeface="Open Sans Medium"/>
                <a:sym typeface="Open Sans Medium"/>
              </a:rPr>
              <a:t>Downtown Partnership</a:t>
            </a:r>
            <a:endParaRPr sz="1400" dirty="0">
              <a:solidFill>
                <a:srgbClr val="FFFFFF"/>
              </a:solidFill>
              <a:latin typeface="Open Sans Medium"/>
              <a:ea typeface="Open Sans Medium"/>
              <a:cs typeface="Open Sans Medium"/>
              <a:sym typeface="Open Sans Medium"/>
            </a:endParaRPr>
          </a:p>
          <a:p>
            <a:pPr marL="914400" lvl="0" indent="-317500" algn="l" rtl="0">
              <a:lnSpc>
                <a:spcPct val="107916"/>
              </a:lnSpc>
              <a:spcBef>
                <a:spcPts val="0"/>
              </a:spcBef>
              <a:spcAft>
                <a:spcPts val="0"/>
              </a:spcAft>
              <a:buClr>
                <a:srgbClr val="FFFFFF"/>
              </a:buClr>
              <a:buSzPts val="1400"/>
              <a:buFont typeface="Open Sans Medium"/>
              <a:buChar char="●"/>
            </a:pPr>
            <a:r>
              <a:rPr lang="en" sz="1400" dirty="0">
                <a:solidFill>
                  <a:srgbClr val="FFFFFF"/>
                </a:solidFill>
                <a:latin typeface="Open Sans Medium"/>
                <a:ea typeface="Open Sans Medium"/>
                <a:cs typeface="Open Sans Medium"/>
                <a:sym typeface="Open Sans Medium"/>
              </a:rPr>
              <a:t>Pikes Peak Association of REALTORS</a:t>
            </a:r>
            <a:endParaRPr sz="1400" dirty="0">
              <a:solidFill>
                <a:srgbClr val="FFFFFF"/>
              </a:solidFill>
              <a:latin typeface="Open Sans Medium"/>
              <a:ea typeface="Open Sans Medium"/>
              <a:cs typeface="Open Sans Medium"/>
              <a:sym typeface="Open Sans Medium"/>
            </a:endParaRPr>
          </a:p>
          <a:p>
            <a:pPr marL="914400" lvl="0" indent="-317500" algn="l" rtl="0">
              <a:lnSpc>
                <a:spcPct val="107916"/>
              </a:lnSpc>
              <a:spcBef>
                <a:spcPts val="0"/>
              </a:spcBef>
              <a:spcAft>
                <a:spcPts val="0"/>
              </a:spcAft>
              <a:buClr>
                <a:srgbClr val="FFFFFF"/>
              </a:buClr>
              <a:buSzPts val="1400"/>
              <a:buFont typeface="Open Sans Medium"/>
              <a:buChar char="●"/>
            </a:pPr>
            <a:r>
              <a:rPr lang="en" sz="1400" dirty="0">
                <a:solidFill>
                  <a:srgbClr val="FFFFFF"/>
                </a:solidFill>
                <a:latin typeface="Open Sans Medium"/>
                <a:ea typeface="Open Sans Medium"/>
                <a:cs typeface="Open Sans Medium"/>
                <a:sym typeface="Open Sans Medium"/>
              </a:rPr>
              <a:t>Affordable Housing Collaborative</a:t>
            </a:r>
            <a:endParaRPr sz="1400" dirty="0">
              <a:solidFill>
                <a:srgbClr val="FFFFFF"/>
              </a:solidFill>
              <a:latin typeface="Open Sans Medium"/>
              <a:ea typeface="Open Sans Medium"/>
              <a:cs typeface="Open Sans Medium"/>
              <a:sym typeface="Open Sans Medium"/>
            </a:endParaRPr>
          </a:p>
          <a:p>
            <a:pPr marL="914400" lvl="0" indent="-317500" algn="l" rtl="0">
              <a:lnSpc>
                <a:spcPct val="107916"/>
              </a:lnSpc>
              <a:spcBef>
                <a:spcPts val="0"/>
              </a:spcBef>
              <a:spcAft>
                <a:spcPts val="0"/>
              </a:spcAft>
              <a:buClr>
                <a:srgbClr val="FFFFFF"/>
              </a:buClr>
              <a:buSzPts val="1400"/>
              <a:buFont typeface="Open Sans Medium"/>
              <a:buChar char="●"/>
            </a:pPr>
            <a:r>
              <a:rPr lang="en" sz="1400" dirty="0">
                <a:solidFill>
                  <a:srgbClr val="FFFFFF"/>
                </a:solidFill>
                <a:latin typeface="Open Sans Medium"/>
                <a:ea typeface="Open Sans Medium"/>
                <a:cs typeface="Open Sans Medium"/>
                <a:sym typeface="Open Sans Medium"/>
              </a:rPr>
              <a:t>City of Colorado Springs Planning &amp; Community Development</a:t>
            </a:r>
            <a:endParaRPr sz="1400" dirty="0">
              <a:solidFill>
                <a:srgbClr val="FFFFFF"/>
              </a:solidFill>
              <a:latin typeface="Open Sans Medium"/>
              <a:ea typeface="Open Sans Medium"/>
              <a:cs typeface="Open Sans Medium"/>
              <a:sym typeface="Open Sans Medium"/>
            </a:endParaRPr>
          </a:p>
        </p:txBody>
      </p:sp>
      <p:pic>
        <p:nvPicPr>
          <p:cNvPr id="81" name="Google Shape;81;p3"/>
          <p:cNvPicPr preferRelativeResize="0"/>
          <p:nvPr/>
        </p:nvPicPr>
        <p:blipFill rotWithShape="1">
          <a:blip r:embed="rId4">
            <a:alphaModFix/>
          </a:blip>
          <a:srcRect/>
          <a:stretch/>
        </p:blipFill>
        <p:spPr>
          <a:xfrm>
            <a:off x="119445" y="4399745"/>
            <a:ext cx="542591" cy="597460"/>
          </a:xfrm>
          <a:prstGeom prst="rect">
            <a:avLst/>
          </a:prstGeom>
          <a:noFill/>
          <a:ln>
            <a:noFill/>
          </a:ln>
        </p:spPr>
      </p:pic>
      <p:sp>
        <p:nvSpPr>
          <p:cNvPr id="82" name="Google Shape;82;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solidFill>
                  <a:schemeClr val="bg1"/>
                </a:solidFill>
              </a:rPr>
              <a:t>4</a:t>
            </a:fld>
            <a:endParaRPr dirty="0">
              <a:solidFill>
                <a:schemeClr val="bg1"/>
              </a:solidFill>
            </a:endParaRPr>
          </a:p>
        </p:txBody>
      </p:sp>
      <p:pic>
        <p:nvPicPr>
          <p:cNvPr id="2" name="Picture 1">
            <a:extLst>
              <a:ext uri="{FF2B5EF4-FFF2-40B4-BE49-F238E27FC236}">
                <a16:creationId xmlns:a16="http://schemas.microsoft.com/office/drawing/2014/main" id="{C180F343-3A4F-4D04-8BE0-FA1BB0D403F6}"/>
              </a:ext>
            </a:extLst>
          </p:cNvPr>
          <p:cNvPicPr>
            <a:picLocks noChangeAspect="1"/>
          </p:cNvPicPr>
          <p:nvPr/>
        </p:nvPicPr>
        <p:blipFill>
          <a:blip r:embed="rId5"/>
          <a:stretch>
            <a:fillRect/>
          </a:stretch>
        </p:blipFill>
        <p:spPr>
          <a:xfrm>
            <a:off x="6537007" y="2164101"/>
            <a:ext cx="2209801" cy="253437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6"/>
        <p:cNvGrpSpPr/>
        <p:nvPr/>
      </p:nvGrpSpPr>
      <p:grpSpPr>
        <a:xfrm>
          <a:off x="0" y="0"/>
          <a:ext cx="0" cy="0"/>
          <a:chOff x="0" y="0"/>
          <a:chExt cx="0" cy="0"/>
        </a:xfrm>
      </p:grpSpPr>
      <p:sp>
        <p:nvSpPr>
          <p:cNvPr id="87" name="Google Shape;87;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015"/>
              <a:buNone/>
            </a:pPr>
            <a:r>
              <a:rPr lang="en" sz="3020">
                <a:solidFill>
                  <a:srgbClr val="FFFFFF"/>
                </a:solidFill>
                <a:latin typeface="Open Sans ExtraBold"/>
                <a:ea typeface="Open Sans ExtraBold"/>
                <a:cs typeface="Open Sans ExtraBold"/>
                <a:sym typeface="Open Sans ExtraBold"/>
              </a:rPr>
              <a:t>Missing Middle Definition	</a:t>
            </a:r>
            <a:r>
              <a:rPr lang="en"/>
              <a:t>	</a:t>
            </a:r>
            <a:endParaRPr dirty="0"/>
          </a:p>
        </p:txBody>
      </p:sp>
      <p:pic>
        <p:nvPicPr>
          <p:cNvPr id="88" name="Google Shape;88;p5"/>
          <p:cNvPicPr preferRelativeResize="0"/>
          <p:nvPr/>
        </p:nvPicPr>
        <p:blipFill rotWithShape="1">
          <a:blip r:embed="rId4">
            <a:alphaModFix/>
          </a:blip>
          <a:srcRect/>
          <a:stretch/>
        </p:blipFill>
        <p:spPr>
          <a:xfrm>
            <a:off x="137413" y="4399745"/>
            <a:ext cx="542591" cy="597460"/>
          </a:xfrm>
          <a:prstGeom prst="rect">
            <a:avLst/>
          </a:prstGeom>
          <a:noFill/>
          <a:ln>
            <a:noFill/>
          </a:ln>
        </p:spPr>
      </p:pic>
      <p:sp>
        <p:nvSpPr>
          <p:cNvPr id="89" name="Google Shape;89;p5"/>
          <p:cNvSpPr txBox="1"/>
          <p:nvPr/>
        </p:nvSpPr>
        <p:spPr>
          <a:xfrm>
            <a:off x="237792" y="1949026"/>
            <a:ext cx="3816955" cy="11695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chemeClr val="lt1"/>
              </a:solidFill>
              <a:latin typeface="Arial" panose="020B0604020202020204" pitchFamily="34" charset="0"/>
              <a:ea typeface="Open Sans Medium"/>
              <a:cs typeface="Arial" panose="020B0604020202020204" pitchFamily="34" charset="0"/>
              <a:sym typeface="Open Sans Medium"/>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lt1"/>
                </a:solidFill>
                <a:latin typeface="Arial" panose="020B0604020202020204" pitchFamily="34" charset="0"/>
                <a:ea typeface="Open Sans Medium"/>
                <a:cs typeface="Arial" panose="020B0604020202020204" pitchFamily="34" charset="0"/>
                <a:sym typeface="Open Sans Medium"/>
              </a:rPr>
              <a:t>People who fall between 60 - 150% of AMI who, given their income, increasingly struggle to afford adequate housing within the existing housing inventory.</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90" name="Google Shape;9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solidFill>
                  <a:schemeClr val="bg1"/>
                </a:solidFill>
              </a:rPr>
              <a:t>5</a:t>
            </a:fld>
            <a:endParaRPr dirty="0">
              <a:solidFill>
                <a:schemeClr val="bg1"/>
              </a:solidFill>
            </a:endParaRPr>
          </a:p>
        </p:txBody>
      </p:sp>
      <p:pic>
        <p:nvPicPr>
          <p:cNvPr id="91" name="Google Shape;91;p5"/>
          <p:cNvPicPr preferRelativeResize="0"/>
          <p:nvPr/>
        </p:nvPicPr>
        <p:blipFill rotWithShape="1">
          <a:blip r:embed="rId5">
            <a:alphaModFix/>
          </a:blip>
          <a:srcRect b="3138"/>
          <a:stretch/>
        </p:blipFill>
        <p:spPr>
          <a:xfrm>
            <a:off x="4128650" y="1573850"/>
            <a:ext cx="4710552" cy="3089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95"/>
        <p:cNvGrpSpPr/>
        <p:nvPr/>
      </p:nvGrpSpPr>
      <p:grpSpPr>
        <a:xfrm>
          <a:off x="0" y="0"/>
          <a:ext cx="0" cy="0"/>
          <a:chOff x="0" y="0"/>
          <a:chExt cx="0" cy="0"/>
        </a:xfrm>
      </p:grpSpPr>
      <p:sp>
        <p:nvSpPr>
          <p:cNvPr id="96" name="Google Shape;9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SzPct val="103015"/>
              <a:buNone/>
            </a:pPr>
            <a:r>
              <a:rPr lang="en" sz="3020">
                <a:solidFill>
                  <a:srgbClr val="FFFFFF"/>
                </a:solidFill>
                <a:latin typeface="Open Sans ExtraBold"/>
                <a:ea typeface="Open Sans ExtraBold"/>
                <a:cs typeface="Open Sans ExtraBold"/>
                <a:sym typeface="Open Sans ExtraBold"/>
              </a:rPr>
              <a:t>Who are the People?</a:t>
            </a:r>
            <a:endParaRPr sz="3020" dirty="0">
              <a:solidFill>
                <a:srgbClr val="FFFFFF"/>
              </a:solidFill>
              <a:latin typeface="Open Sans ExtraBold"/>
              <a:ea typeface="Open Sans ExtraBold"/>
              <a:cs typeface="Open Sans ExtraBold"/>
              <a:sym typeface="Open Sans ExtraBold"/>
            </a:endParaRPr>
          </a:p>
        </p:txBody>
      </p:sp>
      <p:sp>
        <p:nvSpPr>
          <p:cNvPr id="97" name="Google Shape;97;p6"/>
          <p:cNvSpPr txBox="1">
            <a:spLocks noGrp="1"/>
          </p:cNvSpPr>
          <p:nvPr>
            <p:ph type="body" idx="1"/>
          </p:nvPr>
        </p:nvSpPr>
        <p:spPr>
          <a:xfrm>
            <a:off x="1442850" y="1283350"/>
            <a:ext cx="7170900" cy="35049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SzPts val="1800"/>
              <a:buNone/>
            </a:pPr>
            <a:r>
              <a:rPr lang="en" sz="1100" b="1" i="1" dirty="0">
                <a:solidFill>
                  <a:srgbClr val="FFFFFF"/>
                </a:solidFill>
              </a:rPr>
              <a:t>“The American dream is about being able to lay roots, be involved in the community, have a place where kids can grow up and play outside and have the opportunity for them to have a career path here in their future. Colorado Springs offers all of that. The trick is for middle and upper middle-class families to be able to afford it.”</a:t>
            </a:r>
            <a:endParaRPr sz="1100" b="1" i="1" dirty="0">
              <a:solidFill>
                <a:srgbClr val="FFFFFF"/>
              </a:solidFill>
            </a:endParaRPr>
          </a:p>
          <a:p>
            <a:pPr marL="0" lvl="0" indent="0" algn="l" rtl="0">
              <a:lnSpc>
                <a:spcPct val="115000"/>
              </a:lnSpc>
              <a:spcBef>
                <a:spcPts val="0"/>
              </a:spcBef>
              <a:spcAft>
                <a:spcPts val="0"/>
              </a:spcAft>
              <a:buSzPts val="1800"/>
              <a:buNone/>
            </a:pPr>
            <a:r>
              <a:rPr lang="en" sz="1100" dirty="0">
                <a:solidFill>
                  <a:srgbClr val="FFFFFF"/>
                </a:solidFill>
              </a:rPr>
              <a:t>Kimberly and her husband Erin Gooch moved to Colorado Springs three-and-a-half years ago from Fort Rucker, AL</a:t>
            </a:r>
            <a:endParaRPr sz="1100" dirty="0">
              <a:solidFill>
                <a:srgbClr val="FFFFFF"/>
              </a:solidFill>
            </a:endParaRPr>
          </a:p>
          <a:p>
            <a:pPr marL="0" lvl="0" indent="0" algn="l" rtl="0">
              <a:lnSpc>
                <a:spcPct val="115000"/>
              </a:lnSpc>
              <a:spcBef>
                <a:spcPts val="0"/>
              </a:spcBef>
              <a:spcAft>
                <a:spcPts val="0"/>
              </a:spcAft>
              <a:buSzPts val="1800"/>
              <a:buNone/>
            </a:pPr>
            <a:endParaRPr sz="1100" b="1" i="1" dirty="0">
              <a:solidFill>
                <a:srgbClr val="FFFFFF"/>
              </a:solidFill>
            </a:endParaRPr>
          </a:p>
          <a:p>
            <a:pPr marL="0" lvl="0" indent="0" algn="l" rtl="0">
              <a:lnSpc>
                <a:spcPct val="115000"/>
              </a:lnSpc>
              <a:spcBef>
                <a:spcPts val="0"/>
              </a:spcBef>
              <a:spcAft>
                <a:spcPts val="0"/>
              </a:spcAft>
              <a:buSzPts val="1800"/>
              <a:buNone/>
            </a:pPr>
            <a:r>
              <a:rPr lang="en" sz="1100" b="1" i="1" dirty="0">
                <a:solidFill>
                  <a:srgbClr val="FFFFFF"/>
                </a:solidFill>
              </a:rPr>
              <a:t>“Aging in place is critical, AARP says 98% of people want to age in place, and homeownership is critical to make that happen.  We have a 2:1 ratio of homeowners to renters, those who own their own home have more security as they are aging.”</a:t>
            </a:r>
            <a:endParaRPr sz="1100" b="1" i="1" dirty="0">
              <a:solidFill>
                <a:srgbClr val="FFFFFF"/>
              </a:solidFill>
            </a:endParaRPr>
          </a:p>
          <a:p>
            <a:pPr marL="0" lvl="0" indent="0" algn="l" rtl="0">
              <a:lnSpc>
                <a:spcPct val="115000"/>
              </a:lnSpc>
              <a:spcBef>
                <a:spcPts val="0"/>
              </a:spcBef>
              <a:spcAft>
                <a:spcPts val="0"/>
              </a:spcAft>
              <a:buSzPts val="1800"/>
              <a:buNone/>
            </a:pPr>
            <a:r>
              <a:rPr lang="en" sz="1100" dirty="0">
                <a:solidFill>
                  <a:srgbClr val="FFFFFF"/>
                </a:solidFill>
              </a:rPr>
              <a:t>Dayton Romero of Silver Key helps seniors with financial assistance and navigation</a:t>
            </a:r>
            <a:endParaRPr sz="1100" dirty="0">
              <a:solidFill>
                <a:srgbClr val="FFFFFF"/>
              </a:solidFill>
            </a:endParaRPr>
          </a:p>
          <a:p>
            <a:pPr marL="0" lvl="0" indent="0" algn="l" rtl="0">
              <a:lnSpc>
                <a:spcPct val="115000"/>
              </a:lnSpc>
              <a:spcBef>
                <a:spcPts val="0"/>
              </a:spcBef>
              <a:spcAft>
                <a:spcPts val="0"/>
              </a:spcAft>
              <a:buSzPts val="1800"/>
              <a:buNone/>
            </a:pPr>
            <a:endParaRPr sz="1100" b="1" i="1" dirty="0">
              <a:solidFill>
                <a:srgbClr val="FFFFFF"/>
              </a:solidFill>
            </a:endParaRPr>
          </a:p>
          <a:p>
            <a:pPr marL="0" lvl="0" indent="0" algn="l" rtl="0">
              <a:lnSpc>
                <a:spcPct val="115000"/>
              </a:lnSpc>
              <a:spcBef>
                <a:spcPts val="0"/>
              </a:spcBef>
              <a:spcAft>
                <a:spcPts val="0"/>
              </a:spcAft>
              <a:buSzPts val="1800"/>
              <a:buNone/>
            </a:pPr>
            <a:r>
              <a:rPr lang="en" sz="1100" b="1" i="1" dirty="0">
                <a:solidFill>
                  <a:srgbClr val="FFFFFF"/>
                </a:solidFill>
              </a:rPr>
              <a:t>“Prices are out of reach, homeownership is becoming out of reach. It is extremely expensive to live in Colorado Springs, I own a business, I have grown up here, my husband and I both have stable jobs and we can’t afford to live here, and when all you can do is work to pay the bills and nothing else. It’s demoralizing, especially when there are other places that I could live that are more affordable.  Elected officials need to make affordability a number one priority.”</a:t>
            </a:r>
            <a:endParaRPr sz="1100" b="1" i="1" dirty="0">
              <a:solidFill>
                <a:srgbClr val="FFFFFF"/>
              </a:solidFill>
            </a:endParaRPr>
          </a:p>
          <a:p>
            <a:pPr marL="0" lvl="0" indent="0" algn="l" rtl="0">
              <a:lnSpc>
                <a:spcPct val="115000"/>
              </a:lnSpc>
              <a:spcBef>
                <a:spcPts val="0"/>
              </a:spcBef>
              <a:spcAft>
                <a:spcPts val="0"/>
              </a:spcAft>
              <a:buSzPts val="1800"/>
              <a:buNone/>
            </a:pPr>
            <a:r>
              <a:rPr lang="en" sz="1100" dirty="0">
                <a:solidFill>
                  <a:srgbClr val="FFFFFF"/>
                </a:solidFill>
              </a:rPr>
              <a:t>Allison was born and raised in Colorado Springs; she and her husband returned in 2021</a:t>
            </a:r>
            <a:endParaRPr sz="1100" dirty="0">
              <a:solidFill>
                <a:srgbClr val="FFFFFF"/>
              </a:solidFill>
            </a:endParaRPr>
          </a:p>
          <a:p>
            <a:pPr marL="0" lvl="0" indent="0" algn="l" rtl="0">
              <a:lnSpc>
                <a:spcPct val="115000"/>
              </a:lnSpc>
              <a:spcBef>
                <a:spcPts val="0"/>
              </a:spcBef>
              <a:spcAft>
                <a:spcPts val="0"/>
              </a:spcAft>
              <a:buClr>
                <a:schemeClr val="dk1"/>
              </a:buClr>
              <a:buSzPts val="1100"/>
              <a:buFont typeface="Arial"/>
              <a:buNone/>
            </a:pPr>
            <a:endParaRPr sz="1100" dirty="0">
              <a:solidFill>
                <a:srgbClr val="222222"/>
              </a:solidFill>
              <a:highlight>
                <a:srgbClr val="FFFFFF"/>
              </a:highlight>
            </a:endParaRPr>
          </a:p>
        </p:txBody>
      </p:sp>
      <p:pic>
        <p:nvPicPr>
          <p:cNvPr id="98" name="Google Shape;98;p6"/>
          <p:cNvPicPr preferRelativeResize="0"/>
          <p:nvPr/>
        </p:nvPicPr>
        <p:blipFill rotWithShape="1">
          <a:blip r:embed="rId10">
            <a:alphaModFix/>
          </a:blip>
          <a:srcRect/>
          <a:stretch/>
        </p:blipFill>
        <p:spPr>
          <a:xfrm>
            <a:off x="109704" y="4399745"/>
            <a:ext cx="542591" cy="597460"/>
          </a:xfrm>
          <a:prstGeom prst="rect">
            <a:avLst/>
          </a:prstGeom>
          <a:noFill/>
          <a:ln>
            <a:noFill/>
          </a:ln>
        </p:spPr>
      </p:pic>
      <p:sp>
        <p:nvSpPr>
          <p:cNvPr id="99" name="Google Shape;99;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en" sz="1000" b="0" i="0" u="none" strike="noStrike" kern="0" cap="none" spc="0" normalizeH="0" baseline="0" noProof="0">
                <a:ln>
                  <a:noFill/>
                </a:ln>
                <a:solidFill>
                  <a:schemeClr val="bg1"/>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6</a:t>
            </a:fld>
            <a:endParaRPr kumimoji="0" sz="1000" b="0" i="0" u="none" strike="noStrike" kern="0" cap="none" spc="0" normalizeH="0" baseline="0" noProof="0" dirty="0">
              <a:ln>
                <a:noFill/>
              </a:ln>
              <a:solidFill>
                <a:schemeClr val="bg1"/>
              </a:solidFill>
              <a:effectLst/>
              <a:uLnTx/>
              <a:uFillTx/>
              <a:latin typeface="Arial"/>
              <a:cs typeface="Arial"/>
              <a:sym typeface="Arial"/>
            </a:endParaRPr>
          </a:p>
        </p:txBody>
      </p:sp>
      <p:pic>
        <p:nvPicPr>
          <p:cNvPr id="2" name="Kimberly.m4a" descr="Kimberly.m4a">
            <a:hlinkClick r:id="" action="ppaction://media"/>
            <a:extLst>
              <a:ext uri="{FF2B5EF4-FFF2-40B4-BE49-F238E27FC236}">
                <a16:creationId xmlns:a16="http://schemas.microsoft.com/office/drawing/2014/main" id="{6FD4181E-FB8B-6D49-88E1-4BA290E61009}"/>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97450" y="1351657"/>
            <a:ext cx="812800" cy="812800"/>
          </a:xfrm>
          <a:prstGeom prst="rect">
            <a:avLst/>
          </a:prstGeom>
        </p:spPr>
      </p:pic>
      <p:pic>
        <p:nvPicPr>
          <p:cNvPr id="5" name="HBA_2_78448015937625.m4a" descr="HBA_2_78448015937625.m4a">
            <a:hlinkClick r:id="" action="ppaction://media"/>
            <a:extLst>
              <a:ext uri="{FF2B5EF4-FFF2-40B4-BE49-F238E27FC236}">
                <a16:creationId xmlns:a16="http://schemas.microsoft.com/office/drawing/2014/main" id="{F8E07C79-0581-A840-B811-A547E86A6B9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497450" y="2480864"/>
            <a:ext cx="812800" cy="812800"/>
          </a:xfrm>
          <a:prstGeom prst="rect">
            <a:avLst/>
          </a:prstGeom>
        </p:spPr>
      </p:pic>
      <p:pic>
        <p:nvPicPr>
          <p:cNvPr id="3" name="Allison.m4a" descr="Allison.m4a">
            <a:hlinkClick r:id="" action="ppaction://media"/>
            <a:extLst>
              <a:ext uri="{FF2B5EF4-FFF2-40B4-BE49-F238E27FC236}">
                <a16:creationId xmlns:a16="http://schemas.microsoft.com/office/drawing/2014/main" id="{6A39E2AE-38C3-4C4E-8604-540B604FAE0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481998" y="3505193"/>
            <a:ext cx="894552" cy="8945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312"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6616" fill="hold"/>
                                        <p:tgtEl>
                                          <p:spTgt spid="5"/>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356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audio>
              <p:cMediaNode vol="80000">
                <p:cTn id="16" fill="hold" display="0">
                  <p:stCondLst>
                    <p:cond delay="indefinite"/>
                  </p:stCondLst>
                  <p:endCondLst>
                    <p:cond evt="onStopAudio" delay="0">
                      <p:tgtEl>
                        <p:sldTgt/>
                      </p:tgtEl>
                    </p:cond>
                  </p:endCondLst>
                </p:cTn>
                <p:tgtEl>
                  <p:spTgt spid="5"/>
                </p:tgtEl>
              </p:cMediaNode>
            </p:audio>
            <p:audio>
              <p:cMediaNode vol="80000">
                <p:cTn id="1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
        <p:cNvGrpSpPr/>
        <p:nvPr/>
      </p:nvGrpSpPr>
      <p:grpSpPr>
        <a:xfrm>
          <a:off x="0" y="0"/>
          <a:ext cx="0" cy="0"/>
          <a:chOff x="0" y="0"/>
          <a:chExt cx="0" cy="0"/>
        </a:xfrm>
      </p:grpSpPr>
      <p:sp>
        <p:nvSpPr>
          <p:cNvPr id="107" name="Google Shape;107;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SzPct val="103015"/>
              <a:buNone/>
            </a:pPr>
            <a:r>
              <a:rPr lang="en" sz="3020">
                <a:solidFill>
                  <a:srgbClr val="FFFFFF"/>
                </a:solidFill>
                <a:latin typeface="Open Sans ExtraBold"/>
                <a:ea typeface="Open Sans ExtraBold"/>
                <a:cs typeface="Open Sans ExtraBold"/>
                <a:sym typeface="Open Sans ExtraBold"/>
              </a:rPr>
              <a:t>Polling Tells the Broad Story</a:t>
            </a:r>
            <a:endParaRPr sz="3020" dirty="0">
              <a:solidFill>
                <a:srgbClr val="FFFFFF"/>
              </a:solidFill>
              <a:latin typeface="Open Sans ExtraBold"/>
              <a:ea typeface="Open Sans ExtraBold"/>
              <a:cs typeface="Open Sans ExtraBold"/>
              <a:sym typeface="Open Sans ExtraBold"/>
            </a:endParaRPr>
          </a:p>
        </p:txBody>
      </p:sp>
      <p:sp>
        <p:nvSpPr>
          <p:cNvPr id="108" name="Google Shape;108;p7"/>
          <p:cNvSpPr txBox="1">
            <a:spLocks noGrp="1"/>
          </p:cNvSpPr>
          <p:nvPr>
            <p:ph type="body" idx="1"/>
          </p:nvPr>
        </p:nvSpPr>
        <p:spPr>
          <a:xfrm>
            <a:off x="311700" y="1163782"/>
            <a:ext cx="8520600" cy="3557493"/>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1200" i="1" dirty="0">
                <a:solidFill>
                  <a:srgbClr val="FFFFFF"/>
                </a:solidFill>
                <a:latin typeface="Open Sans Medium"/>
                <a:ea typeface="Open Sans Medium"/>
                <a:cs typeface="Open Sans Medium"/>
                <a:sym typeface="Open Sans Medium"/>
              </a:rPr>
              <a:t>“What is telling is that those in the “missing middle” (AMI 60-150), or household incomes of $50,000 - $100,000, believe housing costs are a big problem at 71%. Even voters making over $100,000 believe housing costs are a big problem, 49%.”</a:t>
            </a:r>
            <a:endParaRPr sz="1200" i="1" dirty="0">
              <a:solidFill>
                <a:srgbClr val="FFFFFF"/>
              </a:solidFill>
              <a:latin typeface="Open Sans Medium"/>
              <a:ea typeface="Open Sans Medium"/>
              <a:cs typeface="Open Sans Medium"/>
              <a:sym typeface="Open Sans Medium"/>
            </a:endParaRPr>
          </a:p>
          <a:p>
            <a:pPr marL="0" lvl="0" indent="0" algn="l" rtl="0">
              <a:lnSpc>
                <a:spcPct val="115000"/>
              </a:lnSpc>
              <a:spcBef>
                <a:spcPts val="0"/>
              </a:spcBef>
              <a:spcAft>
                <a:spcPts val="0"/>
              </a:spcAft>
              <a:buClr>
                <a:schemeClr val="dk1"/>
              </a:buClr>
              <a:buSzPts val="1100"/>
              <a:buFont typeface="Arial"/>
              <a:buNone/>
            </a:pPr>
            <a:endParaRPr sz="1100" dirty="0">
              <a:solidFill>
                <a:schemeClr val="dk1"/>
              </a:solidFill>
            </a:endParaRPr>
          </a:p>
        </p:txBody>
      </p:sp>
      <p:pic>
        <p:nvPicPr>
          <p:cNvPr id="109" name="Google Shape;109;p7"/>
          <p:cNvPicPr preferRelativeResize="0"/>
          <p:nvPr/>
        </p:nvPicPr>
        <p:blipFill rotWithShape="1">
          <a:blip r:embed="rId4">
            <a:alphaModFix/>
          </a:blip>
          <a:srcRect/>
          <a:stretch/>
        </p:blipFill>
        <p:spPr>
          <a:xfrm>
            <a:off x="143627" y="4397576"/>
            <a:ext cx="542591" cy="597460"/>
          </a:xfrm>
          <a:prstGeom prst="rect">
            <a:avLst/>
          </a:prstGeom>
          <a:noFill/>
          <a:ln>
            <a:noFill/>
          </a:ln>
        </p:spPr>
      </p:pic>
      <p:pic>
        <p:nvPicPr>
          <p:cNvPr id="110" name="Google Shape;110;p7"/>
          <p:cNvPicPr preferRelativeResize="0"/>
          <p:nvPr/>
        </p:nvPicPr>
        <p:blipFill rotWithShape="1">
          <a:blip r:embed="rId5">
            <a:alphaModFix/>
          </a:blip>
          <a:srcRect/>
          <a:stretch/>
        </p:blipFill>
        <p:spPr>
          <a:xfrm>
            <a:off x="844910" y="4857864"/>
            <a:ext cx="5029636" cy="274344"/>
          </a:xfrm>
          <a:prstGeom prst="rect">
            <a:avLst/>
          </a:prstGeom>
          <a:noFill/>
          <a:ln>
            <a:noFill/>
          </a:ln>
        </p:spPr>
      </p:pic>
      <p:pic>
        <p:nvPicPr>
          <p:cNvPr id="111" name="Google Shape;111;p7"/>
          <p:cNvPicPr preferRelativeResize="0"/>
          <p:nvPr/>
        </p:nvPicPr>
        <p:blipFill rotWithShape="1">
          <a:blip r:embed="rId6">
            <a:alphaModFix/>
          </a:blip>
          <a:srcRect/>
          <a:stretch/>
        </p:blipFill>
        <p:spPr>
          <a:xfrm>
            <a:off x="1361130" y="1777850"/>
            <a:ext cx="7240825" cy="2943425"/>
          </a:xfrm>
          <a:prstGeom prst="rect">
            <a:avLst/>
          </a:prstGeom>
          <a:noFill/>
          <a:ln>
            <a:noFill/>
          </a:ln>
        </p:spPr>
      </p:pic>
      <p:sp>
        <p:nvSpPr>
          <p:cNvPr id="112" name="Google Shape;11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solidFill>
                  <a:schemeClr val="bg1"/>
                </a:solidFill>
              </a:rPr>
              <a:t>7</a:t>
            </a:fld>
            <a:endParaRPr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7" name="Google Shape;117;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SzPct val="103015"/>
              <a:buNone/>
            </a:pPr>
            <a:r>
              <a:rPr lang="en" sz="3020">
                <a:solidFill>
                  <a:srgbClr val="FFFFFF"/>
                </a:solidFill>
                <a:latin typeface="Open Sans ExtraBold"/>
                <a:ea typeface="Open Sans ExtraBold"/>
                <a:cs typeface="Open Sans ExtraBold"/>
                <a:sym typeface="Open Sans ExtraBold"/>
              </a:rPr>
              <a:t>Polling by Generation</a:t>
            </a:r>
            <a:endParaRPr sz="3020" dirty="0">
              <a:solidFill>
                <a:srgbClr val="FFFFFF"/>
              </a:solidFill>
              <a:latin typeface="Open Sans ExtraBold"/>
              <a:ea typeface="Open Sans ExtraBold"/>
              <a:cs typeface="Open Sans ExtraBold"/>
              <a:sym typeface="Open Sans ExtraBold"/>
            </a:endParaRPr>
          </a:p>
        </p:txBody>
      </p:sp>
      <p:pic>
        <p:nvPicPr>
          <p:cNvPr id="118" name="Google Shape;118;p8"/>
          <p:cNvPicPr preferRelativeResize="0"/>
          <p:nvPr/>
        </p:nvPicPr>
        <p:blipFill rotWithShape="1">
          <a:blip r:embed="rId4">
            <a:alphaModFix/>
          </a:blip>
          <a:srcRect/>
          <a:stretch/>
        </p:blipFill>
        <p:spPr>
          <a:xfrm>
            <a:off x="151268" y="4399745"/>
            <a:ext cx="542591" cy="597460"/>
          </a:xfrm>
          <a:prstGeom prst="rect">
            <a:avLst/>
          </a:prstGeom>
          <a:noFill/>
          <a:ln>
            <a:noFill/>
          </a:ln>
        </p:spPr>
      </p:pic>
      <p:pic>
        <p:nvPicPr>
          <p:cNvPr id="119" name="Google Shape;119;p8"/>
          <p:cNvPicPr preferRelativeResize="0"/>
          <p:nvPr/>
        </p:nvPicPr>
        <p:blipFill rotWithShape="1">
          <a:blip r:embed="rId5">
            <a:alphaModFix/>
          </a:blip>
          <a:srcRect/>
          <a:stretch/>
        </p:blipFill>
        <p:spPr>
          <a:xfrm>
            <a:off x="819166" y="4776563"/>
            <a:ext cx="5029636" cy="274344"/>
          </a:xfrm>
          <a:prstGeom prst="rect">
            <a:avLst/>
          </a:prstGeom>
          <a:noFill/>
          <a:ln>
            <a:noFill/>
          </a:ln>
        </p:spPr>
      </p:pic>
      <p:pic>
        <p:nvPicPr>
          <p:cNvPr id="120" name="Google Shape;120;p8"/>
          <p:cNvPicPr preferRelativeResize="0"/>
          <p:nvPr/>
        </p:nvPicPr>
        <p:blipFill rotWithShape="1">
          <a:blip r:embed="rId6">
            <a:alphaModFix/>
          </a:blip>
          <a:srcRect/>
          <a:stretch/>
        </p:blipFill>
        <p:spPr>
          <a:xfrm>
            <a:off x="955741" y="1419510"/>
            <a:ext cx="7574530" cy="3278965"/>
          </a:xfrm>
          <a:prstGeom prst="rect">
            <a:avLst/>
          </a:prstGeom>
          <a:noFill/>
          <a:ln>
            <a:noFill/>
          </a:ln>
        </p:spPr>
      </p:pic>
      <p:pic>
        <p:nvPicPr>
          <p:cNvPr id="121" name="Google Shape;121;p8"/>
          <p:cNvPicPr preferRelativeResize="0"/>
          <p:nvPr/>
        </p:nvPicPr>
        <p:blipFill rotWithShape="1">
          <a:blip r:embed="rId7">
            <a:alphaModFix/>
          </a:blip>
          <a:srcRect/>
          <a:stretch/>
        </p:blipFill>
        <p:spPr>
          <a:xfrm>
            <a:off x="2146599" y="3701202"/>
            <a:ext cx="6041660" cy="188992"/>
          </a:xfrm>
          <a:prstGeom prst="rect">
            <a:avLst/>
          </a:prstGeom>
          <a:noFill/>
          <a:ln>
            <a:noFill/>
          </a:ln>
        </p:spPr>
      </p:pic>
      <p:sp>
        <p:nvSpPr>
          <p:cNvPr id="122" name="Google Shape;122;p8"/>
          <p:cNvSpPr txBox="1"/>
          <p:nvPr/>
        </p:nvSpPr>
        <p:spPr>
          <a:xfrm>
            <a:off x="2043810" y="4229299"/>
            <a:ext cx="6247237" cy="1846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600" b="1" i="0" u="none" strike="noStrike" cap="none">
                <a:solidFill>
                  <a:srgbClr val="000000"/>
                </a:solidFill>
                <a:latin typeface="Open Sans Medium"/>
                <a:ea typeface="Open Sans Medium"/>
                <a:cs typeface="Open Sans Medium"/>
                <a:sym typeface="Open Sans Medium"/>
              </a:rPr>
              <a:t>               ages 58-67                                                                       ages 42-57                                                                       ages 26-41                                                                      ages 10-25    </a:t>
            </a:r>
            <a:endParaRPr dirty="0"/>
          </a:p>
        </p:txBody>
      </p:sp>
      <p:sp>
        <p:nvSpPr>
          <p:cNvPr id="123" name="Google Shape;12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solidFill>
                  <a:schemeClr val="bg1">
                    <a:lumMod val="95000"/>
                  </a:schemeClr>
                </a:solidFill>
              </a:rPr>
              <a:t>8</a:t>
            </a:fld>
            <a:endParaRPr dirty="0">
              <a:solidFill>
                <a:schemeClr val="bg1">
                  <a:lumMod val="9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7" name="Google Shape;117;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SzPct val="103015"/>
              <a:buNone/>
            </a:pPr>
            <a:r>
              <a:rPr lang="en" sz="3020" dirty="0">
                <a:solidFill>
                  <a:srgbClr val="FFFFFF"/>
                </a:solidFill>
                <a:latin typeface="Open Sans ExtraBold"/>
                <a:ea typeface="Open Sans ExtraBold"/>
                <a:cs typeface="Open Sans ExtraBold"/>
                <a:sym typeface="Open Sans ExtraBold"/>
              </a:rPr>
              <a:t>Market Statistics</a:t>
            </a:r>
            <a:endParaRPr sz="3020" dirty="0">
              <a:solidFill>
                <a:srgbClr val="FFFFFF"/>
              </a:solidFill>
              <a:latin typeface="Open Sans ExtraBold"/>
              <a:ea typeface="Open Sans ExtraBold"/>
              <a:cs typeface="Open Sans ExtraBold"/>
              <a:sym typeface="Open Sans ExtraBold"/>
            </a:endParaRPr>
          </a:p>
        </p:txBody>
      </p:sp>
      <p:pic>
        <p:nvPicPr>
          <p:cNvPr id="118" name="Google Shape;118;p8"/>
          <p:cNvPicPr preferRelativeResize="0"/>
          <p:nvPr/>
        </p:nvPicPr>
        <p:blipFill rotWithShape="1">
          <a:blip r:embed="rId4">
            <a:alphaModFix/>
          </a:blip>
          <a:srcRect/>
          <a:stretch/>
        </p:blipFill>
        <p:spPr>
          <a:xfrm>
            <a:off x="151268" y="4399745"/>
            <a:ext cx="542591" cy="597460"/>
          </a:xfrm>
          <a:prstGeom prst="rect">
            <a:avLst/>
          </a:prstGeom>
          <a:noFill/>
          <a:ln>
            <a:noFill/>
          </a:ln>
        </p:spPr>
      </p:pic>
      <p:pic>
        <p:nvPicPr>
          <p:cNvPr id="119" name="Google Shape;119;p8"/>
          <p:cNvPicPr preferRelativeResize="0"/>
          <p:nvPr/>
        </p:nvPicPr>
        <p:blipFill rotWithShape="1">
          <a:blip r:embed="rId5">
            <a:alphaModFix/>
          </a:blip>
          <a:srcRect/>
          <a:stretch/>
        </p:blipFill>
        <p:spPr>
          <a:xfrm>
            <a:off x="819166" y="4776563"/>
            <a:ext cx="5029636" cy="274344"/>
          </a:xfrm>
          <a:prstGeom prst="rect">
            <a:avLst/>
          </a:prstGeom>
          <a:noFill/>
          <a:ln>
            <a:noFill/>
          </a:ln>
        </p:spPr>
      </p:pic>
      <p:sp>
        <p:nvSpPr>
          <p:cNvPr id="123" name="Google Shape;12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solidFill>
                  <a:schemeClr val="bg1">
                    <a:lumMod val="95000"/>
                  </a:schemeClr>
                </a:solidFill>
              </a:rPr>
              <a:t>9</a:t>
            </a:fld>
            <a:endParaRPr dirty="0">
              <a:solidFill>
                <a:schemeClr val="bg1">
                  <a:lumMod val="95000"/>
                </a:schemeClr>
              </a:solidFill>
            </a:endParaRPr>
          </a:p>
        </p:txBody>
      </p:sp>
      <p:sp>
        <p:nvSpPr>
          <p:cNvPr id="3" name="TextBox 2">
            <a:extLst>
              <a:ext uri="{FF2B5EF4-FFF2-40B4-BE49-F238E27FC236}">
                <a16:creationId xmlns:a16="http://schemas.microsoft.com/office/drawing/2014/main" id="{284F6DA3-54AC-1E42-5A50-B28858B9D060}"/>
              </a:ext>
            </a:extLst>
          </p:cNvPr>
          <p:cNvSpPr txBox="1"/>
          <p:nvPr/>
        </p:nvSpPr>
        <p:spPr>
          <a:xfrm>
            <a:off x="217463" y="1537723"/>
            <a:ext cx="4414355" cy="2339102"/>
          </a:xfrm>
          <a:prstGeom prst="rect">
            <a:avLst/>
          </a:prstGeom>
          <a:noFill/>
        </p:spPr>
        <p:txBody>
          <a:bodyPr wrap="square" numCol="1" rtlCol="0">
            <a:spAutoFit/>
          </a:bodyPr>
          <a:lstStyle/>
          <a:p>
            <a:r>
              <a:rPr lang="en-US" sz="1200" dirty="0">
                <a:solidFill>
                  <a:schemeClr val="bg1"/>
                </a:solidFill>
                <a:latin typeface="+mn-lt"/>
              </a:rPr>
              <a:t>The American Dream of Home Ownership: 3 Bed/2 Bath/2 Car</a:t>
            </a:r>
          </a:p>
          <a:p>
            <a:r>
              <a:rPr lang="en-US" sz="1200" dirty="0">
                <a:solidFill>
                  <a:schemeClr val="bg1"/>
                </a:solidFill>
                <a:latin typeface="+mn-lt"/>
              </a:rPr>
              <a:t>Homes Available                 Total</a:t>
            </a:r>
          </a:p>
          <a:p>
            <a:r>
              <a:rPr lang="en-US" sz="1200" dirty="0">
                <a:solidFill>
                  <a:schemeClr val="bg1"/>
                </a:solidFill>
                <a:latin typeface="+mn-lt"/>
              </a:rPr>
              <a:t>$1-250,000                             2</a:t>
            </a:r>
          </a:p>
          <a:p>
            <a:r>
              <a:rPr lang="en-US" sz="1200" dirty="0">
                <a:solidFill>
                  <a:schemeClr val="bg1"/>
                </a:solidFill>
                <a:latin typeface="+mn-lt"/>
              </a:rPr>
              <a:t>Chateau @ Antelope Ridge    $680 per month HOA dues</a:t>
            </a:r>
          </a:p>
          <a:p>
            <a:endParaRPr lang="en-US" sz="1200" dirty="0">
              <a:solidFill>
                <a:schemeClr val="bg1"/>
              </a:solidFill>
              <a:latin typeface="+mn-lt"/>
            </a:endParaRPr>
          </a:p>
          <a:p>
            <a:r>
              <a:rPr lang="en-US" sz="1200" dirty="0">
                <a:solidFill>
                  <a:schemeClr val="bg1"/>
                </a:solidFill>
                <a:latin typeface="+mn-lt"/>
              </a:rPr>
              <a:t>To Qualify for </a:t>
            </a:r>
            <a:r>
              <a:rPr lang="en-US" sz="1200">
                <a:solidFill>
                  <a:schemeClr val="bg1"/>
                </a:solidFill>
                <a:latin typeface="+mn-lt"/>
              </a:rPr>
              <a:t>a 5.25</a:t>
            </a:r>
            <a:r>
              <a:rPr lang="en-US" sz="1200" dirty="0">
                <a:solidFill>
                  <a:schemeClr val="bg1"/>
                </a:solidFill>
                <a:latin typeface="+mn-lt"/>
              </a:rPr>
              <a:t>% Loan requires:</a:t>
            </a:r>
          </a:p>
          <a:p>
            <a:r>
              <a:rPr lang="en-US" sz="1200" dirty="0">
                <a:solidFill>
                  <a:schemeClr val="bg1"/>
                </a:solidFill>
                <a:latin typeface="+mn-lt"/>
              </a:rPr>
              <a:t>10% down</a:t>
            </a:r>
          </a:p>
          <a:p>
            <a:r>
              <a:rPr lang="en-US" sz="1200" dirty="0">
                <a:solidFill>
                  <a:schemeClr val="bg1"/>
                </a:solidFill>
                <a:latin typeface="+mn-lt"/>
              </a:rPr>
              <a:t>$4000  per month income</a:t>
            </a:r>
          </a:p>
          <a:p>
            <a:r>
              <a:rPr lang="en-US" sz="1200" dirty="0">
                <a:solidFill>
                  <a:schemeClr val="bg1"/>
                </a:solidFill>
                <a:latin typeface="+mn-lt"/>
              </a:rPr>
              <a:t>less than $600 debt</a:t>
            </a:r>
          </a:p>
          <a:p>
            <a:endParaRPr lang="en-US" sz="1200" dirty="0">
              <a:solidFill>
                <a:schemeClr val="bg1"/>
              </a:solidFill>
              <a:latin typeface="+mn-lt"/>
            </a:endParaRPr>
          </a:p>
          <a:p>
            <a:endParaRPr lang="en-US" sz="1200" dirty="0">
              <a:solidFill>
                <a:schemeClr val="bg1"/>
              </a:solidFill>
              <a:latin typeface="+mn-lt"/>
            </a:endParaRPr>
          </a:p>
          <a:p>
            <a:endParaRPr lang="en-US" dirty="0">
              <a:solidFill>
                <a:schemeClr val="bg1"/>
              </a:solidFill>
              <a:latin typeface="+mn-lt"/>
            </a:endParaRPr>
          </a:p>
        </p:txBody>
      </p:sp>
      <p:sp>
        <p:nvSpPr>
          <p:cNvPr id="2" name="TextBox 1">
            <a:extLst>
              <a:ext uri="{FF2B5EF4-FFF2-40B4-BE49-F238E27FC236}">
                <a16:creationId xmlns:a16="http://schemas.microsoft.com/office/drawing/2014/main" id="{19C5CF8F-D72D-9D0D-54C0-5A56B2BFE654}"/>
              </a:ext>
            </a:extLst>
          </p:cNvPr>
          <p:cNvSpPr txBox="1"/>
          <p:nvPr/>
        </p:nvSpPr>
        <p:spPr>
          <a:xfrm>
            <a:off x="217464" y="1145136"/>
            <a:ext cx="6251702" cy="307777"/>
          </a:xfrm>
          <a:prstGeom prst="rect">
            <a:avLst/>
          </a:prstGeom>
          <a:noFill/>
        </p:spPr>
        <p:txBody>
          <a:bodyPr wrap="square" rtlCol="0">
            <a:spAutoFit/>
          </a:bodyPr>
          <a:lstStyle/>
          <a:p>
            <a:r>
              <a:rPr lang="en-US" b="1" dirty="0">
                <a:solidFill>
                  <a:schemeClr val="bg1"/>
                </a:solidFill>
              </a:rPr>
              <a:t>SNAPSHOT of Inventory from PPAR at 9:30 a.m., Monday, June 6</a:t>
            </a:r>
          </a:p>
        </p:txBody>
      </p:sp>
      <p:sp>
        <p:nvSpPr>
          <p:cNvPr id="4" name="TextBox 3">
            <a:extLst>
              <a:ext uri="{FF2B5EF4-FFF2-40B4-BE49-F238E27FC236}">
                <a16:creationId xmlns:a16="http://schemas.microsoft.com/office/drawing/2014/main" id="{257B6A99-E28C-82DF-B2F3-02BD0BA23A5E}"/>
              </a:ext>
            </a:extLst>
          </p:cNvPr>
          <p:cNvSpPr txBox="1"/>
          <p:nvPr/>
        </p:nvSpPr>
        <p:spPr>
          <a:xfrm>
            <a:off x="4730552" y="1537723"/>
            <a:ext cx="4195985" cy="3600986"/>
          </a:xfrm>
          <a:prstGeom prst="rect">
            <a:avLst/>
          </a:prstGeom>
          <a:noFill/>
        </p:spPr>
        <p:txBody>
          <a:bodyPr wrap="square" rtlCol="0">
            <a:spAutoFit/>
          </a:bodyPr>
          <a:lstStyle/>
          <a:p>
            <a:r>
              <a:rPr lang="en-US" sz="1200" dirty="0">
                <a:solidFill>
                  <a:schemeClr val="bg1"/>
                </a:solidFill>
              </a:rPr>
              <a:t>$250,000-350,000                   11</a:t>
            </a:r>
          </a:p>
          <a:p>
            <a:r>
              <a:rPr lang="en-US" sz="1200" dirty="0">
                <a:solidFill>
                  <a:schemeClr val="bg1"/>
                </a:solidFill>
              </a:rPr>
              <a:t>2 in Chateau @ Antelope Ridge   $680 per month HOA dues</a:t>
            </a:r>
          </a:p>
          <a:p>
            <a:r>
              <a:rPr lang="en-US" sz="1200" dirty="0">
                <a:solidFill>
                  <a:schemeClr val="bg1"/>
                </a:solidFill>
              </a:rPr>
              <a:t>4 Modular homes in Yoder</a:t>
            </a:r>
          </a:p>
          <a:p>
            <a:endParaRPr lang="en-US" sz="900" dirty="0">
              <a:solidFill>
                <a:schemeClr val="bg1"/>
              </a:solidFill>
            </a:endParaRPr>
          </a:p>
          <a:p>
            <a:pPr lvl="3"/>
            <a:r>
              <a:rPr lang="en-US" sz="1200" dirty="0">
                <a:solidFill>
                  <a:schemeClr val="bg1"/>
                </a:solidFill>
              </a:rPr>
              <a:t>Loan Requirements:</a:t>
            </a:r>
          </a:p>
          <a:p>
            <a:pPr lvl="3"/>
            <a:r>
              <a:rPr lang="en-US" sz="1200" dirty="0">
                <a:solidFill>
                  <a:schemeClr val="bg1"/>
                </a:solidFill>
              </a:rPr>
              <a:t>10% Down</a:t>
            </a:r>
          </a:p>
          <a:p>
            <a:pPr lvl="3"/>
            <a:r>
              <a:rPr lang="en-US" sz="1200" dirty="0">
                <a:solidFill>
                  <a:schemeClr val="bg1"/>
                </a:solidFill>
              </a:rPr>
              <a:t>$5200 per month income</a:t>
            </a:r>
          </a:p>
          <a:p>
            <a:pPr lvl="3"/>
            <a:r>
              <a:rPr lang="en-US" sz="1200" dirty="0">
                <a:solidFill>
                  <a:schemeClr val="bg1"/>
                </a:solidFill>
              </a:rPr>
              <a:t>Less than $600 debt</a:t>
            </a:r>
          </a:p>
          <a:p>
            <a:pPr lvl="3"/>
            <a:endParaRPr lang="en-US" sz="1200" dirty="0">
              <a:solidFill>
                <a:schemeClr val="bg1"/>
              </a:solidFill>
            </a:endParaRPr>
          </a:p>
          <a:p>
            <a:pPr lvl="3"/>
            <a:r>
              <a:rPr lang="en-US" sz="1200" dirty="0">
                <a:solidFill>
                  <a:schemeClr val="bg1"/>
                </a:solidFill>
              </a:rPr>
              <a:t>$350,000-500,000                     32</a:t>
            </a:r>
          </a:p>
          <a:p>
            <a:pPr lvl="3"/>
            <a:r>
              <a:rPr lang="en-US" sz="1200" dirty="0">
                <a:solidFill>
                  <a:schemeClr val="bg1"/>
                </a:solidFill>
              </a:rPr>
              <a:t>Median total Square Feet :1625</a:t>
            </a:r>
          </a:p>
          <a:p>
            <a:pPr lvl="3"/>
            <a:r>
              <a:rPr lang="en-US" sz="1200" dirty="0">
                <a:solidFill>
                  <a:schemeClr val="bg1"/>
                </a:solidFill>
              </a:rPr>
              <a:t>Median Price: $425,000</a:t>
            </a:r>
          </a:p>
          <a:p>
            <a:pPr lvl="3"/>
            <a:endParaRPr lang="en-US" sz="900" dirty="0">
              <a:solidFill>
                <a:schemeClr val="bg1"/>
              </a:solidFill>
            </a:endParaRPr>
          </a:p>
          <a:p>
            <a:pPr lvl="3"/>
            <a:r>
              <a:rPr lang="en-US" sz="1200" dirty="0">
                <a:solidFill>
                  <a:schemeClr val="bg1"/>
                </a:solidFill>
              </a:rPr>
              <a:t>Loan Requirements:</a:t>
            </a:r>
          </a:p>
          <a:p>
            <a:pPr lvl="3"/>
            <a:r>
              <a:rPr lang="en-US" sz="1200" dirty="0">
                <a:solidFill>
                  <a:schemeClr val="bg1"/>
                </a:solidFill>
              </a:rPr>
              <a:t>10% down</a:t>
            </a:r>
          </a:p>
          <a:p>
            <a:pPr lvl="3"/>
            <a:r>
              <a:rPr lang="en-US" sz="1200" dirty="0">
                <a:solidFill>
                  <a:schemeClr val="bg1"/>
                </a:solidFill>
              </a:rPr>
              <a:t>$7000 per month income</a:t>
            </a:r>
          </a:p>
          <a:p>
            <a:pPr lvl="3"/>
            <a:r>
              <a:rPr lang="en-US" sz="1200" dirty="0">
                <a:solidFill>
                  <a:schemeClr val="bg1"/>
                </a:solidFill>
              </a:rPr>
              <a:t>less than $600 debt</a:t>
            </a:r>
          </a:p>
          <a:p>
            <a:pPr lvl="3"/>
            <a:endParaRPr lang="en-US" sz="1200" dirty="0">
              <a:solidFill>
                <a:schemeClr val="bg1"/>
              </a:solidFill>
            </a:endParaRPr>
          </a:p>
        </p:txBody>
      </p:sp>
      <p:cxnSp>
        <p:nvCxnSpPr>
          <p:cNvPr id="6" name="Straight Connector 5">
            <a:extLst>
              <a:ext uri="{FF2B5EF4-FFF2-40B4-BE49-F238E27FC236}">
                <a16:creationId xmlns:a16="http://schemas.microsoft.com/office/drawing/2014/main" id="{DE431430-3B47-FE56-5613-4DF53F902AEE}"/>
              </a:ext>
            </a:extLst>
          </p:cNvPr>
          <p:cNvCxnSpPr>
            <a:cxnSpLocks/>
          </p:cNvCxnSpPr>
          <p:nvPr/>
        </p:nvCxnSpPr>
        <p:spPr>
          <a:xfrm>
            <a:off x="4730552" y="3221764"/>
            <a:ext cx="419598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BB08BBE-3E3D-01C9-C758-BFBF3A75FC74}"/>
              </a:ext>
            </a:extLst>
          </p:cNvPr>
          <p:cNvCxnSpPr>
            <a:cxnSpLocks/>
          </p:cNvCxnSpPr>
          <p:nvPr/>
        </p:nvCxnSpPr>
        <p:spPr>
          <a:xfrm>
            <a:off x="311700" y="3484769"/>
            <a:ext cx="4166296" cy="1900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01ECE71-C03D-9F13-F834-0CBF1783BA03}"/>
              </a:ext>
            </a:extLst>
          </p:cNvPr>
          <p:cNvCxnSpPr/>
          <p:nvPr/>
        </p:nvCxnSpPr>
        <p:spPr>
          <a:xfrm>
            <a:off x="4572000" y="1512734"/>
            <a:ext cx="0" cy="320101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454545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Received xmlns="80156bfa-366b-4c3c-b565-b9add8006275" xsi:nil="true"/>
    <_ip_UnifiedCompliancePolicyUIAction xmlns="http://schemas.microsoft.com/sharepoint/v3" xsi:nil="true"/>
    <TaxCatchAll xmlns="5665252f-2c69-48e5-b0d6-d600eead1583" xsi:nil="true"/>
    <lcf76f155ced4ddcb4097134ff3c332f xmlns="80156bfa-366b-4c3c-b565-b9add8006275">
      <Terms xmlns="http://schemas.microsoft.com/office/infopath/2007/PartnerControls"/>
    </lcf76f155ced4ddcb4097134ff3c332f>
    <CORAType xmlns="80156bfa-366b-4c3c-b565-b9add8006275" xsi:nil="true"/>
    <Requestor xmlns="80156bfa-366b-4c3c-b565-b9add8006275" xsi:nil="true"/>
    <ReqOrganizationname xmlns="80156bfa-366b-4c3c-b565-b9add8006275" xsi:nil="true"/>
    <_ip_UnifiedCompliancePolicyProperties xmlns="http://schemas.microsoft.com/sharepoint/v3" xsi:nil="true"/>
    <Invoicenumber xmlns="80156bfa-366b-4c3c-b565-b9add8006275" xsi:nil="true"/>
    <PaidinFull_x003f_ xmlns="80156bfa-366b-4c3c-b565-b9add8006275" xsi:nil="true"/>
    <PointofContact xmlns="80156bfa-366b-4c3c-b565-b9add8006275">
      <UserInfo>
        <DisplayName/>
        <AccountId xsi:nil="true"/>
        <AccountType/>
      </UserInfo>
    </PointofContact>
    <Department xmlns="80156bfa-366b-4c3c-b565-b9add800627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8B90CC84C13534CABA8E62057ACEC45" ma:contentTypeVersion="28" ma:contentTypeDescription="Create a new document." ma:contentTypeScope="" ma:versionID="73067b232ad957c25403de936d5930a2">
  <xsd:schema xmlns:xsd="http://www.w3.org/2001/XMLSchema" xmlns:xs="http://www.w3.org/2001/XMLSchema" xmlns:p="http://schemas.microsoft.com/office/2006/metadata/properties" xmlns:ns1="http://schemas.microsoft.com/sharepoint/v3" xmlns:ns2="80156bfa-366b-4c3c-b565-b9add8006275" xmlns:ns3="5665252f-2c69-48e5-b0d6-d600eead1583" targetNamespace="http://schemas.microsoft.com/office/2006/metadata/properties" ma:root="true" ma:fieldsID="1ddbb1af0fbb1e8c393c311c857f3218" ns1:_="" ns2:_="" ns3:_="">
    <xsd:import namespace="http://schemas.microsoft.com/sharepoint/v3"/>
    <xsd:import namespace="80156bfa-366b-4c3c-b565-b9add8006275"/>
    <xsd:import namespace="5665252f-2c69-48e5-b0d6-d600eead158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DateTaken" minOccurs="0"/>
                <xsd:element ref="ns2:MediaServiceLocation" minOccurs="0"/>
                <xsd:element ref="ns2:DateReceived" minOccurs="0"/>
                <xsd:element ref="ns2:CORAType" minOccurs="0"/>
                <xsd:element ref="ns2:Department" minOccurs="0"/>
                <xsd:element ref="ns2:Requestor" minOccurs="0"/>
                <xsd:element ref="ns2:PointofContact" minOccurs="0"/>
                <xsd:element ref="ns2:ReqOrganizationname" minOccurs="0"/>
                <xsd:element ref="ns2:MediaLengthInSeconds" minOccurs="0"/>
                <xsd:element ref="ns2:Invoicenumber" minOccurs="0"/>
                <xsd:element ref="ns2:PaidinFull_x003f_"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156bfa-366b-4c3c-b565-b9add80062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DateReceived" ma:index="20" nillable="true" ma:displayName="Date Received" ma:description="This is the date the CORA was received" ma:format="DateOnly" ma:internalName="DateReceived">
      <xsd:simpleType>
        <xsd:restriction base="dms:DateTime"/>
      </xsd:simpleType>
    </xsd:element>
    <xsd:element name="CORAType" ma:index="21" nillable="true" ma:displayName="Request Entity" ma:description="This is to classify the CORA by sender type" ma:format="Dropdown" ma:internalName="CORAType">
      <xsd:complexType>
        <xsd:complexContent>
          <xsd:extension base="dms:MultiChoice">
            <xsd:sequence>
              <xsd:element name="Value" maxOccurs="unbounded" minOccurs="0" nillable="true">
                <xsd:simpleType>
                  <xsd:restriction base="dms:Choice">
                    <xsd:enumeration value="Media"/>
                    <xsd:enumeration value="Law firm"/>
                    <xsd:enumeration value="Citizen"/>
                    <xsd:enumeration value="Unknown"/>
                    <xsd:enumeration value="Government"/>
                    <xsd:enumeration value="Nonprofit"/>
                    <xsd:enumeration value="Business"/>
                    <xsd:enumeration value="University/ed"/>
                    <xsd:enumeration value="Healthcare"/>
                  </xsd:restriction>
                </xsd:simpleType>
              </xsd:element>
            </xsd:sequence>
          </xsd:extension>
        </xsd:complexContent>
      </xsd:complexType>
    </xsd:element>
    <xsd:element name="Department" ma:index="22" nillable="true" ma:displayName="Department" ma:description="The County Department or Office managing the documents" ma:format="Dropdown" ma:internalName="Department">
      <xsd:complexType>
        <xsd:complexContent>
          <xsd:extension base="dms:MultiChoice">
            <xsd:sequence>
              <xsd:element name="Value" maxOccurs="unbounded" minOccurs="0" nillable="true">
                <xsd:simpleType>
                  <xsd:restriction base="dms:Choice">
                    <xsd:enumeration value="Public Health"/>
                    <xsd:enumeration value="Procurement"/>
                    <xsd:enumeration value="PIO"/>
                    <xsd:enumeration value="EPSO"/>
                    <xsd:enumeration value="C&amp;R"/>
                    <xsd:enumeration value="Treasurer"/>
                    <xsd:enumeration value="Finance"/>
                    <xsd:enumeration value="Planning"/>
                    <xsd:enumeration value="Comm. Services"/>
                    <xsd:enumeration value="HR"/>
                    <xsd:enumeration value="Other"/>
                    <xsd:enumeration value="Assessor"/>
                    <xsd:enumeration value="Public Works"/>
                    <xsd:enumeration value="Facilities"/>
                    <xsd:enumeration value="Legal"/>
                    <xsd:enumeration value="IT"/>
                    <xsd:enumeration value="Admin"/>
                    <xsd:enumeration value="DHS"/>
                    <xsd:enumeration value="Coroner"/>
                    <xsd:enumeration value="DA"/>
                    <xsd:enumeration value="PPOEM"/>
                    <xsd:enumeration value="Justice Services"/>
                    <xsd:enumeration value="Economic Dev."/>
                  </xsd:restriction>
                </xsd:simpleType>
              </xsd:element>
            </xsd:sequence>
          </xsd:extension>
        </xsd:complexContent>
      </xsd:complexType>
    </xsd:element>
    <xsd:element name="Requestor" ma:index="23" nillable="true" ma:displayName="Requestor" ma:description="The name of the Requestor" ma:format="Dropdown" ma:internalName="Requestor">
      <xsd:simpleType>
        <xsd:restriction base="dms:Text">
          <xsd:maxLength value="255"/>
        </xsd:restriction>
      </xsd:simpleType>
    </xsd:element>
    <xsd:element name="PointofContact" ma:index="24" nillable="true" ma:displayName="Point of Contact" ma:description="This is the person (or persons), from the &#10; County department managing the records, that act as point of contact to the ORS." ma:format="Dropdown" ma:list="UserInfo" ma:SharePointGroup="0" ma:internalName="PointofContact">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qOrganizationname" ma:index="25" nillable="true" ma:displayName="Organization" ma:description="This is the name of the organization that is requestor affiliated" ma:format="Dropdown" ma:internalName="ReqOrganizationname">
      <xsd:simpleType>
        <xsd:restriction base="dms:Text">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Invoicenumber" ma:index="27" nillable="true" ma:displayName="Invoice number" ma:decimals="0" ma:description="This is the invoice number assigned to any CORA requiring financial reimbursement from the requestor. Year-number order" ma:format="Dropdown" ma:internalName="Invoicenumber" ma:percentage="FALSE">
      <xsd:simpleType>
        <xsd:restriction base="dms:Number"/>
      </xsd:simpleType>
    </xsd:element>
    <xsd:element name="PaidinFull_x003f_" ma:index="28" nillable="true" ma:displayName="Paid in Full?" ma:description="The status on the payment required by the requestor, if applicable.&#10;&#10;(If blank, no charge for request)" ma:format="Dropdown" ma:internalName="PaidinFull_x003f_">
      <xsd:simpleType>
        <xsd:restriction base="dms:Choice">
          <xsd:enumeration value="Yes"/>
          <xsd:enumeration value="No"/>
          <xsd:enumeration value="No Response"/>
        </xsd:restrictio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38cfe51f-b26a-4d8e-9a63-6375ff3b215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665252f-2c69-48e5-b0d6-d600eead158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31" nillable="true" ma:displayName="Taxonomy Catch All Column" ma:hidden="true" ma:list="{58322566-8442-4af9-8b12-5ca876f41557}" ma:internalName="TaxCatchAll" ma:showField="CatchAllData" ma:web="5665252f-2c69-48e5-b0d6-d600eead15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A9E3D6-6997-4B26-AADA-9ADD7253F549}">
  <ds:schemaRefs>
    <ds:schemaRef ds:uri="bfefcd67-6cc4-4bcb-b78b-d10c4e3165e3"/>
    <ds:schemaRef ds:uri="http://purl.org/dc/elements/1.1/"/>
    <ds:schemaRef ds:uri="e36b7f0f-49be-44fc-b0f5-4eae2a1004bf"/>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http://purl.org/dc/dcmitype/"/>
    <ds:schemaRef ds:uri="http://schemas.microsoft.com/office/2006/metadata/properties"/>
    <ds:schemaRef ds:uri="http://www.w3.org/XML/1998/namespace"/>
    <ds:schemaRef ds:uri="80156bfa-366b-4c3c-b565-b9add8006275"/>
    <ds:schemaRef ds:uri="http://schemas.microsoft.com/sharepoint/v3"/>
    <ds:schemaRef ds:uri="5665252f-2c69-48e5-b0d6-d600eead1583"/>
  </ds:schemaRefs>
</ds:datastoreItem>
</file>

<file path=customXml/itemProps2.xml><?xml version="1.0" encoding="utf-8"?>
<ds:datastoreItem xmlns:ds="http://schemas.openxmlformats.org/officeDocument/2006/customXml" ds:itemID="{DD1C121D-406D-4349-9603-968094FAD8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0156bfa-366b-4c3c-b565-b9add8006275"/>
    <ds:schemaRef ds:uri="5665252f-2c69-48e5-b0d6-d600eead15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4D3A1A-0985-4921-B8E5-3FE11B0D63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404</TotalTime>
  <Words>1471</Words>
  <Application>Microsoft Office PowerPoint</Application>
  <PresentationFormat>On-screen Show (16:9)</PresentationFormat>
  <Paragraphs>202</Paragraphs>
  <Slides>21</Slides>
  <Notes>21</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Open Sans</vt:lpstr>
      <vt:lpstr>Courier New</vt:lpstr>
      <vt:lpstr>Open Sans ExtraBold</vt:lpstr>
      <vt:lpstr>Cantarell</vt:lpstr>
      <vt:lpstr>Open Sans Medium</vt:lpstr>
      <vt:lpstr>Simple Light</vt:lpstr>
      <vt:lpstr>HOUSING FOR ALL Missing Middle Report</vt:lpstr>
      <vt:lpstr>Challenge – Limited Housing Stock</vt:lpstr>
      <vt:lpstr>CHAT was formed because concerned, sitting government and business leaders recognized the housing challenges our community is up against.</vt:lpstr>
      <vt:lpstr>Who Is CHAT?</vt:lpstr>
      <vt:lpstr>Missing Middle Definition  </vt:lpstr>
      <vt:lpstr>Who are the People?</vt:lpstr>
      <vt:lpstr>Polling Tells the Broad Story</vt:lpstr>
      <vt:lpstr>Polling by Generation</vt:lpstr>
      <vt:lpstr>Market Statistics</vt:lpstr>
      <vt:lpstr>Rentals</vt:lpstr>
      <vt:lpstr>Challenge Easily Explained in 112 seconds</vt:lpstr>
      <vt:lpstr>Rentals</vt:lpstr>
      <vt:lpstr>For Rent Developments Targeting “Missing Middle”</vt:lpstr>
      <vt:lpstr>The Facts Behind the Problem</vt:lpstr>
      <vt:lpstr>Reality</vt:lpstr>
      <vt:lpstr>Why is this Happening?</vt:lpstr>
      <vt:lpstr>We Need Solutions</vt:lpstr>
      <vt:lpstr>Our Ideas at the Federal Level</vt:lpstr>
      <vt:lpstr>Our Ideas at the State Level</vt:lpstr>
      <vt:lpstr>Our Ideas at the Local Level</vt:lpstr>
      <vt:lpstr>Closing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 FOR ALL Missing Middle Report</dc:title>
  <dc:creator>Marla Novak</dc:creator>
  <cp:lastModifiedBy>Jackie Allred</cp:lastModifiedBy>
  <cp:revision>8</cp:revision>
  <cp:lastPrinted>2022-04-19T16:24:20Z</cp:lastPrinted>
  <dcterms:modified xsi:type="dcterms:W3CDTF">2022-06-07T15:39:22Z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0x010100B8B90CC84C13534CABA8E62057ACEC45</vt:lpwstr>
  </property>
</Properties>
</file>