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sldIdLst>
    <p:sldId id="256" r:id="rId6"/>
    <p:sldId id="263" r:id="rId7"/>
    <p:sldId id="267" r:id="rId8"/>
    <p:sldId id="292" r:id="rId9"/>
    <p:sldId id="291" r:id="rId10"/>
    <p:sldId id="266" r:id="rId11"/>
    <p:sldId id="293" r:id="rId12"/>
    <p:sldId id="261" r:id="rId13"/>
  </p:sldIdLst>
  <p:sldSz cx="18288000" cy="10287000"/>
  <p:notesSz cx="6858000" cy="9144000"/>
  <p:embeddedFontLst>
    <p:embeddedFont>
      <p:font typeface="Arimo Bold" panose="020B0604020202020204" charset="0"/>
      <p:regular r:id="rId14"/>
    </p:embeddedFon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embeddedFont>
    <p:embeddedFont>
      <p:font typeface="Open Sans Bold" panose="020B0806030504020204" pitchFamily="34" charset="0"/>
      <p:bold r:id="rId21"/>
    </p:embeddedFont>
    <p:embeddedFont>
      <p:font typeface="Open Sans Extrabold" panose="020B0906030804020204" pitchFamily="34" charset="0"/>
      <p:bold r:id="rId22"/>
    </p:embeddedFont>
    <p:embeddedFont>
      <p:font typeface="Open Sans Light 1" panose="020B0604020202020204" charset="0"/>
      <p:regular r:id="rId23"/>
    </p:embeddedFont>
    <p:embeddedFont>
      <p:font typeface="Open Sans Light 1 Bold" panose="020B0604020202020204" charset="0"/>
      <p:regular r:id="rId24"/>
    </p:embeddedFont>
    <p:embeddedFont>
      <p:font typeface="Open Sans Light 2" panose="020B0604020202020204" charset="0"/>
      <p:regular r:id="rId25"/>
    </p:embeddedFont>
    <p:embeddedFont>
      <p:font typeface="Open Sans Light 2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A5952-13D5-494C-953D-2FAB5DA69517}" v="7" dt="2022-06-27T21:39:56.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B0725A-B4F3-4061-85C3-D70087139201}"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93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0159A-E3EA-4535-968D-DAC7F6000E2F}"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1105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39FD0-D1AF-494F-8ECC-B989355311A1}"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12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7E70B9-837C-40D4-80D4-1497BF2EACF9}"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78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B22CC4-776E-412E-AD0E-EF191C058506}" type="datetime1">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852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303FD6-7139-4838-915C-EA725D916DBA}" type="datetime1">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3604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A6595-5076-4D5B-A32B-A86EA3DC3F9C}" type="datetime1">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032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C1FCA-6A7E-4F93-ACE4-9646539D7888}"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029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BE29E-D028-449B-B5F7-4461A64C44B1}"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5374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DA7A7-FB8C-4E9E-9651-EF85831317EB}"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6437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A9FCD-A97D-432A-B2C5-0CB7566465F0}"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92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0F69C8F9-FEBD-4AFE-9C7A-AE7FBDAFFDD6}" type="datetime1">
              <a:rPr lang="en-US" smtClean="0"/>
              <a:t>6/23/2022</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095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michaelmadsen@ElPasoCo.com" TargetMode="External"/><Relationship Id="rId4" Type="http://schemas.openxmlformats.org/officeDocument/2006/relationships/hyperlink" Target="mailto:ryanparsell@ElPaso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339729"/>
            <a:ext cx="18288000" cy="5676442"/>
            <a:chOff x="0" y="0"/>
            <a:chExt cx="24384000" cy="7568590"/>
          </a:xfrm>
        </p:grpSpPr>
        <p:pic>
          <p:nvPicPr>
            <p:cNvPr id="3" name="Picture 3"/>
            <p:cNvPicPr>
              <a:picLocks noChangeAspect="1"/>
            </p:cNvPicPr>
            <p:nvPr/>
          </p:nvPicPr>
          <p:blipFill>
            <a:blip r:embed="rId2"/>
            <a:srcRect t="26727" b="26727"/>
            <a:stretch>
              <a:fillRect/>
            </a:stretch>
          </p:blipFill>
          <p:spPr>
            <a:xfrm>
              <a:off x="0" y="0"/>
              <a:ext cx="24384000" cy="7568590"/>
            </a:xfrm>
            <a:prstGeom prst="rect">
              <a:avLst/>
            </a:prstGeom>
          </p:spPr>
        </p:pic>
      </p:grpSp>
      <p:grpSp>
        <p:nvGrpSpPr>
          <p:cNvPr id="4" name="Group 4"/>
          <p:cNvGrpSpPr/>
          <p:nvPr/>
        </p:nvGrpSpPr>
        <p:grpSpPr>
          <a:xfrm>
            <a:off x="0" y="0"/>
            <a:ext cx="18288000" cy="2339729"/>
            <a:chOff x="0" y="0"/>
            <a:chExt cx="5643103" cy="721967"/>
          </a:xfrm>
        </p:grpSpPr>
        <p:sp>
          <p:nvSpPr>
            <p:cNvPr id="5" name="Freeform 5"/>
            <p:cNvSpPr/>
            <p:nvPr/>
          </p:nvSpPr>
          <p:spPr>
            <a:xfrm>
              <a:off x="0" y="0"/>
              <a:ext cx="5643103" cy="721967"/>
            </a:xfrm>
            <a:custGeom>
              <a:avLst/>
              <a:gdLst/>
              <a:ahLst/>
              <a:cxnLst/>
              <a:rect l="l" t="t" r="r" b="b"/>
              <a:pathLst>
                <a:path w="5643103" h="721967">
                  <a:moveTo>
                    <a:pt x="0" y="0"/>
                  </a:moveTo>
                  <a:lnTo>
                    <a:pt x="5643103" y="0"/>
                  </a:lnTo>
                  <a:lnTo>
                    <a:pt x="5643103" y="721967"/>
                  </a:lnTo>
                  <a:lnTo>
                    <a:pt x="0" y="721967"/>
                  </a:lnTo>
                  <a:close/>
                </a:path>
              </a:pathLst>
            </a:custGeom>
            <a:solidFill>
              <a:srgbClr val="000000">
                <a:alpha val="4706"/>
              </a:srgbClr>
            </a:solidFill>
          </p:spPr>
        </p:sp>
      </p:grpSp>
      <p:pic>
        <p:nvPicPr>
          <p:cNvPr id="6" name="Picture 6"/>
          <p:cNvPicPr>
            <a:picLocks noChangeAspect="1"/>
          </p:cNvPicPr>
          <p:nvPr/>
        </p:nvPicPr>
        <p:blipFill>
          <a:blip r:embed="rId3"/>
          <a:srcRect l="118" r="118"/>
          <a:stretch>
            <a:fillRect/>
          </a:stretch>
        </p:blipFill>
        <p:spPr>
          <a:xfrm>
            <a:off x="13725384" y="507523"/>
            <a:ext cx="3959652" cy="1324684"/>
          </a:xfrm>
          <a:prstGeom prst="rect">
            <a:avLst/>
          </a:prstGeom>
        </p:spPr>
      </p:pic>
      <p:grpSp>
        <p:nvGrpSpPr>
          <p:cNvPr id="7" name="Group 7"/>
          <p:cNvGrpSpPr/>
          <p:nvPr/>
        </p:nvGrpSpPr>
        <p:grpSpPr>
          <a:xfrm>
            <a:off x="0" y="8016171"/>
            <a:ext cx="18288000" cy="2270829"/>
            <a:chOff x="0" y="0"/>
            <a:chExt cx="5490351" cy="681739"/>
          </a:xfrm>
        </p:grpSpPr>
        <p:sp>
          <p:nvSpPr>
            <p:cNvPr id="8" name="Freeform 8"/>
            <p:cNvSpPr/>
            <p:nvPr/>
          </p:nvSpPr>
          <p:spPr>
            <a:xfrm>
              <a:off x="0" y="0"/>
              <a:ext cx="5490351" cy="681739"/>
            </a:xfrm>
            <a:custGeom>
              <a:avLst/>
              <a:gdLst/>
              <a:ahLst/>
              <a:cxnLst/>
              <a:rect l="l" t="t" r="r" b="b"/>
              <a:pathLst>
                <a:path w="5490351" h="681739">
                  <a:moveTo>
                    <a:pt x="0" y="0"/>
                  </a:moveTo>
                  <a:lnTo>
                    <a:pt x="5490351" y="0"/>
                  </a:lnTo>
                  <a:lnTo>
                    <a:pt x="5490351" y="681739"/>
                  </a:lnTo>
                  <a:lnTo>
                    <a:pt x="0" y="681739"/>
                  </a:lnTo>
                  <a:close/>
                </a:path>
              </a:pathLst>
            </a:custGeom>
            <a:solidFill>
              <a:srgbClr val="002D5D"/>
            </a:solidFill>
          </p:spPr>
        </p:sp>
      </p:grpSp>
      <p:grpSp>
        <p:nvGrpSpPr>
          <p:cNvPr id="9" name="Group 9"/>
          <p:cNvGrpSpPr/>
          <p:nvPr/>
        </p:nvGrpSpPr>
        <p:grpSpPr>
          <a:xfrm>
            <a:off x="0" y="8016171"/>
            <a:ext cx="18288000" cy="2270829"/>
            <a:chOff x="0" y="0"/>
            <a:chExt cx="5490351" cy="681739"/>
          </a:xfrm>
        </p:grpSpPr>
        <p:sp>
          <p:nvSpPr>
            <p:cNvPr id="10" name="Freeform 10"/>
            <p:cNvSpPr/>
            <p:nvPr/>
          </p:nvSpPr>
          <p:spPr>
            <a:xfrm>
              <a:off x="0" y="0"/>
              <a:ext cx="5490351" cy="681739"/>
            </a:xfrm>
            <a:custGeom>
              <a:avLst/>
              <a:gdLst/>
              <a:ahLst/>
              <a:cxnLst/>
              <a:rect l="l" t="t" r="r" b="b"/>
              <a:pathLst>
                <a:path w="5490351" h="681739">
                  <a:moveTo>
                    <a:pt x="0" y="0"/>
                  </a:moveTo>
                  <a:lnTo>
                    <a:pt x="5490351" y="0"/>
                  </a:lnTo>
                  <a:lnTo>
                    <a:pt x="5490351" y="681739"/>
                  </a:lnTo>
                  <a:lnTo>
                    <a:pt x="0" y="681739"/>
                  </a:lnTo>
                  <a:close/>
                </a:path>
              </a:pathLst>
            </a:custGeom>
            <a:solidFill>
              <a:srgbClr val="002D5D"/>
            </a:solidFill>
          </p:spPr>
        </p:sp>
      </p:grpSp>
      <p:sp>
        <p:nvSpPr>
          <p:cNvPr id="11" name="TextBox 11"/>
          <p:cNvSpPr txBox="1"/>
          <p:nvPr/>
        </p:nvSpPr>
        <p:spPr>
          <a:xfrm>
            <a:off x="227008" y="8156223"/>
            <a:ext cx="17833984" cy="2051844"/>
          </a:xfrm>
          <a:prstGeom prst="rect">
            <a:avLst/>
          </a:prstGeom>
        </p:spPr>
        <p:txBody>
          <a:bodyPr lIns="0" tIns="0" rIns="0" bIns="0" rtlCol="0" anchor="t">
            <a:spAutoFit/>
          </a:bodyPr>
          <a:lstStyle/>
          <a:p>
            <a:pPr algn="ctr">
              <a:lnSpc>
                <a:spcPts val="8025"/>
              </a:lnSpc>
            </a:pPr>
            <a:r>
              <a:rPr lang="en-US" sz="7500" spc="300" dirty="0">
                <a:solidFill>
                  <a:srgbClr val="FFFFFF"/>
                </a:solidFill>
                <a:latin typeface="Open Sans Light 1 Bold"/>
              </a:rPr>
              <a:t>Board of County Commissioners</a:t>
            </a:r>
          </a:p>
          <a:p>
            <a:pPr algn="ctr">
              <a:lnSpc>
                <a:spcPts val="8025"/>
              </a:lnSpc>
            </a:pPr>
            <a:r>
              <a:rPr lang="en-US" sz="7500" spc="300" dirty="0">
                <a:solidFill>
                  <a:srgbClr val="FFFFFF"/>
                </a:solidFill>
                <a:latin typeface="Open Sans Light 1 Bold"/>
              </a:rPr>
              <a:t>Proposed CORA Policy Changes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654212">
            <a:off x="8866845" y="-2124067"/>
            <a:ext cx="10243378" cy="13404385"/>
          </a:xfrm>
          <a:prstGeom prst="rect">
            <a:avLst/>
          </a:prstGeom>
          <a:solidFill>
            <a:srgbClr val="000000">
              <a:alpha val="4706"/>
            </a:srgbClr>
          </a:solidFill>
        </p:spPr>
      </p:sp>
      <p:grpSp>
        <p:nvGrpSpPr>
          <p:cNvPr id="3" name="Group 3"/>
          <p:cNvGrpSpPr/>
          <p:nvPr/>
        </p:nvGrpSpPr>
        <p:grpSpPr>
          <a:xfrm>
            <a:off x="1048670" y="771890"/>
            <a:ext cx="16230600" cy="1854014"/>
            <a:chOff x="0" y="0"/>
            <a:chExt cx="5490351" cy="627160"/>
          </a:xfrm>
        </p:grpSpPr>
        <p:sp>
          <p:nvSpPr>
            <p:cNvPr id="4" name="Freeform 4"/>
            <p:cNvSpPr/>
            <p:nvPr/>
          </p:nvSpPr>
          <p:spPr>
            <a:xfrm>
              <a:off x="0" y="0"/>
              <a:ext cx="5490351" cy="627160"/>
            </a:xfrm>
            <a:custGeom>
              <a:avLst/>
              <a:gdLst/>
              <a:ahLst/>
              <a:cxnLst/>
              <a:rect l="l" t="t" r="r" b="b"/>
              <a:pathLst>
                <a:path w="5490351" h="627160">
                  <a:moveTo>
                    <a:pt x="0" y="0"/>
                  </a:moveTo>
                  <a:lnTo>
                    <a:pt x="5490351" y="0"/>
                  </a:lnTo>
                  <a:lnTo>
                    <a:pt x="5490351" y="627160"/>
                  </a:lnTo>
                  <a:lnTo>
                    <a:pt x="0" y="627160"/>
                  </a:lnTo>
                  <a:close/>
                </a:path>
              </a:pathLst>
            </a:custGeom>
            <a:solidFill>
              <a:srgbClr val="002D5D"/>
            </a:solidFill>
          </p:spPr>
        </p:sp>
      </p:grpSp>
      <p:pic>
        <p:nvPicPr>
          <p:cNvPr id="5" name="Picture 5"/>
          <p:cNvPicPr>
            <a:picLocks noChangeAspect="1"/>
          </p:cNvPicPr>
          <p:nvPr/>
        </p:nvPicPr>
        <p:blipFill>
          <a:blip r:embed="rId2"/>
          <a:srcRect/>
          <a:stretch>
            <a:fillRect/>
          </a:stretch>
        </p:blipFill>
        <p:spPr>
          <a:xfrm>
            <a:off x="1553957" y="1059201"/>
            <a:ext cx="1279390" cy="1279390"/>
          </a:xfrm>
          <a:prstGeom prst="rect">
            <a:avLst/>
          </a:prstGeom>
        </p:spPr>
      </p:pic>
      <p:sp>
        <p:nvSpPr>
          <p:cNvPr id="6" name="TextBox 6"/>
          <p:cNvSpPr txBox="1"/>
          <p:nvPr/>
        </p:nvSpPr>
        <p:spPr>
          <a:xfrm>
            <a:off x="3303692" y="1085719"/>
            <a:ext cx="13622691" cy="1102531"/>
          </a:xfrm>
          <a:prstGeom prst="rect">
            <a:avLst/>
          </a:prstGeom>
        </p:spPr>
        <p:txBody>
          <a:bodyPr lIns="0" tIns="0" rIns="0" bIns="0" rtlCol="0" anchor="t">
            <a:spAutoFit/>
          </a:bodyPr>
          <a:lstStyle/>
          <a:p>
            <a:pPr>
              <a:lnSpc>
                <a:spcPts val="9055"/>
              </a:lnSpc>
            </a:pPr>
            <a:r>
              <a:rPr lang="en-US" sz="6468" spc="258" dirty="0">
                <a:solidFill>
                  <a:srgbClr val="FFFFFF"/>
                </a:solidFill>
                <a:latin typeface="Open Sans Light 1"/>
              </a:rPr>
              <a:t>CORA </a:t>
            </a:r>
            <a:r>
              <a:rPr lang="en-US" sz="6468" spc="258" dirty="0">
                <a:solidFill>
                  <a:srgbClr val="FFFFFF"/>
                </a:solidFill>
                <a:latin typeface="Open Sans Light 1 Bold"/>
              </a:rPr>
              <a:t>History</a:t>
            </a:r>
          </a:p>
        </p:txBody>
      </p:sp>
      <p:sp>
        <p:nvSpPr>
          <p:cNvPr id="7" name="TextBox 7"/>
          <p:cNvSpPr txBox="1"/>
          <p:nvPr/>
        </p:nvSpPr>
        <p:spPr>
          <a:xfrm>
            <a:off x="1553957" y="3167363"/>
            <a:ext cx="15153717" cy="6889002"/>
          </a:xfrm>
          <a:prstGeom prst="rect">
            <a:avLst/>
          </a:prstGeom>
        </p:spPr>
        <p:txBody>
          <a:bodyPr lIns="0" tIns="0" rIns="0" bIns="0" rtlCol="0" anchor="t">
            <a:spAutoFit/>
          </a:bodyPr>
          <a:lstStyle/>
          <a:p>
            <a:pPr marL="518160" lvl="1" indent="-259080">
              <a:lnSpc>
                <a:spcPts val="3600"/>
              </a:lnSpc>
              <a:buFont typeface="Arial"/>
              <a:buChar char="•"/>
            </a:pPr>
            <a:r>
              <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rPr>
              <a:t>C.R.S. 30-11-101(1)(e) and 30-11-107(1)(e) authorizes the Board of County Commissioners to set policies related to handling and managing CORA.</a:t>
            </a:r>
          </a:p>
          <a:p>
            <a:pPr marL="259080" lvl="1">
              <a:lnSpc>
                <a:spcPts val="3600"/>
              </a:lnSpc>
            </a:pPr>
            <a:endPar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endParaRPr>
          </a:p>
          <a:p>
            <a:pPr marL="518160" lvl="1" indent="-259080">
              <a:lnSpc>
                <a:spcPts val="3600"/>
              </a:lnSpc>
              <a:buFont typeface="Arial"/>
              <a:buChar char="•"/>
            </a:pPr>
            <a:r>
              <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rPr>
              <a:t>This authority was exercised on July 1, 2014 through Resolution No. 14-241 and on January 14, 2020 through Resolution No. 20-20.</a:t>
            </a:r>
          </a:p>
          <a:p>
            <a:pPr marL="259080" lvl="1">
              <a:lnSpc>
                <a:spcPts val="3600"/>
              </a:lnSpc>
            </a:pPr>
            <a:endPar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endParaRPr>
          </a:p>
          <a:p>
            <a:pPr marL="518160" lvl="1" indent="-259080">
              <a:lnSpc>
                <a:spcPts val="3600"/>
              </a:lnSpc>
              <a:buFont typeface="Arial"/>
              <a:buChar char="•"/>
            </a:pPr>
            <a:r>
              <a:rPr lang="en-US" sz="2400" spc="120" dirty="0">
                <a:solidFill>
                  <a:srgbClr val="002D5D"/>
                </a:solidFill>
                <a:latin typeface="Open Sans Bold"/>
              </a:rPr>
              <a:t>The policy establishes transparency, public access to documents, which department is responsible for fielding requests, and the amount charged for research and retrieval.</a:t>
            </a:r>
          </a:p>
          <a:p>
            <a:pPr marL="259080" lvl="1">
              <a:lnSpc>
                <a:spcPts val="3600"/>
              </a:lnSpc>
            </a:pPr>
            <a:endParaRPr lang="en-US" sz="2400" spc="120" dirty="0">
              <a:solidFill>
                <a:srgbClr val="002D5D"/>
              </a:solidFill>
              <a:latin typeface="Open Sans Bold"/>
            </a:endParaRPr>
          </a:p>
          <a:p>
            <a:pPr marL="518160" lvl="1" indent="-259080">
              <a:lnSpc>
                <a:spcPts val="3600"/>
              </a:lnSpc>
              <a:buFont typeface="Arial"/>
              <a:buChar char="•"/>
            </a:pPr>
            <a:r>
              <a:rPr lang="en-US" sz="2400" spc="120" dirty="0">
                <a:solidFill>
                  <a:srgbClr val="002D5D"/>
                </a:solidFill>
                <a:latin typeface="Open Sans Bold"/>
              </a:rPr>
              <a:t>Today’s Resolution recommends changes to better align our policy with area local governments and enhance the public’s access to records. </a:t>
            </a:r>
          </a:p>
          <a:p>
            <a:pPr marL="259080" lvl="1">
              <a:lnSpc>
                <a:spcPts val="3600"/>
              </a:lnSpc>
            </a:pPr>
            <a:endParaRPr lang="en-US" sz="2400" spc="120" dirty="0">
              <a:solidFill>
                <a:srgbClr val="002D5D"/>
              </a:solidFill>
              <a:latin typeface="Open Sans Bold"/>
            </a:endParaRPr>
          </a:p>
          <a:p>
            <a:pPr marL="518160" lvl="1" indent="-259080">
              <a:lnSpc>
                <a:spcPts val="3600"/>
              </a:lnSpc>
              <a:buFont typeface="Arial"/>
              <a:buChar char="•"/>
            </a:pPr>
            <a:r>
              <a:rPr lang="en-US" sz="2400" spc="120" dirty="0">
                <a:solidFill>
                  <a:srgbClr val="002D5D"/>
                </a:solidFill>
                <a:latin typeface="Open Sans Bold"/>
              </a:rPr>
              <a:t>Staff will now make updates to this policy on an annual basis.</a:t>
            </a:r>
          </a:p>
          <a:p>
            <a:pPr>
              <a:lnSpc>
                <a:spcPts val="3600"/>
              </a:lnSpc>
            </a:pPr>
            <a:endParaRPr lang="en-US" sz="2400" spc="120" dirty="0">
              <a:solidFill>
                <a:srgbClr val="002D5D"/>
              </a:solidFill>
              <a:latin typeface="Open Sans Bold"/>
            </a:endParaRPr>
          </a:p>
          <a:p>
            <a:pPr algn="l">
              <a:lnSpc>
                <a:spcPts val="3600"/>
              </a:lnSpc>
            </a:pPr>
            <a:endParaRPr lang="en-US" sz="2400" spc="120" dirty="0">
              <a:solidFill>
                <a:srgbClr val="002D5D"/>
              </a:solidFill>
              <a:latin typeface="Open Sans Bold"/>
            </a:endParaRPr>
          </a:p>
        </p:txBody>
      </p:sp>
      <p:pic>
        <p:nvPicPr>
          <p:cNvPr id="9" name="Picture 8" descr="Logo&#10;&#10;Description automatically generated">
            <a:extLst>
              <a:ext uri="{FF2B5EF4-FFF2-40B4-BE49-F238E27FC236}">
                <a16:creationId xmlns:a16="http://schemas.microsoft.com/office/drawing/2014/main" id="{6E3AEB5F-3819-0A80-5992-97DE6E963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0" y="7861486"/>
            <a:ext cx="2174754" cy="2174754"/>
          </a:xfrm>
          <a:prstGeom prst="rect">
            <a:avLst/>
          </a:prstGeom>
        </p:spPr>
      </p:pic>
    </p:spTree>
    <p:extLst>
      <p:ext uri="{BB962C8B-B14F-4D97-AF65-F5344CB8AC3E}">
        <p14:creationId xmlns:p14="http://schemas.microsoft.com/office/powerpoint/2010/main" val="1115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654212">
            <a:off x="8866845" y="-2124067"/>
            <a:ext cx="10243378" cy="13404385"/>
          </a:xfrm>
          <a:prstGeom prst="rect">
            <a:avLst/>
          </a:prstGeom>
          <a:solidFill>
            <a:srgbClr val="000000">
              <a:alpha val="4706"/>
            </a:srgbClr>
          </a:solidFill>
        </p:spPr>
      </p:sp>
      <p:grpSp>
        <p:nvGrpSpPr>
          <p:cNvPr id="3" name="Group 3"/>
          <p:cNvGrpSpPr/>
          <p:nvPr/>
        </p:nvGrpSpPr>
        <p:grpSpPr>
          <a:xfrm>
            <a:off x="1048670" y="771890"/>
            <a:ext cx="16230600" cy="1854014"/>
            <a:chOff x="0" y="0"/>
            <a:chExt cx="5490351" cy="627160"/>
          </a:xfrm>
        </p:grpSpPr>
        <p:sp>
          <p:nvSpPr>
            <p:cNvPr id="4" name="Freeform 4"/>
            <p:cNvSpPr/>
            <p:nvPr/>
          </p:nvSpPr>
          <p:spPr>
            <a:xfrm>
              <a:off x="0" y="0"/>
              <a:ext cx="5490351" cy="627160"/>
            </a:xfrm>
            <a:custGeom>
              <a:avLst/>
              <a:gdLst/>
              <a:ahLst/>
              <a:cxnLst/>
              <a:rect l="l" t="t" r="r" b="b"/>
              <a:pathLst>
                <a:path w="5490351" h="627160">
                  <a:moveTo>
                    <a:pt x="0" y="0"/>
                  </a:moveTo>
                  <a:lnTo>
                    <a:pt x="5490351" y="0"/>
                  </a:lnTo>
                  <a:lnTo>
                    <a:pt x="5490351" y="627160"/>
                  </a:lnTo>
                  <a:lnTo>
                    <a:pt x="0" y="627160"/>
                  </a:lnTo>
                  <a:close/>
                </a:path>
              </a:pathLst>
            </a:custGeom>
            <a:solidFill>
              <a:srgbClr val="002D5D"/>
            </a:solidFill>
          </p:spPr>
        </p:sp>
      </p:grpSp>
      <p:pic>
        <p:nvPicPr>
          <p:cNvPr id="5" name="Picture 5"/>
          <p:cNvPicPr>
            <a:picLocks noChangeAspect="1"/>
          </p:cNvPicPr>
          <p:nvPr/>
        </p:nvPicPr>
        <p:blipFill>
          <a:blip r:embed="rId2"/>
          <a:srcRect/>
          <a:stretch>
            <a:fillRect/>
          </a:stretch>
        </p:blipFill>
        <p:spPr>
          <a:xfrm>
            <a:off x="1553957" y="1059201"/>
            <a:ext cx="1279390" cy="1279390"/>
          </a:xfrm>
          <a:prstGeom prst="rect">
            <a:avLst/>
          </a:prstGeom>
        </p:spPr>
      </p:pic>
      <p:sp>
        <p:nvSpPr>
          <p:cNvPr id="6" name="TextBox 6"/>
          <p:cNvSpPr txBox="1"/>
          <p:nvPr/>
        </p:nvSpPr>
        <p:spPr>
          <a:xfrm>
            <a:off x="3303692" y="1085719"/>
            <a:ext cx="13622691" cy="1102531"/>
          </a:xfrm>
          <a:prstGeom prst="rect">
            <a:avLst/>
          </a:prstGeom>
        </p:spPr>
        <p:txBody>
          <a:bodyPr lIns="0" tIns="0" rIns="0" bIns="0" rtlCol="0" anchor="t">
            <a:spAutoFit/>
          </a:bodyPr>
          <a:lstStyle/>
          <a:p>
            <a:pPr>
              <a:lnSpc>
                <a:spcPts val="9055"/>
              </a:lnSpc>
            </a:pPr>
            <a:r>
              <a:rPr lang="en-US" sz="6468" spc="258" dirty="0">
                <a:solidFill>
                  <a:srgbClr val="FFFFFF"/>
                </a:solidFill>
                <a:latin typeface="Open Sans Light 1"/>
              </a:rPr>
              <a:t>POLICY </a:t>
            </a:r>
            <a:r>
              <a:rPr lang="en-US" sz="6468" spc="258" dirty="0">
                <a:solidFill>
                  <a:srgbClr val="FFFFFF"/>
                </a:solidFill>
                <a:latin typeface="Open Sans Light 1 Bold"/>
              </a:rPr>
              <a:t>Changes</a:t>
            </a:r>
          </a:p>
        </p:txBody>
      </p:sp>
      <p:sp>
        <p:nvSpPr>
          <p:cNvPr id="7" name="TextBox 7"/>
          <p:cNvSpPr txBox="1"/>
          <p:nvPr/>
        </p:nvSpPr>
        <p:spPr>
          <a:xfrm>
            <a:off x="1553957" y="3167363"/>
            <a:ext cx="15153717" cy="4580678"/>
          </a:xfrm>
          <a:prstGeom prst="rect">
            <a:avLst/>
          </a:prstGeom>
        </p:spPr>
        <p:txBody>
          <a:bodyPr lIns="0" tIns="0" rIns="0" bIns="0" rtlCol="0" anchor="t">
            <a:spAutoFit/>
          </a:bodyPr>
          <a:lstStyle/>
          <a:p>
            <a:pPr marL="259080" lvl="1">
              <a:lnSpc>
                <a:spcPts val="3600"/>
              </a:lnSpc>
            </a:pPr>
            <a:r>
              <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rPr>
              <a:t>Staff is recommending the following changes to the policy adopted in Resolution No. 20-20:</a:t>
            </a:r>
          </a:p>
          <a:p>
            <a:pPr marL="259080" lvl="1">
              <a:lnSpc>
                <a:spcPts val="3600"/>
              </a:lnSpc>
            </a:pPr>
            <a:endPar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endParaRPr>
          </a:p>
          <a:p>
            <a:pPr marL="518160" lvl="1" indent="-259080">
              <a:lnSpc>
                <a:spcPts val="3600"/>
              </a:lnSpc>
              <a:buFont typeface="Arial"/>
              <a:buChar char="•"/>
            </a:pPr>
            <a:r>
              <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rPr>
              <a:t>Decrease the amount charged to a requestor from $33.58 to $29.95 per hour.</a:t>
            </a:r>
          </a:p>
          <a:p>
            <a:pPr marL="259080" lvl="1">
              <a:lnSpc>
                <a:spcPts val="3600"/>
              </a:lnSpc>
            </a:pPr>
            <a:endParaRPr lang="en-US" sz="2400" b="1" spc="60" dirty="0">
              <a:solidFill>
                <a:srgbClr val="002D5D"/>
              </a:solidFill>
              <a:latin typeface="Open Sans" panose="020B0606030504020204" pitchFamily="34" charset="0"/>
              <a:ea typeface="Open Sans" panose="020B0606030504020204" pitchFamily="34" charset="0"/>
              <a:cs typeface="Open Sans" panose="020B0606030504020204" pitchFamily="34" charset="0"/>
            </a:endParaRPr>
          </a:p>
          <a:p>
            <a:pPr marL="518160" lvl="1" indent="-259080">
              <a:lnSpc>
                <a:spcPts val="3600"/>
              </a:lnSpc>
              <a:buFont typeface="Arial"/>
              <a:buChar char="•"/>
            </a:pPr>
            <a:r>
              <a:rPr lang="en-US" sz="2400" spc="120" dirty="0">
                <a:solidFill>
                  <a:srgbClr val="002D5D"/>
                </a:solidFill>
                <a:latin typeface="Open Sans Bold"/>
              </a:rPr>
              <a:t>Increase the number of complimentary hours given to a requestor from one to two hours.</a:t>
            </a:r>
          </a:p>
          <a:p>
            <a:pPr marL="259080" lvl="1">
              <a:lnSpc>
                <a:spcPts val="3600"/>
              </a:lnSpc>
            </a:pPr>
            <a:endParaRPr lang="en-US" sz="2400" spc="120" dirty="0">
              <a:solidFill>
                <a:srgbClr val="002D5D"/>
              </a:solidFill>
              <a:latin typeface="Open Sans Bold"/>
            </a:endParaRPr>
          </a:p>
          <a:p>
            <a:pPr marL="518160" lvl="1" indent="-259080">
              <a:lnSpc>
                <a:spcPts val="3600"/>
              </a:lnSpc>
              <a:buFont typeface="Arial"/>
              <a:buChar char="•"/>
            </a:pPr>
            <a:r>
              <a:rPr lang="en-US" sz="2400" spc="120" dirty="0">
                <a:solidFill>
                  <a:srgbClr val="002D5D"/>
                </a:solidFill>
                <a:latin typeface="Open Sans Bold"/>
              </a:rPr>
              <a:t>Align the name of the Department receiving requests from “Public Information Office” to “Communications”.</a:t>
            </a:r>
          </a:p>
          <a:p>
            <a:pPr algn="l">
              <a:lnSpc>
                <a:spcPts val="3600"/>
              </a:lnSpc>
            </a:pPr>
            <a:endParaRPr lang="en-US" sz="2400" spc="120" dirty="0">
              <a:solidFill>
                <a:srgbClr val="002D5D"/>
              </a:solidFill>
              <a:latin typeface="Open Sans Bold"/>
            </a:endParaRPr>
          </a:p>
        </p:txBody>
      </p:sp>
      <p:pic>
        <p:nvPicPr>
          <p:cNvPr id="9" name="Picture 8" descr="Logo&#10;&#10;Description automatically generated">
            <a:extLst>
              <a:ext uri="{FF2B5EF4-FFF2-40B4-BE49-F238E27FC236}">
                <a16:creationId xmlns:a16="http://schemas.microsoft.com/office/drawing/2014/main" id="{6E3AEB5F-3819-0A80-5992-97DE6E963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0" y="7861486"/>
            <a:ext cx="2174754" cy="2174754"/>
          </a:xfrm>
          <a:prstGeom prst="rect">
            <a:avLst/>
          </a:prstGeom>
        </p:spPr>
      </p:pic>
    </p:spTree>
    <p:extLst>
      <p:ext uri="{BB962C8B-B14F-4D97-AF65-F5344CB8AC3E}">
        <p14:creationId xmlns:p14="http://schemas.microsoft.com/office/powerpoint/2010/main" val="225915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654212">
            <a:off x="8866845" y="-2124067"/>
            <a:ext cx="10243378" cy="13404385"/>
          </a:xfrm>
          <a:prstGeom prst="rect">
            <a:avLst/>
          </a:prstGeom>
          <a:solidFill>
            <a:srgbClr val="000000">
              <a:alpha val="4706"/>
            </a:srgbClr>
          </a:solidFill>
        </p:spPr>
      </p:sp>
      <p:grpSp>
        <p:nvGrpSpPr>
          <p:cNvPr id="3" name="Group 3"/>
          <p:cNvGrpSpPr/>
          <p:nvPr/>
        </p:nvGrpSpPr>
        <p:grpSpPr>
          <a:xfrm>
            <a:off x="1048670" y="771890"/>
            <a:ext cx="16230600" cy="1854014"/>
            <a:chOff x="0" y="0"/>
            <a:chExt cx="5490351" cy="627160"/>
          </a:xfrm>
        </p:grpSpPr>
        <p:sp>
          <p:nvSpPr>
            <p:cNvPr id="4" name="Freeform 4"/>
            <p:cNvSpPr/>
            <p:nvPr/>
          </p:nvSpPr>
          <p:spPr>
            <a:xfrm>
              <a:off x="0" y="0"/>
              <a:ext cx="5490351" cy="627160"/>
            </a:xfrm>
            <a:custGeom>
              <a:avLst/>
              <a:gdLst/>
              <a:ahLst/>
              <a:cxnLst/>
              <a:rect l="l" t="t" r="r" b="b"/>
              <a:pathLst>
                <a:path w="5490351" h="627160">
                  <a:moveTo>
                    <a:pt x="0" y="0"/>
                  </a:moveTo>
                  <a:lnTo>
                    <a:pt x="5490351" y="0"/>
                  </a:lnTo>
                  <a:lnTo>
                    <a:pt x="5490351" y="627160"/>
                  </a:lnTo>
                  <a:lnTo>
                    <a:pt x="0" y="627160"/>
                  </a:lnTo>
                  <a:close/>
                </a:path>
              </a:pathLst>
            </a:custGeom>
            <a:solidFill>
              <a:srgbClr val="002D5D"/>
            </a:solidFill>
          </p:spPr>
        </p:sp>
      </p:grpSp>
      <p:pic>
        <p:nvPicPr>
          <p:cNvPr id="5" name="Picture 5"/>
          <p:cNvPicPr>
            <a:picLocks noChangeAspect="1"/>
          </p:cNvPicPr>
          <p:nvPr/>
        </p:nvPicPr>
        <p:blipFill>
          <a:blip r:embed="rId2"/>
          <a:srcRect/>
          <a:stretch>
            <a:fillRect/>
          </a:stretch>
        </p:blipFill>
        <p:spPr>
          <a:xfrm>
            <a:off x="1553957" y="1059201"/>
            <a:ext cx="1279390" cy="1279390"/>
          </a:xfrm>
          <a:prstGeom prst="rect">
            <a:avLst/>
          </a:prstGeom>
        </p:spPr>
      </p:pic>
      <p:sp>
        <p:nvSpPr>
          <p:cNvPr id="6" name="TextBox 6"/>
          <p:cNvSpPr txBox="1"/>
          <p:nvPr/>
        </p:nvSpPr>
        <p:spPr>
          <a:xfrm>
            <a:off x="3303692" y="1085719"/>
            <a:ext cx="13622691" cy="1102531"/>
          </a:xfrm>
          <a:prstGeom prst="rect">
            <a:avLst/>
          </a:prstGeom>
        </p:spPr>
        <p:txBody>
          <a:bodyPr lIns="0" tIns="0" rIns="0" bIns="0" rtlCol="0" anchor="t">
            <a:spAutoFit/>
          </a:bodyPr>
          <a:lstStyle/>
          <a:p>
            <a:pPr>
              <a:lnSpc>
                <a:spcPts val="9055"/>
              </a:lnSpc>
            </a:pPr>
            <a:r>
              <a:rPr lang="en-US" sz="6468" spc="258" dirty="0">
                <a:solidFill>
                  <a:srgbClr val="FFFFFF"/>
                </a:solidFill>
                <a:latin typeface="Open Sans Light 1"/>
              </a:rPr>
              <a:t>COUNTY </a:t>
            </a:r>
            <a:r>
              <a:rPr lang="en-US" sz="6468" spc="258" dirty="0">
                <a:solidFill>
                  <a:srgbClr val="FFFFFF"/>
                </a:solidFill>
                <a:latin typeface="Open Sans Light 1 Bold"/>
              </a:rPr>
              <a:t>Elected Officials</a:t>
            </a:r>
          </a:p>
        </p:txBody>
      </p:sp>
      <p:sp>
        <p:nvSpPr>
          <p:cNvPr id="7" name="TextBox 7"/>
          <p:cNvSpPr txBox="1"/>
          <p:nvPr/>
        </p:nvSpPr>
        <p:spPr>
          <a:xfrm>
            <a:off x="1553957" y="3167363"/>
            <a:ext cx="15153717" cy="5042342"/>
          </a:xfrm>
          <a:prstGeom prst="rect">
            <a:avLst/>
          </a:prstGeom>
        </p:spPr>
        <p:txBody>
          <a:bodyPr lIns="0" tIns="0" rIns="0" bIns="0" rtlCol="0" anchor="t">
            <a:spAutoFit/>
          </a:bodyPr>
          <a:lstStyle/>
          <a:p>
            <a:pPr marL="259080" lvl="1">
              <a:lnSpc>
                <a:spcPts val="3600"/>
              </a:lnSpc>
            </a:pPr>
            <a:r>
              <a:rPr lang="en-US" sz="2400" spc="60" dirty="0">
                <a:solidFill>
                  <a:srgbClr val="002D5D"/>
                </a:solidFill>
                <a:latin typeface="Arimo Bold"/>
              </a:rPr>
              <a:t>The County is required to display which offices have adopted the policy on the county’s webpage. If you vote to accept this, the following offices have agreed to align with this policy:</a:t>
            </a:r>
          </a:p>
          <a:p>
            <a:pPr marL="601980" lvl="1" indent="-342900">
              <a:lnSpc>
                <a:spcPts val="3600"/>
              </a:lnSpc>
              <a:buFont typeface="Arial" panose="020B0604020202020204" pitchFamily="34" charset="0"/>
              <a:buChar char="•"/>
            </a:pPr>
            <a:endParaRPr lang="en-US" sz="2400" spc="60" dirty="0">
              <a:solidFill>
                <a:srgbClr val="002D5D"/>
              </a:solidFill>
              <a:latin typeface="Arimo Bold"/>
            </a:endParaRPr>
          </a:p>
          <a:p>
            <a:pPr marL="1059180" lvl="2" indent="-342900">
              <a:lnSpc>
                <a:spcPts val="3600"/>
              </a:lnSpc>
              <a:buFont typeface="Arial" panose="020B0604020202020204" pitchFamily="34" charset="0"/>
              <a:buChar char="•"/>
            </a:pPr>
            <a:r>
              <a:rPr lang="en-US" sz="2400" spc="60" dirty="0">
                <a:solidFill>
                  <a:srgbClr val="002D5D"/>
                </a:solidFill>
                <a:latin typeface="Arimo Bold"/>
              </a:rPr>
              <a:t>Assessor</a:t>
            </a:r>
          </a:p>
          <a:p>
            <a:pPr marL="1059180" lvl="2" indent="-342900">
              <a:lnSpc>
                <a:spcPts val="3600"/>
              </a:lnSpc>
              <a:buFont typeface="Arial" panose="020B0604020202020204" pitchFamily="34" charset="0"/>
              <a:buChar char="•"/>
            </a:pPr>
            <a:r>
              <a:rPr lang="en-US" sz="2400" spc="60" dirty="0">
                <a:solidFill>
                  <a:srgbClr val="002D5D"/>
                </a:solidFill>
                <a:latin typeface="Arimo Bold"/>
              </a:rPr>
              <a:t>Clerk and Recorder</a:t>
            </a:r>
          </a:p>
          <a:p>
            <a:pPr marL="1059180" lvl="2" indent="-342900">
              <a:lnSpc>
                <a:spcPts val="3600"/>
              </a:lnSpc>
              <a:buFont typeface="Arial" panose="020B0604020202020204" pitchFamily="34" charset="0"/>
              <a:buChar char="•"/>
            </a:pPr>
            <a:r>
              <a:rPr lang="en-US" sz="2400" spc="60" dirty="0">
                <a:solidFill>
                  <a:srgbClr val="002D5D"/>
                </a:solidFill>
                <a:latin typeface="Arimo Bold"/>
              </a:rPr>
              <a:t>Coroner</a:t>
            </a:r>
          </a:p>
          <a:p>
            <a:pPr marL="1059180" lvl="2" indent="-342900">
              <a:lnSpc>
                <a:spcPts val="3600"/>
              </a:lnSpc>
              <a:buFont typeface="Arial" panose="020B0604020202020204" pitchFamily="34" charset="0"/>
              <a:buChar char="•"/>
            </a:pPr>
            <a:r>
              <a:rPr lang="en-US" sz="2400" spc="60" dirty="0">
                <a:solidFill>
                  <a:srgbClr val="002D5D"/>
                </a:solidFill>
                <a:latin typeface="Arimo Bold"/>
              </a:rPr>
              <a:t>District Attorney</a:t>
            </a:r>
          </a:p>
          <a:p>
            <a:pPr marL="1059180" lvl="2" indent="-342900">
              <a:lnSpc>
                <a:spcPts val="3600"/>
              </a:lnSpc>
              <a:buFont typeface="Arial" panose="020B0604020202020204" pitchFamily="34" charset="0"/>
              <a:buChar char="•"/>
            </a:pPr>
            <a:r>
              <a:rPr lang="en-US" sz="2400" spc="60" dirty="0">
                <a:solidFill>
                  <a:srgbClr val="002D5D"/>
                </a:solidFill>
                <a:latin typeface="Arimo Bold"/>
              </a:rPr>
              <a:t>Surveyor</a:t>
            </a:r>
          </a:p>
          <a:p>
            <a:pPr marL="1059180" lvl="2" indent="-342900">
              <a:lnSpc>
                <a:spcPts val="3600"/>
              </a:lnSpc>
              <a:buFont typeface="Arial" panose="020B0604020202020204" pitchFamily="34" charset="0"/>
              <a:buChar char="•"/>
            </a:pPr>
            <a:r>
              <a:rPr lang="en-US" sz="2400" spc="60" dirty="0">
                <a:solidFill>
                  <a:srgbClr val="002D5D"/>
                </a:solidFill>
                <a:latin typeface="Arimo Bold"/>
              </a:rPr>
              <a:t>Treasurer</a:t>
            </a:r>
          </a:p>
          <a:p>
            <a:pPr marL="259080" lvl="1">
              <a:lnSpc>
                <a:spcPts val="3600"/>
              </a:lnSpc>
            </a:pPr>
            <a:endParaRPr lang="en-US" sz="2400" spc="120" dirty="0">
              <a:solidFill>
                <a:srgbClr val="002D5D"/>
              </a:solidFill>
              <a:latin typeface="Open Sans Bold"/>
            </a:endParaRPr>
          </a:p>
          <a:p>
            <a:pPr algn="l">
              <a:lnSpc>
                <a:spcPts val="3600"/>
              </a:lnSpc>
            </a:pPr>
            <a:endParaRPr lang="en-US" sz="2400" spc="120" dirty="0">
              <a:solidFill>
                <a:srgbClr val="002D5D"/>
              </a:solidFill>
              <a:latin typeface="Open Sans Bold"/>
            </a:endParaRPr>
          </a:p>
        </p:txBody>
      </p:sp>
      <p:pic>
        <p:nvPicPr>
          <p:cNvPr id="9" name="Picture 8" descr="Logo&#10;&#10;Description automatically generated">
            <a:extLst>
              <a:ext uri="{FF2B5EF4-FFF2-40B4-BE49-F238E27FC236}">
                <a16:creationId xmlns:a16="http://schemas.microsoft.com/office/drawing/2014/main" id="{6E3AEB5F-3819-0A80-5992-97DE6E963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0" y="7861486"/>
            <a:ext cx="2174754" cy="2174754"/>
          </a:xfrm>
          <a:prstGeom prst="rect">
            <a:avLst/>
          </a:prstGeom>
        </p:spPr>
      </p:pic>
    </p:spTree>
    <p:extLst>
      <p:ext uri="{BB962C8B-B14F-4D97-AF65-F5344CB8AC3E}">
        <p14:creationId xmlns:p14="http://schemas.microsoft.com/office/powerpoint/2010/main" val="149799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t="7825" b="7825"/>
          <a:stretch>
            <a:fillRect t="-2000" b="-35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2" y="0"/>
            <a:ext cx="10889717" cy="10287000"/>
            <a:chOff x="0" y="0"/>
            <a:chExt cx="1846157" cy="1913890"/>
          </a:xfrm>
        </p:grpSpPr>
        <p:sp>
          <p:nvSpPr>
            <p:cNvPr id="3" name="Freeform 3"/>
            <p:cNvSpPr/>
            <p:nvPr/>
          </p:nvSpPr>
          <p:spPr>
            <a:xfrm>
              <a:off x="0" y="0"/>
              <a:ext cx="1846157" cy="1913890"/>
            </a:xfrm>
            <a:custGeom>
              <a:avLst/>
              <a:gdLst/>
              <a:ahLst/>
              <a:cxnLst/>
              <a:rect l="l" t="t" r="r" b="b"/>
              <a:pathLst>
                <a:path w="1846157" h="1913890">
                  <a:moveTo>
                    <a:pt x="0" y="0"/>
                  </a:moveTo>
                  <a:lnTo>
                    <a:pt x="1846157" y="0"/>
                  </a:lnTo>
                  <a:lnTo>
                    <a:pt x="1846157" y="1913890"/>
                  </a:lnTo>
                  <a:lnTo>
                    <a:pt x="0" y="1913890"/>
                  </a:lnTo>
                  <a:close/>
                </a:path>
              </a:pathLst>
            </a:custGeom>
            <a:solidFill>
              <a:srgbClr val="002D5D">
                <a:alpha val="69803"/>
              </a:srgbClr>
            </a:solidFill>
          </p:spPr>
        </p:sp>
      </p:grpSp>
      <p:sp>
        <p:nvSpPr>
          <p:cNvPr id="5" name="AutoShape 5"/>
          <p:cNvSpPr/>
          <p:nvPr/>
        </p:nvSpPr>
        <p:spPr>
          <a:xfrm>
            <a:off x="1028700" y="8891156"/>
            <a:ext cx="14973300" cy="38100"/>
          </a:xfrm>
          <a:prstGeom prst="rect">
            <a:avLst/>
          </a:prstGeom>
          <a:solidFill>
            <a:srgbClr val="FFFFFF"/>
          </a:solidFill>
        </p:spPr>
      </p:sp>
      <p:pic>
        <p:nvPicPr>
          <p:cNvPr id="6" name="Picture 6"/>
          <p:cNvPicPr>
            <a:picLocks noChangeAspect="1"/>
          </p:cNvPicPr>
          <p:nvPr/>
        </p:nvPicPr>
        <p:blipFill>
          <a:blip r:embed="rId3"/>
          <a:srcRect/>
          <a:stretch>
            <a:fillRect/>
          </a:stretch>
        </p:blipFill>
        <p:spPr>
          <a:xfrm>
            <a:off x="16466999" y="8464614"/>
            <a:ext cx="1584603" cy="1584603"/>
          </a:xfrm>
          <a:prstGeom prst="rect">
            <a:avLst/>
          </a:prstGeom>
        </p:spPr>
      </p:pic>
      <p:grpSp>
        <p:nvGrpSpPr>
          <p:cNvPr id="7" name="Group 7"/>
          <p:cNvGrpSpPr/>
          <p:nvPr/>
        </p:nvGrpSpPr>
        <p:grpSpPr>
          <a:xfrm>
            <a:off x="1028700" y="8888730"/>
            <a:ext cx="14973300" cy="743643"/>
            <a:chOff x="0" y="0"/>
            <a:chExt cx="19964400" cy="991524"/>
          </a:xfrm>
        </p:grpSpPr>
        <p:sp>
          <p:nvSpPr>
            <p:cNvPr id="8" name="TextBox 8"/>
            <p:cNvSpPr txBox="1"/>
            <p:nvPr/>
          </p:nvSpPr>
          <p:spPr>
            <a:xfrm>
              <a:off x="0" y="449580"/>
              <a:ext cx="12725363" cy="541944"/>
            </a:xfrm>
            <a:prstGeom prst="rect">
              <a:avLst/>
            </a:prstGeom>
          </p:spPr>
          <p:txBody>
            <a:bodyPr lIns="0" tIns="0" rIns="0" bIns="0" rtlCol="0" anchor="t">
              <a:spAutoFit/>
            </a:bodyPr>
            <a:lstStyle/>
            <a:p>
              <a:pPr defTabSz="914445">
                <a:lnSpc>
                  <a:spcPts val="3359"/>
                </a:lnSpc>
                <a:defRPr/>
              </a:pPr>
              <a:endParaRPr lang="en-US" sz="2400" spc="192" dirty="0">
                <a:solidFill>
                  <a:srgbClr val="FFFFFF"/>
                </a:solidFill>
                <a:latin typeface="Open Sans"/>
              </a:endParaRPr>
            </a:p>
          </p:txBody>
        </p:sp>
        <p:sp>
          <p:nvSpPr>
            <p:cNvPr id="9" name="AutoShape 9"/>
            <p:cNvSpPr/>
            <p:nvPr/>
          </p:nvSpPr>
          <p:spPr>
            <a:xfrm>
              <a:off x="0" y="0"/>
              <a:ext cx="19964400" cy="50800"/>
            </a:xfrm>
            <a:prstGeom prst="rect">
              <a:avLst/>
            </a:prstGeom>
            <a:solidFill>
              <a:srgbClr val="FFFFFF"/>
            </a:solidFill>
          </p:spPr>
        </p:sp>
      </p:grpSp>
      <p:sp>
        <p:nvSpPr>
          <p:cNvPr id="11" name="TextBox 4">
            <a:extLst>
              <a:ext uri="{FF2B5EF4-FFF2-40B4-BE49-F238E27FC236}">
                <a16:creationId xmlns:a16="http://schemas.microsoft.com/office/drawing/2014/main" id="{E3FEB5C2-A286-4AB9-B64C-FEFF81FB49C5}"/>
              </a:ext>
            </a:extLst>
          </p:cNvPr>
          <p:cNvSpPr txBox="1"/>
          <p:nvPr/>
        </p:nvSpPr>
        <p:spPr>
          <a:xfrm>
            <a:off x="216344" y="-231077"/>
            <a:ext cx="10889717" cy="3860544"/>
          </a:xfrm>
          <a:prstGeom prst="rect">
            <a:avLst/>
          </a:prstGeom>
        </p:spPr>
        <p:txBody>
          <a:bodyPr wrap="square" lIns="0" tIns="0" rIns="0" bIns="0" rtlCol="0" anchor="t">
            <a:spAutoFit/>
          </a:bodyPr>
          <a:lstStyle/>
          <a:p>
            <a:pPr defTabSz="914445">
              <a:lnSpc>
                <a:spcPts val="10115"/>
              </a:lnSpc>
              <a:defRPr/>
            </a:pPr>
            <a:endParaRPr dirty="0">
              <a:solidFill>
                <a:prstClr val="black"/>
              </a:solidFill>
              <a:latin typeface="Calibri"/>
            </a:endParaRPr>
          </a:p>
          <a:p>
            <a:pPr defTabSz="914445">
              <a:defRPr/>
            </a:pPr>
            <a:r>
              <a:rPr lang="en-US" sz="8801"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Other Changes</a:t>
            </a:r>
          </a:p>
          <a:p>
            <a:pPr defTabSz="914445">
              <a:lnSpc>
                <a:spcPts val="10115"/>
              </a:lnSpc>
              <a:defRPr/>
            </a:pPr>
            <a:endParaRPr lang="en-US" sz="7074" spc="71" dirty="0">
              <a:solidFill>
                <a:srgbClr val="FFFFFF"/>
              </a:solidFill>
              <a:latin typeface="League Spartan Bold Italics"/>
            </a:endParaRPr>
          </a:p>
        </p:txBody>
      </p:sp>
    </p:spTree>
    <p:extLst>
      <p:ext uri="{BB962C8B-B14F-4D97-AF65-F5344CB8AC3E}">
        <p14:creationId xmlns:p14="http://schemas.microsoft.com/office/powerpoint/2010/main" val="250185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654212">
            <a:off x="8866845" y="-2124067"/>
            <a:ext cx="10243378" cy="13404385"/>
          </a:xfrm>
          <a:prstGeom prst="rect">
            <a:avLst/>
          </a:prstGeom>
          <a:solidFill>
            <a:srgbClr val="000000">
              <a:alpha val="4706"/>
            </a:srgbClr>
          </a:solidFill>
        </p:spPr>
      </p:sp>
      <p:grpSp>
        <p:nvGrpSpPr>
          <p:cNvPr id="3" name="Group 3"/>
          <p:cNvGrpSpPr/>
          <p:nvPr/>
        </p:nvGrpSpPr>
        <p:grpSpPr>
          <a:xfrm>
            <a:off x="1048670" y="771890"/>
            <a:ext cx="16230600" cy="1854014"/>
            <a:chOff x="0" y="0"/>
            <a:chExt cx="5490351" cy="627160"/>
          </a:xfrm>
        </p:grpSpPr>
        <p:sp>
          <p:nvSpPr>
            <p:cNvPr id="4" name="Freeform 4"/>
            <p:cNvSpPr/>
            <p:nvPr/>
          </p:nvSpPr>
          <p:spPr>
            <a:xfrm>
              <a:off x="0" y="0"/>
              <a:ext cx="5490351" cy="627160"/>
            </a:xfrm>
            <a:custGeom>
              <a:avLst/>
              <a:gdLst/>
              <a:ahLst/>
              <a:cxnLst/>
              <a:rect l="l" t="t" r="r" b="b"/>
              <a:pathLst>
                <a:path w="5490351" h="627160">
                  <a:moveTo>
                    <a:pt x="0" y="0"/>
                  </a:moveTo>
                  <a:lnTo>
                    <a:pt x="5490351" y="0"/>
                  </a:lnTo>
                  <a:lnTo>
                    <a:pt x="5490351" y="627160"/>
                  </a:lnTo>
                  <a:lnTo>
                    <a:pt x="0" y="627160"/>
                  </a:lnTo>
                  <a:close/>
                </a:path>
              </a:pathLst>
            </a:custGeom>
            <a:solidFill>
              <a:srgbClr val="002D5D"/>
            </a:solidFill>
          </p:spPr>
        </p:sp>
      </p:grpSp>
      <p:pic>
        <p:nvPicPr>
          <p:cNvPr id="5" name="Picture 5"/>
          <p:cNvPicPr>
            <a:picLocks noChangeAspect="1"/>
          </p:cNvPicPr>
          <p:nvPr/>
        </p:nvPicPr>
        <p:blipFill>
          <a:blip r:embed="rId2"/>
          <a:srcRect/>
          <a:stretch>
            <a:fillRect/>
          </a:stretch>
        </p:blipFill>
        <p:spPr>
          <a:xfrm>
            <a:off x="1553957" y="1059201"/>
            <a:ext cx="1279390" cy="1279390"/>
          </a:xfrm>
          <a:prstGeom prst="rect">
            <a:avLst/>
          </a:prstGeom>
        </p:spPr>
      </p:pic>
      <p:sp>
        <p:nvSpPr>
          <p:cNvPr id="6" name="TextBox 6"/>
          <p:cNvSpPr txBox="1"/>
          <p:nvPr/>
        </p:nvSpPr>
        <p:spPr>
          <a:xfrm>
            <a:off x="3303692" y="1085719"/>
            <a:ext cx="13622691" cy="1102531"/>
          </a:xfrm>
          <a:prstGeom prst="rect">
            <a:avLst/>
          </a:prstGeom>
        </p:spPr>
        <p:txBody>
          <a:bodyPr lIns="0" tIns="0" rIns="0" bIns="0" rtlCol="0" anchor="t">
            <a:spAutoFit/>
          </a:bodyPr>
          <a:lstStyle/>
          <a:p>
            <a:pPr>
              <a:lnSpc>
                <a:spcPts val="9055"/>
              </a:lnSpc>
            </a:pPr>
            <a:r>
              <a:rPr lang="en-US" sz="6468" spc="258" dirty="0">
                <a:solidFill>
                  <a:srgbClr val="FFFFFF"/>
                </a:solidFill>
                <a:latin typeface="Open Sans Light 1"/>
              </a:rPr>
              <a:t>ONLINE </a:t>
            </a:r>
            <a:r>
              <a:rPr lang="en-US" sz="6468" spc="258" dirty="0">
                <a:solidFill>
                  <a:srgbClr val="FFFFFF"/>
                </a:solidFill>
                <a:latin typeface="Open Sans Light 1 Bold"/>
              </a:rPr>
              <a:t>CONVENIENCE</a:t>
            </a:r>
          </a:p>
        </p:txBody>
      </p:sp>
      <p:pic>
        <p:nvPicPr>
          <p:cNvPr id="9" name="Picture 8" descr="Logo&#10;&#10;Description automatically generated">
            <a:extLst>
              <a:ext uri="{FF2B5EF4-FFF2-40B4-BE49-F238E27FC236}">
                <a16:creationId xmlns:a16="http://schemas.microsoft.com/office/drawing/2014/main" id="{6E3AEB5F-3819-0A80-5992-97DE6E963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0" y="7861486"/>
            <a:ext cx="2174754" cy="2174754"/>
          </a:xfrm>
          <a:prstGeom prst="rect">
            <a:avLst/>
          </a:prstGeom>
        </p:spPr>
      </p:pic>
      <p:sp>
        <p:nvSpPr>
          <p:cNvPr id="12" name="TextBox 11">
            <a:extLst>
              <a:ext uri="{FF2B5EF4-FFF2-40B4-BE49-F238E27FC236}">
                <a16:creationId xmlns:a16="http://schemas.microsoft.com/office/drawing/2014/main" id="{20B3AA75-ABA7-54E0-899F-AA346974CF8C}"/>
              </a:ext>
            </a:extLst>
          </p:cNvPr>
          <p:cNvSpPr txBox="1"/>
          <p:nvPr/>
        </p:nvSpPr>
        <p:spPr>
          <a:xfrm>
            <a:off x="1828800" y="2553946"/>
            <a:ext cx="10145806" cy="6519670"/>
          </a:xfrm>
          <a:prstGeom prst="rect">
            <a:avLst/>
          </a:prstGeom>
          <a:noFill/>
        </p:spPr>
        <p:txBody>
          <a:bodyPr wrap="square">
            <a:spAutoFit/>
          </a:bodyPr>
          <a:lstStyle/>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Arimo Bold"/>
              <a:cs typeface="Arimo Bold"/>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Arimo Bold"/>
              <a:cs typeface="Arimo Bold"/>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Arimo Bold"/>
              <a:cs typeface="Arimo Bold"/>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Arimo Bold"/>
              <a:cs typeface="Arimo Bold"/>
            </a:endParaRPr>
          </a:p>
          <a:p>
            <a:pPr marL="259080" marR="0" lvl="1"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60" normalizeH="0" baseline="0" noProof="0" dirty="0">
              <a:ln>
                <a:noFill/>
              </a:ln>
              <a:solidFill>
                <a:srgbClr val="FF0000"/>
              </a:solidFill>
              <a:effectLst/>
              <a:uLnTx/>
              <a:uFillTx/>
              <a:latin typeface="Arimo Bold"/>
              <a:ea typeface="+mn-ea"/>
              <a:cs typeface="+mn-cs"/>
            </a:endParaRPr>
          </a:p>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120" normalizeH="0" baseline="0" noProof="0" dirty="0">
              <a:ln>
                <a:noFill/>
              </a:ln>
              <a:solidFill>
                <a:srgbClr val="002D5D"/>
              </a:solidFill>
              <a:effectLst/>
              <a:uLnTx/>
              <a:uFillTx/>
              <a:latin typeface="Open Sans Bold"/>
              <a:ea typeface="Open Sans Bold"/>
              <a:cs typeface="Open Sans Bold"/>
            </a:endParaRPr>
          </a:p>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120" normalizeH="0" baseline="0" noProof="0" dirty="0">
              <a:ln>
                <a:noFill/>
              </a:ln>
              <a:solidFill>
                <a:srgbClr val="002D5D"/>
              </a:solidFill>
              <a:effectLst/>
              <a:uLnTx/>
              <a:uFillTx/>
              <a:latin typeface="Open Sans Bold"/>
              <a:ea typeface="+mn-ea"/>
              <a:cs typeface="+mn-cs"/>
            </a:endParaRPr>
          </a:p>
        </p:txBody>
      </p:sp>
      <p:pic>
        <p:nvPicPr>
          <p:cNvPr id="13" name="Picture 12">
            <a:extLst>
              <a:ext uri="{FF2B5EF4-FFF2-40B4-BE49-F238E27FC236}">
                <a16:creationId xmlns:a16="http://schemas.microsoft.com/office/drawing/2014/main" id="{5573B6A0-5C93-AA99-6CEC-FF7622FCC97E}"/>
              </a:ext>
            </a:extLst>
          </p:cNvPr>
          <p:cNvPicPr>
            <a:picLocks noChangeAspect="1"/>
          </p:cNvPicPr>
          <p:nvPr/>
        </p:nvPicPr>
        <p:blipFill rotWithShape="1">
          <a:blip r:embed="rId4"/>
          <a:srcRect l="18750" t="14616" r="19167"/>
          <a:stretch/>
        </p:blipFill>
        <p:spPr>
          <a:xfrm>
            <a:off x="5010572" y="3695700"/>
            <a:ext cx="8458200" cy="6301075"/>
          </a:xfrm>
          <a:prstGeom prst="rect">
            <a:avLst/>
          </a:prstGeom>
        </p:spPr>
      </p:pic>
      <p:sp>
        <p:nvSpPr>
          <p:cNvPr id="14" name="TextBox 6">
            <a:extLst>
              <a:ext uri="{FF2B5EF4-FFF2-40B4-BE49-F238E27FC236}">
                <a16:creationId xmlns:a16="http://schemas.microsoft.com/office/drawing/2014/main" id="{92D5FACD-27E2-37CD-CAB4-13AEE9365158}"/>
              </a:ext>
            </a:extLst>
          </p:cNvPr>
          <p:cNvSpPr txBox="1"/>
          <p:nvPr/>
        </p:nvSpPr>
        <p:spPr>
          <a:xfrm>
            <a:off x="1662814" y="2718327"/>
            <a:ext cx="15153717" cy="7812331"/>
          </a:xfrm>
          <a:prstGeom prst="rect">
            <a:avLst/>
          </a:prstGeom>
        </p:spPr>
        <p:txBody>
          <a:bodyPr lIns="0" tIns="0" rIns="0" bIns="0" rtlCol="0" anchor="t">
            <a:spAutoFit/>
          </a:bodyPr>
          <a:lstStyle/>
          <a:p>
            <a:pPr marL="259080" lvl="1">
              <a:lnSpc>
                <a:spcPts val="3600"/>
              </a:lnSpc>
            </a:pPr>
            <a:endParaRPr lang="en-US" sz="2400" b="1" spc="60" dirty="0">
              <a:solidFill>
                <a:srgbClr val="FF0000"/>
              </a:solidFill>
              <a:latin typeface="Arimo Bold"/>
              <a:ea typeface="Arimo Bold"/>
              <a:cs typeface="Arimo Bold"/>
            </a:endParaRPr>
          </a:p>
          <a:p>
            <a:pPr marL="259080" lvl="1">
              <a:lnSpc>
                <a:spcPts val="3600"/>
              </a:lnSpc>
            </a:pPr>
            <a:r>
              <a:rPr lang="en-US" sz="2400" b="1" spc="120" dirty="0">
                <a:solidFill>
                  <a:srgbClr val="002D5D"/>
                </a:solidFill>
                <a:latin typeface="Arimo Bold"/>
                <a:ea typeface="Arimo Bold"/>
                <a:cs typeface="Arimo Bold"/>
              </a:rPr>
              <a:t>Requestors can request documents and pay online</a:t>
            </a:r>
            <a:endParaRPr lang="en-US" sz="2400" b="1" spc="60" dirty="0">
              <a:solidFill>
                <a:srgbClr val="FF0000"/>
              </a:solidFill>
              <a:latin typeface="Arimo Bold"/>
              <a:ea typeface="Arimo Bold"/>
              <a:cs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a typeface="Arimo Bold"/>
              <a:cs typeface="Arimo Bold"/>
            </a:endParaRPr>
          </a:p>
          <a:p>
            <a:pPr marL="259080" lvl="1">
              <a:lnSpc>
                <a:spcPts val="3600"/>
              </a:lnSpc>
            </a:pPr>
            <a:endParaRPr lang="en-US" sz="2400" spc="60" dirty="0">
              <a:solidFill>
                <a:srgbClr val="FF0000"/>
              </a:solidFill>
              <a:latin typeface="Arimo Bold"/>
              <a:ea typeface="Arimo Bold"/>
              <a:cs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ndParaRPr>
          </a:p>
          <a:p>
            <a:pPr marL="259080" lvl="1">
              <a:lnSpc>
                <a:spcPts val="3600"/>
              </a:lnSpc>
            </a:pPr>
            <a:endParaRPr lang="en-US" sz="2400" spc="60" dirty="0">
              <a:solidFill>
                <a:srgbClr val="FF0000"/>
              </a:solidFill>
              <a:latin typeface="Arimo Bold"/>
              <a:ea typeface="Arimo Bold"/>
              <a:cs typeface="Arimo Bold"/>
            </a:endParaRPr>
          </a:p>
          <a:p>
            <a:pPr marL="259080" lvl="1">
              <a:lnSpc>
                <a:spcPts val="3600"/>
              </a:lnSpc>
            </a:pPr>
            <a:endParaRPr lang="en-US" sz="2400" spc="60" dirty="0">
              <a:solidFill>
                <a:srgbClr val="FF0000"/>
              </a:solidFill>
              <a:latin typeface="Arimo Bold"/>
              <a:ea typeface="Arimo Bold"/>
              <a:cs typeface="Arimo Bold"/>
            </a:endParaRPr>
          </a:p>
          <a:p>
            <a:pPr marL="259080" lvl="1">
              <a:lnSpc>
                <a:spcPts val="3600"/>
              </a:lnSpc>
            </a:pPr>
            <a:endParaRPr lang="en-US" sz="2400" spc="60" dirty="0">
              <a:solidFill>
                <a:srgbClr val="FF0000"/>
              </a:solidFill>
              <a:latin typeface="Arimo Bold"/>
            </a:endParaRPr>
          </a:p>
          <a:p>
            <a:pPr>
              <a:lnSpc>
                <a:spcPts val="3600"/>
              </a:lnSpc>
            </a:pPr>
            <a:endParaRPr lang="en-US" sz="2400" spc="120" dirty="0">
              <a:solidFill>
                <a:srgbClr val="002D5D"/>
              </a:solidFill>
              <a:latin typeface="Open Sans Bold"/>
              <a:ea typeface="Open Sans Bold"/>
              <a:cs typeface="Open Sans Bold"/>
            </a:endParaRPr>
          </a:p>
          <a:p>
            <a:pPr>
              <a:lnSpc>
                <a:spcPts val="3600"/>
              </a:lnSpc>
            </a:pPr>
            <a:endParaRPr lang="en-US" sz="2400" spc="120" dirty="0">
              <a:solidFill>
                <a:srgbClr val="002D5D"/>
              </a:solidFill>
              <a:latin typeface="Open Sans Bold"/>
            </a:endParaRPr>
          </a:p>
          <a:p>
            <a:pPr>
              <a:lnSpc>
                <a:spcPts val="3600"/>
              </a:lnSpc>
            </a:pPr>
            <a:endParaRPr lang="en-US" sz="2400" spc="120" dirty="0">
              <a:solidFill>
                <a:srgbClr val="002D5D"/>
              </a:solidFill>
              <a:latin typeface="Open Sans Bold"/>
            </a:endParaRPr>
          </a:p>
        </p:txBody>
      </p:sp>
    </p:spTree>
    <p:extLst>
      <p:ext uri="{BB962C8B-B14F-4D97-AF65-F5344CB8AC3E}">
        <p14:creationId xmlns:p14="http://schemas.microsoft.com/office/powerpoint/2010/main" val="113594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654212">
            <a:off x="8866845" y="-2124067"/>
            <a:ext cx="10243378" cy="13404385"/>
          </a:xfrm>
          <a:prstGeom prst="rect">
            <a:avLst/>
          </a:prstGeom>
          <a:solidFill>
            <a:srgbClr val="000000">
              <a:alpha val="4706"/>
            </a:srgbClr>
          </a:solidFill>
        </p:spPr>
      </p:sp>
      <p:grpSp>
        <p:nvGrpSpPr>
          <p:cNvPr id="3" name="Group 3"/>
          <p:cNvGrpSpPr/>
          <p:nvPr/>
        </p:nvGrpSpPr>
        <p:grpSpPr>
          <a:xfrm>
            <a:off x="1048670" y="771890"/>
            <a:ext cx="16230600" cy="1854014"/>
            <a:chOff x="0" y="0"/>
            <a:chExt cx="5490351" cy="627160"/>
          </a:xfrm>
        </p:grpSpPr>
        <p:sp>
          <p:nvSpPr>
            <p:cNvPr id="4" name="Freeform 4"/>
            <p:cNvSpPr/>
            <p:nvPr/>
          </p:nvSpPr>
          <p:spPr>
            <a:xfrm>
              <a:off x="0" y="0"/>
              <a:ext cx="5490351" cy="627160"/>
            </a:xfrm>
            <a:custGeom>
              <a:avLst/>
              <a:gdLst/>
              <a:ahLst/>
              <a:cxnLst/>
              <a:rect l="l" t="t" r="r" b="b"/>
              <a:pathLst>
                <a:path w="5490351" h="627160">
                  <a:moveTo>
                    <a:pt x="0" y="0"/>
                  </a:moveTo>
                  <a:lnTo>
                    <a:pt x="5490351" y="0"/>
                  </a:lnTo>
                  <a:lnTo>
                    <a:pt x="5490351" y="627160"/>
                  </a:lnTo>
                  <a:lnTo>
                    <a:pt x="0" y="627160"/>
                  </a:lnTo>
                  <a:close/>
                </a:path>
              </a:pathLst>
            </a:custGeom>
            <a:solidFill>
              <a:srgbClr val="002D5D"/>
            </a:solidFill>
          </p:spPr>
        </p:sp>
      </p:grpSp>
      <p:pic>
        <p:nvPicPr>
          <p:cNvPr id="5" name="Picture 5"/>
          <p:cNvPicPr>
            <a:picLocks noChangeAspect="1"/>
          </p:cNvPicPr>
          <p:nvPr/>
        </p:nvPicPr>
        <p:blipFill>
          <a:blip r:embed="rId2"/>
          <a:srcRect/>
          <a:stretch>
            <a:fillRect/>
          </a:stretch>
        </p:blipFill>
        <p:spPr>
          <a:xfrm>
            <a:off x="1553957" y="1059201"/>
            <a:ext cx="1279390" cy="1279390"/>
          </a:xfrm>
          <a:prstGeom prst="rect">
            <a:avLst/>
          </a:prstGeom>
        </p:spPr>
      </p:pic>
      <p:sp>
        <p:nvSpPr>
          <p:cNvPr id="6" name="TextBox 6"/>
          <p:cNvSpPr txBox="1"/>
          <p:nvPr/>
        </p:nvSpPr>
        <p:spPr>
          <a:xfrm>
            <a:off x="3303692" y="1085719"/>
            <a:ext cx="13622691" cy="1102531"/>
          </a:xfrm>
          <a:prstGeom prst="rect">
            <a:avLst/>
          </a:prstGeom>
        </p:spPr>
        <p:txBody>
          <a:bodyPr lIns="0" tIns="0" rIns="0" bIns="0" rtlCol="0" anchor="t">
            <a:spAutoFit/>
          </a:bodyPr>
          <a:lstStyle/>
          <a:p>
            <a:pPr>
              <a:lnSpc>
                <a:spcPts val="9055"/>
              </a:lnSpc>
            </a:pPr>
            <a:r>
              <a:rPr lang="en-US" sz="6468" spc="258" dirty="0">
                <a:solidFill>
                  <a:srgbClr val="FFFFFF"/>
                </a:solidFill>
                <a:latin typeface="Open Sans Light 1"/>
              </a:rPr>
              <a:t>ANSWERING </a:t>
            </a:r>
            <a:r>
              <a:rPr lang="en-US" sz="6468" spc="258" dirty="0">
                <a:solidFill>
                  <a:srgbClr val="FFFFFF"/>
                </a:solidFill>
                <a:latin typeface="Open Sans Light 1 Bold"/>
              </a:rPr>
              <a:t>Why</a:t>
            </a:r>
          </a:p>
        </p:txBody>
      </p:sp>
      <p:pic>
        <p:nvPicPr>
          <p:cNvPr id="9" name="Picture 8" descr="Logo&#10;&#10;Description automatically generated">
            <a:extLst>
              <a:ext uri="{FF2B5EF4-FFF2-40B4-BE49-F238E27FC236}">
                <a16:creationId xmlns:a16="http://schemas.microsoft.com/office/drawing/2014/main" id="{6E3AEB5F-3819-0A80-5992-97DE6E963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0" y="7861486"/>
            <a:ext cx="2174754" cy="2174754"/>
          </a:xfrm>
          <a:prstGeom prst="rect">
            <a:avLst/>
          </a:prstGeom>
        </p:spPr>
      </p:pic>
      <p:sp>
        <p:nvSpPr>
          <p:cNvPr id="14" name="TextBox 6">
            <a:extLst>
              <a:ext uri="{FF2B5EF4-FFF2-40B4-BE49-F238E27FC236}">
                <a16:creationId xmlns:a16="http://schemas.microsoft.com/office/drawing/2014/main" id="{92D5FACD-27E2-37CD-CAB4-13AEE9365158}"/>
              </a:ext>
            </a:extLst>
          </p:cNvPr>
          <p:cNvSpPr txBox="1"/>
          <p:nvPr/>
        </p:nvSpPr>
        <p:spPr>
          <a:xfrm>
            <a:off x="1662814" y="2718327"/>
            <a:ext cx="15153717" cy="1810688"/>
          </a:xfrm>
          <a:prstGeom prst="rect">
            <a:avLst/>
          </a:prstGeom>
        </p:spPr>
        <p:txBody>
          <a:bodyPr lIns="0" tIns="0" rIns="0" bIns="0" rtlCol="0" anchor="t">
            <a:spAutoFit/>
          </a:bodyPr>
          <a:lstStyle/>
          <a:p>
            <a:pPr marL="259080" lvl="1">
              <a:lnSpc>
                <a:spcPts val="3600"/>
              </a:lnSpc>
            </a:pPr>
            <a:endParaRPr lang="en-US" sz="2400" b="1" spc="60" dirty="0">
              <a:solidFill>
                <a:srgbClr val="FF0000"/>
              </a:solidFill>
              <a:latin typeface="Arimo Bold"/>
              <a:ea typeface="Arimo Bold"/>
              <a:cs typeface="Arimo Bold"/>
            </a:endParaRPr>
          </a:p>
          <a:p>
            <a:pPr>
              <a:lnSpc>
                <a:spcPts val="3600"/>
              </a:lnSpc>
            </a:pPr>
            <a:endParaRPr lang="en-US" sz="2400" spc="120" dirty="0">
              <a:solidFill>
                <a:srgbClr val="002D5D"/>
              </a:solidFill>
              <a:latin typeface="Open Sans Bold"/>
              <a:ea typeface="Open Sans Bold"/>
              <a:cs typeface="Open Sans Bold"/>
            </a:endParaRPr>
          </a:p>
          <a:p>
            <a:pPr>
              <a:lnSpc>
                <a:spcPts val="3600"/>
              </a:lnSpc>
            </a:pPr>
            <a:endParaRPr lang="en-US" sz="2400" spc="120" dirty="0">
              <a:solidFill>
                <a:srgbClr val="002D5D"/>
              </a:solidFill>
              <a:latin typeface="Open Sans Bold"/>
            </a:endParaRPr>
          </a:p>
          <a:p>
            <a:pPr>
              <a:lnSpc>
                <a:spcPts val="3600"/>
              </a:lnSpc>
            </a:pPr>
            <a:endParaRPr lang="en-US" sz="2400" spc="120" dirty="0">
              <a:solidFill>
                <a:srgbClr val="002D5D"/>
              </a:solidFill>
              <a:latin typeface="Open Sans Bold"/>
            </a:endParaRPr>
          </a:p>
        </p:txBody>
      </p:sp>
      <p:pic>
        <p:nvPicPr>
          <p:cNvPr id="8" name="Picture 7">
            <a:extLst>
              <a:ext uri="{FF2B5EF4-FFF2-40B4-BE49-F238E27FC236}">
                <a16:creationId xmlns:a16="http://schemas.microsoft.com/office/drawing/2014/main" id="{397ED575-9BA3-8E8D-2C0B-019545D9B623}"/>
              </a:ext>
            </a:extLst>
          </p:cNvPr>
          <p:cNvPicPr>
            <a:picLocks noChangeAspect="1"/>
          </p:cNvPicPr>
          <p:nvPr/>
        </p:nvPicPr>
        <p:blipFill rotWithShape="1">
          <a:blip r:embed="rId4"/>
          <a:srcRect l="18064" t="7692" r="18751"/>
          <a:stretch/>
        </p:blipFill>
        <p:spPr>
          <a:xfrm>
            <a:off x="4724400" y="2718327"/>
            <a:ext cx="9581942" cy="7582427"/>
          </a:xfrm>
          <a:prstGeom prst="rect">
            <a:avLst/>
          </a:prstGeom>
        </p:spPr>
      </p:pic>
    </p:spTree>
    <p:extLst>
      <p:ext uri="{BB962C8B-B14F-4D97-AF65-F5344CB8AC3E}">
        <p14:creationId xmlns:p14="http://schemas.microsoft.com/office/powerpoint/2010/main" val="230915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28092" y="0"/>
            <a:ext cx="10959908" cy="2648969"/>
            <a:chOff x="0" y="0"/>
            <a:chExt cx="3294389" cy="796241"/>
          </a:xfrm>
        </p:grpSpPr>
        <p:sp>
          <p:nvSpPr>
            <p:cNvPr id="3" name="Freeform 3"/>
            <p:cNvSpPr/>
            <p:nvPr/>
          </p:nvSpPr>
          <p:spPr>
            <a:xfrm>
              <a:off x="0" y="0"/>
              <a:ext cx="3294388" cy="796241"/>
            </a:xfrm>
            <a:custGeom>
              <a:avLst/>
              <a:gdLst/>
              <a:ahLst/>
              <a:cxnLst/>
              <a:rect l="l" t="t" r="r" b="b"/>
              <a:pathLst>
                <a:path w="3294388" h="796241">
                  <a:moveTo>
                    <a:pt x="0" y="0"/>
                  </a:moveTo>
                  <a:lnTo>
                    <a:pt x="3294388" y="0"/>
                  </a:lnTo>
                  <a:lnTo>
                    <a:pt x="3294388" y="796241"/>
                  </a:lnTo>
                  <a:lnTo>
                    <a:pt x="0" y="796241"/>
                  </a:lnTo>
                  <a:close/>
                </a:path>
              </a:pathLst>
            </a:custGeom>
            <a:solidFill>
              <a:srgbClr val="002D5D"/>
            </a:solidFill>
          </p:spPr>
        </p:sp>
      </p:grpSp>
      <p:grpSp>
        <p:nvGrpSpPr>
          <p:cNvPr id="4" name="Group 4"/>
          <p:cNvGrpSpPr/>
          <p:nvPr/>
        </p:nvGrpSpPr>
        <p:grpSpPr>
          <a:xfrm>
            <a:off x="0" y="0"/>
            <a:ext cx="7141241" cy="10287000"/>
            <a:chOff x="0" y="0"/>
            <a:chExt cx="9521655" cy="13716000"/>
          </a:xfrm>
        </p:grpSpPr>
        <p:pic>
          <p:nvPicPr>
            <p:cNvPr id="5" name="Picture 5"/>
            <p:cNvPicPr>
              <a:picLocks noChangeAspect="1"/>
            </p:cNvPicPr>
            <p:nvPr/>
          </p:nvPicPr>
          <p:blipFill>
            <a:blip r:embed="rId2"/>
            <a:srcRect l="26852" r="26852"/>
            <a:stretch>
              <a:fillRect/>
            </a:stretch>
          </p:blipFill>
          <p:spPr>
            <a:xfrm>
              <a:off x="0" y="0"/>
              <a:ext cx="9521655" cy="13716000"/>
            </a:xfrm>
            <a:prstGeom prst="rect">
              <a:avLst/>
            </a:prstGeom>
          </p:spPr>
        </p:pic>
      </p:grpSp>
      <p:grpSp>
        <p:nvGrpSpPr>
          <p:cNvPr id="6" name="Group 6"/>
          <p:cNvGrpSpPr/>
          <p:nvPr/>
        </p:nvGrpSpPr>
        <p:grpSpPr>
          <a:xfrm>
            <a:off x="7328092" y="2850662"/>
            <a:ext cx="10937434" cy="7436338"/>
            <a:chOff x="0" y="0"/>
            <a:chExt cx="4254584" cy="2892683"/>
          </a:xfrm>
        </p:grpSpPr>
        <p:sp>
          <p:nvSpPr>
            <p:cNvPr id="7" name="Freeform 7"/>
            <p:cNvSpPr/>
            <p:nvPr/>
          </p:nvSpPr>
          <p:spPr>
            <a:xfrm>
              <a:off x="0" y="0"/>
              <a:ext cx="4254584" cy="2892683"/>
            </a:xfrm>
            <a:custGeom>
              <a:avLst/>
              <a:gdLst/>
              <a:ahLst/>
              <a:cxnLst/>
              <a:rect l="l" t="t" r="r" b="b"/>
              <a:pathLst>
                <a:path w="4254584" h="2892683">
                  <a:moveTo>
                    <a:pt x="0" y="0"/>
                  </a:moveTo>
                  <a:lnTo>
                    <a:pt x="4254584" y="0"/>
                  </a:lnTo>
                  <a:lnTo>
                    <a:pt x="4254584" y="2892683"/>
                  </a:lnTo>
                  <a:lnTo>
                    <a:pt x="0" y="2892683"/>
                  </a:lnTo>
                  <a:close/>
                </a:path>
              </a:pathLst>
            </a:custGeom>
            <a:solidFill>
              <a:srgbClr val="000000">
                <a:alpha val="4706"/>
              </a:srgbClr>
            </a:solidFill>
          </p:spPr>
        </p:sp>
      </p:grpSp>
      <p:pic>
        <p:nvPicPr>
          <p:cNvPr id="8" name="Picture 8"/>
          <p:cNvPicPr>
            <a:picLocks noChangeAspect="1"/>
          </p:cNvPicPr>
          <p:nvPr/>
        </p:nvPicPr>
        <p:blipFill>
          <a:blip r:embed="rId3"/>
          <a:srcRect/>
          <a:stretch>
            <a:fillRect/>
          </a:stretch>
        </p:blipFill>
        <p:spPr>
          <a:xfrm>
            <a:off x="9674048" y="281253"/>
            <a:ext cx="6245523" cy="2086462"/>
          </a:xfrm>
          <a:prstGeom prst="rect">
            <a:avLst/>
          </a:prstGeom>
        </p:spPr>
      </p:pic>
      <p:sp>
        <p:nvSpPr>
          <p:cNvPr id="9" name="TextBox 9"/>
          <p:cNvSpPr txBox="1"/>
          <p:nvPr/>
        </p:nvSpPr>
        <p:spPr>
          <a:xfrm>
            <a:off x="7815903" y="4183457"/>
            <a:ext cx="9984285" cy="1685483"/>
          </a:xfrm>
          <a:prstGeom prst="rect">
            <a:avLst/>
          </a:prstGeom>
        </p:spPr>
        <p:txBody>
          <a:bodyPr lIns="0" tIns="0" rIns="0" bIns="0" rtlCol="0" anchor="t">
            <a:spAutoFit/>
          </a:bodyPr>
          <a:lstStyle/>
          <a:p>
            <a:pPr algn="ctr">
              <a:lnSpc>
                <a:spcPts val="4499"/>
              </a:lnSpc>
            </a:pPr>
            <a:r>
              <a:rPr lang="en-US" sz="3213" spc="160" dirty="0">
                <a:solidFill>
                  <a:srgbClr val="002D5D"/>
                </a:solidFill>
                <a:latin typeface="Open Sans Light 2 Bold"/>
              </a:rPr>
              <a:t>Ryan Parsell</a:t>
            </a:r>
          </a:p>
          <a:p>
            <a:pPr algn="ctr">
              <a:lnSpc>
                <a:spcPts val="4499"/>
              </a:lnSpc>
            </a:pPr>
            <a:r>
              <a:rPr lang="en-US" sz="3213" spc="160" dirty="0">
                <a:solidFill>
                  <a:srgbClr val="002D5D"/>
                </a:solidFill>
                <a:latin typeface="Open Sans Light 2"/>
              </a:rPr>
              <a:t>Ryan Parsell- Government Affairs</a:t>
            </a:r>
          </a:p>
          <a:p>
            <a:pPr algn="ctr">
              <a:lnSpc>
                <a:spcPts val="4499"/>
              </a:lnSpc>
            </a:pPr>
            <a:r>
              <a:rPr lang="en-US" sz="3213" spc="160" dirty="0">
                <a:solidFill>
                  <a:srgbClr val="002D5D"/>
                </a:solidFill>
                <a:latin typeface="Open Sans Light 2"/>
                <a:hlinkClick r:id="rId4"/>
              </a:rPr>
              <a:t>ryanparsell@ElPasoCo.com</a:t>
            </a:r>
            <a:r>
              <a:rPr lang="en-US" sz="3213" spc="160" dirty="0">
                <a:solidFill>
                  <a:srgbClr val="002D5D"/>
                </a:solidFill>
                <a:latin typeface="Open Sans Light 2"/>
              </a:rPr>
              <a:t> | 719.520.6540</a:t>
            </a:r>
          </a:p>
        </p:txBody>
      </p:sp>
      <p:sp>
        <p:nvSpPr>
          <p:cNvPr id="10" name="TextBox 10"/>
          <p:cNvSpPr txBox="1"/>
          <p:nvPr/>
        </p:nvSpPr>
        <p:spPr>
          <a:xfrm>
            <a:off x="8256449" y="7217179"/>
            <a:ext cx="9103194" cy="2847511"/>
          </a:xfrm>
          <a:prstGeom prst="rect">
            <a:avLst/>
          </a:prstGeom>
        </p:spPr>
        <p:txBody>
          <a:bodyPr lIns="0" tIns="0" rIns="0" bIns="0" rtlCol="0" anchor="t">
            <a:spAutoFit/>
          </a:bodyPr>
          <a:lstStyle/>
          <a:p>
            <a:pPr algn="ctr">
              <a:lnSpc>
                <a:spcPts val="4499"/>
              </a:lnSpc>
            </a:pPr>
            <a:r>
              <a:rPr lang="en-US" sz="3213" spc="160" dirty="0">
                <a:solidFill>
                  <a:srgbClr val="002D5D"/>
                </a:solidFill>
                <a:latin typeface="Open Sans Light 2 Bold"/>
              </a:rPr>
              <a:t>Michael Madsen</a:t>
            </a:r>
          </a:p>
          <a:p>
            <a:pPr algn="ctr">
              <a:lnSpc>
                <a:spcPts val="4499"/>
              </a:lnSpc>
            </a:pPr>
            <a:r>
              <a:rPr lang="en-US" sz="3213" spc="160" dirty="0">
                <a:solidFill>
                  <a:srgbClr val="002D5D"/>
                </a:solidFill>
                <a:latin typeface="Open Sans Light 2"/>
              </a:rPr>
              <a:t>Open Records Specialist- Communications Department</a:t>
            </a:r>
          </a:p>
          <a:p>
            <a:pPr algn="ctr">
              <a:lnSpc>
                <a:spcPts val="4499"/>
              </a:lnSpc>
            </a:pPr>
            <a:r>
              <a:rPr lang="en-US" sz="3213" spc="160" dirty="0">
                <a:solidFill>
                  <a:srgbClr val="002D5D"/>
                </a:solidFill>
                <a:latin typeface="Open Sans Light 2"/>
                <a:hlinkClick r:id="rId5"/>
              </a:rPr>
              <a:t>michaelmadsen@ElPasoCo.com</a:t>
            </a:r>
            <a:r>
              <a:rPr lang="en-US" sz="3213" spc="160" dirty="0">
                <a:solidFill>
                  <a:srgbClr val="002D5D"/>
                </a:solidFill>
                <a:latin typeface="Open Sans Light 2"/>
              </a:rPr>
              <a:t> 719.520.6403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Received xmlns="80156bfa-366b-4c3c-b565-b9add8006275" xsi:nil="true"/>
    <_ip_UnifiedCompliancePolicyUIAction xmlns="http://schemas.microsoft.com/sharepoint/v3" xsi:nil="true"/>
    <CORAType xmlns="80156bfa-366b-4c3c-b565-b9add8006275" xsi:nil="true"/>
    <Requestor xmlns="80156bfa-366b-4c3c-b565-b9add8006275" xsi:nil="true"/>
    <ReqOrganizationname xmlns="80156bfa-366b-4c3c-b565-b9add8006275" xsi:nil="true"/>
    <_ip_UnifiedCompliancePolicyProperties xmlns="http://schemas.microsoft.com/sharepoint/v3" xsi:nil="true"/>
    <Invoicenumber xmlns="80156bfa-366b-4c3c-b565-b9add8006275" xsi:nil="true"/>
    <PaidinFull_x003f_ xmlns="80156bfa-366b-4c3c-b565-b9add8006275" xsi:nil="true"/>
    <PointofContact xmlns="80156bfa-366b-4c3c-b565-b9add8006275">
      <UserInfo>
        <DisplayName/>
        <AccountId xsi:nil="true"/>
        <AccountType/>
      </UserInfo>
    </PointofContact>
    <Department xmlns="80156bfa-366b-4c3c-b565-b9add8006275" xsi:nil="true"/>
    <TaxCatchAll xmlns="5665252f-2c69-48e5-b0d6-d600eead1583" xsi:nil="true"/>
    <lcf76f155ced4ddcb4097134ff3c332f xmlns="80156bfa-366b-4c3c-b565-b9add800627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28" ma:contentTypeDescription="Create a new document." ma:contentTypeScope="" ma:versionID="c848a9e8218c0330c550159d214f16ab">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d283edea88c8bf26f48ac8bf22e100e9"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enumeration value="Healthcare"/>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enumeration value="DHS"/>
                    <xsd:enumeration value="Coroner"/>
                    <xsd:enumeration value="DA"/>
                    <xsd:enumeration value="PPOEM"/>
                    <xsd:enumeration value="Justice Services"/>
                    <xsd:enumeration value="Economic Dev."/>
                    <xsd:enumeration value="Gov Affairs"/>
                    <xsd:enumeration value="Surveyor"/>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38cfe51f-b26a-4d8e-9a63-6375ff3b21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58322566-8442-4af9-8b12-5ca876f41557}" ma:internalName="TaxCatchAll" ma:showField="CatchAllData" ma:web="5665252f-2c69-48e5-b0d6-d600eead1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20C50-120C-4506-A7F4-FC5B9D22B96E}">
  <ds:schemaRefs>
    <ds:schemaRef ds:uri="http://schemas.microsoft.com/sharepoint/v3/contenttype/forms"/>
  </ds:schemaRefs>
</ds:datastoreItem>
</file>

<file path=customXml/itemProps2.xml><?xml version="1.0" encoding="utf-8"?>
<ds:datastoreItem xmlns:ds="http://schemas.openxmlformats.org/officeDocument/2006/customXml" ds:itemID="{9D151FB1-CAC9-4C58-B0BC-7FA5CA981874}">
  <ds:schemaRefs>
    <ds:schemaRef ds:uri="http://schemas.microsoft.com/office/2006/metadata/properties"/>
    <ds:schemaRef ds:uri="http://schemas.microsoft.com/office/infopath/2007/PartnerControls"/>
    <ds:schemaRef ds:uri="80156bfa-366b-4c3c-b565-b9add8006275"/>
    <ds:schemaRef ds:uri="http://schemas.microsoft.com/sharepoint/v3"/>
    <ds:schemaRef ds:uri="5665252f-2c69-48e5-b0d6-d600eead1583"/>
  </ds:schemaRefs>
</ds:datastoreItem>
</file>

<file path=customXml/itemProps3.xml><?xml version="1.0" encoding="utf-8"?>
<ds:datastoreItem xmlns:ds="http://schemas.openxmlformats.org/officeDocument/2006/customXml" ds:itemID="{327B7757-2747-480B-8482-3AF5B97CB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156bfa-366b-4c3c-b565-b9add8006275"/>
    <ds:schemaRef ds:uri="5665252f-2c69-48e5-b0d6-d600eead15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282</Words>
  <Application>Microsoft Office PowerPoint</Application>
  <PresentationFormat>Custom</PresentationFormat>
  <Paragraphs>68</Paragraphs>
  <Slides>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Open Sans Light 1</vt:lpstr>
      <vt:lpstr>Arial</vt:lpstr>
      <vt:lpstr>Open Sans Light 1 Bold</vt:lpstr>
      <vt:lpstr>Open Sans Extrabold</vt:lpstr>
      <vt:lpstr>Arimo Bold</vt:lpstr>
      <vt:lpstr>Open Sans Light 2 Bold</vt:lpstr>
      <vt:lpstr>Open Sans Bold</vt:lpstr>
      <vt:lpstr>League Spartan Bold Italics</vt:lpstr>
      <vt:lpstr>Open Sans Light 2</vt:lpstr>
      <vt:lpstr>Open Sans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EPC Generic Presentation</dc:title>
  <dc:creator>AmyJo Fields</dc:creator>
  <cp:lastModifiedBy>Ryan Parsell</cp:lastModifiedBy>
  <cp:revision>44</cp:revision>
  <dcterms:created xsi:type="dcterms:W3CDTF">2006-08-16T00:00:00Z</dcterms:created>
  <dcterms:modified xsi:type="dcterms:W3CDTF">2022-06-27T22:13:26Z</dcterms:modified>
  <dc:identifier>DAE3tjSdtuU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y fmtid="{D5CDD505-2E9C-101B-9397-08002B2CF9AE}" pid="3" name="MediaServiceImageTags">
    <vt:lpwstr/>
  </property>
</Properties>
</file>