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79" r:id="rId2"/>
    <p:sldId id="358" r:id="rId3"/>
    <p:sldId id="259" r:id="rId4"/>
    <p:sldId id="361" r:id="rId5"/>
    <p:sldId id="355" r:id="rId6"/>
    <p:sldId id="353" r:id="rId7"/>
    <p:sldId id="352" r:id="rId8"/>
    <p:sldId id="354" r:id="rId9"/>
    <p:sldId id="356" r:id="rId10"/>
    <p:sldId id="360" r:id="rId11"/>
    <p:sldId id="357" r:id="rId12"/>
    <p:sldId id="359" r:id="rId13"/>
    <p:sldId id="363" r:id="rId14"/>
    <p:sldId id="364" r:id="rId15"/>
    <p:sldId id="365" r:id="rId16"/>
    <p:sldId id="362" r:id="rId17"/>
    <p:sldId id="316" r:id="rId18"/>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234F7-8B93-4D19-A7CE-8FD96C0C4FAB}" v="6" dt="2022-06-23T19:05:4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8" autoAdjust="0"/>
  </p:normalViewPr>
  <p:slideViewPr>
    <p:cSldViewPr>
      <p:cViewPr>
        <p:scale>
          <a:sx n="93" d="100"/>
          <a:sy n="93" d="100"/>
        </p:scale>
        <p:origin x="200" y="7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fontAlgn="auto">
              <a:spcBef>
                <a:spcPts val="0"/>
              </a:spcBef>
              <a:spcAft>
                <a:spcPts val="0"/>
              </a:spcAft>
              <a:defRPr sz="1200" smtClean="0">
                <a:latin typeface="+mn-lt"/>
              </a:defRPr>
            </a:lvl1pPr>
          </a:lstStyle>
          <a:p>
            <a:pPr>
              <a:defRPr/>
            </a:pPr>
            <a:fld id="{8CA9AA5B-595B-4BDA-8FC5-AA1A3E79B130}" type="datetimeFigureOut">
              <a:rPr lang="en-US"/>
              <a:pPr>
                <a:defRPr/>
              </a:pPr>
              <a:t>6/27/2022</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fontAlgn="auto">
              <a:spcBef>
                <a:spcPts val="0"/>
              </a:spcBef>
              <a:spcAft>
                <a:spcPts val="0"/>
              </a:spcAft>
              <a:defRPr sz="1200" smtClean="0">
                <a:latin typeface="+mn-lt"/>
              </a:defRPr>
            </a:lvl1pPr>
          </a:lstStyle>
          <a:p>
            <a:pPr>
              <a:defRPr/>
            </a:pPr>
            <a:fld id="{7DFD4BC3-54E0-46DA-B948-52EBFB366330}" type="slidenum">
              <a:rPr lang="en-US"/>
              <a:pPr>
                <a:defRPr/>
              </a:pPr>
              <a:t>‹#›</a:t>
            </a:fld>
            <a:endParaRPr lang="en-US" dirty="0"/>
          </a:p>
        </p:txBody>
      </p:sp>
    </p:spTree>
    <p:extLst>
      <p:ext uri="{BB962C8B-B14F-4D97-AF65-F5344CB8AC3E}">
        <p14:creationId xmlns:p14="http://schemas.microsoft.com/office/powerpoint/2010/main" val="2798861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ighlight>
                  <a:srgbClr val="FFFF00"/>
                </a:highlight>
              </a:rPr>
              <a:t>Com Williams PPRTA Chair, Geitner and Gonzolas are all 2022 PPRTA Liaisons with Bremmer and VanderWerf as alternates </a:t>
            </a:r>
          </a:p>
          <a:p>
            <a:r>
              <a:rPr lang="en-US" dirty="0"/>
              <a:t> </a:t>
            </a:r>
          </a:p>
        </p:txBody>
      </p:sp>
      <p:sp>
        <p:nvSpPr>
          <p:cNvPr id="4" name="Slide Number Placeholder 3"/>
          <p:cNvSpPr>
            <a:spLocks noGrp="1"/>
          </p:cNvSpPr>
          <p:nvPr>
            <p:ph type="sldNum" sz="quarter" idx="5"/>
          </p:nvPr>
        </p:nvSpPr>
        <p:spPr/>
        <p:txBody>
          <a:bodyPr/>
          <a:lstStyle/>
          <a:p>
            <a:pPr>
              <a:defRPr/>
            </a:pPr>
            <a:fld id="{7DFD4BC3-54E0-46DA-B948-52EBFB366330}" type="slidenum">
              <a:rPr lang="en-US" smtClean="0"/>
              <a:pPr>
                <a:defRPr/>
              </a:pPr>
              <a:t>3</a:t>
            </a:fld>
            <a:endParaRPr lang="en-US" dirty="0"/>
          </a:p>
        </p:txBody>
      </p:sp>
    </p:spTree>
    <p:extLst>
      <p:ext uri="{BB962C8B-B14F-4D97-AF65-F5344CB8AC3E}">
        <p14:creationId xmlns:p14="http://schemas.microsoft.com/office/powerpoint/2010/main" val="324172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effectLst/>
                <a:latin typeface="Arial" panose="020B0604020202020204" pitchFamily="34" charset="0"/>
                <a:ea typeface="Calibri" panose="020F0502020204030204" pitchFamily="34" charset="0"/>
              </a:rPr>
              <a:t>Depending on the location and area uses, the multimodal components would include sidewalks, ADA improvements, safe intersection improvements, multiuse shoulders that accommodate walking and biking, or off-road trails.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7DFD4BC3-54E0-46DA-B948-52EBFB366330}" type="slidenum">
              <a:rPr lang="en-US" smtClean="0"/>
              <a:pPr>
                <a:defRPr/>
              </a:pPr>
              <a:t>8</a:t>
            </a:fld>
            <a:endParaRPr lang="en-US" dirty="0"/>
          </a:p>
        </p:txBody>
      </p:sp>
    </p:spTree>
    <p:extLst>
      <p:ext uri="{BB962C8B-B14F-4D97-AF65-F5344CB8AC3E}">
        <p14:creationId xmlns:p14="http://schemas.microsoft.com/office/powerpoint/2010/main" val="107581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5965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1803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8050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10718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137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9262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75407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8472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9575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150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6/27/2022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7330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5893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9246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2225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6/27/2022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0586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6/27/2022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1572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5D49650-E8CC-4375-BEF8-700DC30F12DE}" type="datetimeFigureOut">
              <a:rPr lang="en-US" smtClean="0"/>
              <a:pPr>
                <a:defRPr/>
              </a:pPr>
              <a:t>6/27/2022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716CE0C-195E-405D-B04B-5F9C8ADC5C1E}" type="slidenum">
              <a:rPr lang="en-US" smtClean="0"/>
              <a:pPr>
                <a:defRPr/>
              </a:pPr>
              <a:t>‹#›</a:t>
            </a:fld>
            <a:endParaRPr lang="en-US" dirty="0"/>
          </a:p>
        </p:txBody>
      </p:sp>
    </p:spTree>
    <p:extLst>
      <p:ext uri="{BB962C8B-B14F-4D97-AF65-F5344CB8AC3E}">
        <p14:creationId xmlns:p14="http://schemas.microsoft.com/office/powerpoint/2010/main" val="6736260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707099"/>
            <a:ext cx="8263602" cy="1855501"/>
          </a:xfrm>
        </p:spPr>
        <p:txBody>
          <a:bodyPr/>
          <a:lstStyle/>
          <a:p>
            <a:br>
              <a:rPr lang="en-US" sz="3200" i="1" dirty="0"/>
            </a:br>
            <a:br>
              <a:rPr lang="en-US" sz="2400" i="1" dirty="0"/>
            </a:br>
            <a:r>
              <a:rPr lang="en-US" sz="2400" i="1" dirty="0"/>
              <a:t>Joshua Palmer</a:t>
            </a:r>
            <a:br>
              <a:rPr lang="en-US" sz="2400" i="1" dirty="0"/>
            </a:br>
            <a:r>
              <a:rPr lang="en-US" sz="2400" i="1" dirty="0"/>
              <a:t>Interim County Engineer</a:t>
            </a:r>
          </a:p>
        </p:txBody>
      </p:sp>
      <p:pic>
        <p:nvPicPr>
          <p:cNvPr id="6" name="Picture 7" descr="large transparent logo (2)"/>
          <p:cNvPicPr>
            <a:picLocks noChangeAspect="1" noChangeArrowheads="1"/>
          </p:cNvPicPr>
          <p:nvPr/>
        </p:nvPicPr>
        <p:blipFill>
          <a:blip r:embed="rId2"/>
          <a:srcRect/>
          <a:stretch>
            <a:fillRect/>
          </a:stretch>
        </p:blipFill>
        <p:spPr bwMode="auto">
          <a:xfrm>
            <a:off x="872706" y="5029200"/>
            <a:ext cx="3403695" cy="1066800"/>
          </a:xfrm>
          <a:prstGeom prst="rect">
            <a:avLst/>
          </a:prstGeom>
          <a:noFill/>
          <a:ln w="9525">
            <a:noFill/>
            <a:miter lim="800000"/>
            <a:headEnd/>
            <a:tailEnd/>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8247" b="13665"/>
          <a:stretch/>
        </p:blipFill>
        <p:spPr>
          <a:xfrm>
            <a:off x="914400" y="228600"/>
            <a:ext cx="10439400" cy="1600200"/>
          </a:xfrm>
          <a:prstGeom prst="rect">
            <a:avLst/>
          </a:prstGeom>
        </p:spPr>
      </p:pic>
      <p:sp>
        <p:nvSpPr>
          <p:cNvPr id="8" name="Title 1"/>
          <p:cNvSpPr txBox="1">
            <a:spLocks/>
          </p:cNvSpPr>
          <p:nvPr/>
        </p:nvSpPr>
        <p:spPr>
          <a:xfrm>
            <a:off x="1600200" y="2150586"/>
            <a:ext cx="8263602" cy="123472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200" i="1" dirty="0">
                <a:solidFill>
                  <a:srgbClr val="003BB0"/>
                </a:solidFill>
              </a:rPr>
              <a:t>El Paso County </a:t>
            </a:r>
          </a:p>
          <a:p>
            <a:pPr fontAlgn="auto">
              <a:spcAft>
                <a:spcPts val="0"/>
              </a:spcAft>
            </a:pPr>
            <a:r>
              <a:rPr lang="en-US" sz="3200" i="1" dirty="0">
                <a:solidFill>
                  <a:srgbClr val="003BB0"/>
                </a:solidFill>
              </a:rPr>
              <a:t>Board of County Commissioners</a:t>
            </a:r>
          </a:p>
          <a:p>
            <a:pPr fontAlgn="auto">
              <a:spcAft>
                <a:spcPts val="0"/>
              </a:spcAft>
            </a:pPr>
            <a:r>
              <a:rPr lang="en-US" sz="3200" i="1" dirty="0">
                <a:solidFill>
                  <a:srgbClr val="FFC000"/>
                </a:solidFill>
              </a:rPr>
              <a:t>PPRTA 3 Project Information</a:t>
            </a:r>
          </a:p>
        </p:txBody>
      </p:sp>
      <p:pic>
        <p:nvPicPr>
          <p:cNvPr id="3" name="Picture 2">
            <a:extLst>
              <a:ext uri="{FF2B5EF4-FFF2-40B4-BE49-F238E27FC236}">
                <a16:creationId xmlns:a16="http://schemas.microsoft.com/office/drawing/2014/main" id="{E5E07536-EDF3-475B-BAD2-A7737849E497}"/>
              </a:ext>
            </a:extLst>
          </p:cNvPr>
          <p:cNvPicPr>
            <a:picLocks noChangeAspect="1"/>
          </p:cNvPicPr>
          <p:nvPr/>
        </p:nvPicPr>
        <p:blipFill>
          <a:blip r:embed="rId4"/>
          <a:stretch>
            <a:fillRect/>
          </a:stretch>
        </p:blipFill>
        <p:spPr>
          <a:xfrm>
            <a:off x="1143000" y="2390249"/>
            <a:ext cx="1444877" cy="1316850"/>
          </a:xfrm>
          <a:prstGeom prst="rect">
            <a:avLst/>
          </a:prstGeom>
        </p:spPr>
      </p:pic>
      <p:sp>
        <p:nvSpPr>
          <p:cNvPr id="4" name="TextBox 3">
            <a:extLst>
              <a:ext uri="{FF2B5EF4-FFF2-40B4-BE49-F238E27FC236}">
                <a16:creationId xmlns:a16="http://schemas.microsoft.com/office/drawing/2014/main" id="{5DA1429F-4A54-5245-286B-F644A193CAB5}"/>
              </a:ext>
            </a:extLst>
          </p:cNvPr>
          <p:cNvSpPr txBox="1"/>
          <p:nvPr/>
        </p:nvSpPr>
        <p:spPr>
          <a:xfrm>
            <a:off x="7543800" y="6094854"/>
            <a:ext cx="1295400" cy="369332"/>
          </a:xfrm>
          <a:prstGeom prst="rect">
            <a:avLst/>
          </a:prstGeom>
          <a:noFill/>
        </p:spPr>
        <p:txBody>
          <a:bodyPr wrap="square" rtlCol="0">
            <a:spAutoFit/>
          </a:bodyPr>
          <a:lstStyle/>
          <a:p>
            <a:r>
              <a:rPr lang="en-US" dirty="0">
                <a:latin typeface="+mj-lt"/>
              </a:rPr>
              <a:t>6/28/2022</a:t>
            </a:r>
          </a:p>
        </p:txBody>
      </p:sp>
    </p:spTree>
    <p:extLst>
      <p:ext uri="{BB962C8B-B14F-4D97-AF65-F5344CB8AC3E}">
        <p14:creationId xmlns:p14="http://schemas.microsoft.com/office/powerpoint/2010/main" val="189679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3687-C712-2B03-BB13-EC81C6526618}"/>
              </a:ext>
            </a:extLst>
          </p:cNvPr>
          <p:cNvSpPr>
            <a:spLocks noGrp="1"/>
          </p:cNvSpPr>
          <p:nvPr>
            <p:ph type="title"/>
          </p:nvPr>
        </p:nvSpPr>
        <p:spPr>
          <a:xfrm>
            <a:off x="304800" y="609600"/>
            <a:ext cx="1371600" cy="1371600"/>
          </a:xfrm>
        </p:spPr>
        <p:txBody>
          <a:bodyPr/>
          <a:lstStyle/>
          <a:p>
            <a:r>
              <a:rPr lang="en-US" dirty="0"/>
              <a:t>Map </a:t>
            </a:r>
          </a:p>
        </p:txBody>
      </p:sp>
      <p:graphicFrame>
        <p:nvGraphicFramePr>
          <p:cNvPr id="12" name="Object 11">
            <a:extLst>
              <a:ext uri="{FF2B5EF4-FFF2-40B4-BE49-F238E27FC236}">
                <a16:creationId xmlns:a16="http://schemas.microsoft.com/office/drawing/2014/main" id="{E45724BC-95B7-FC58-F80F-C0E5A944BE28}"/>
              </a:ext>
            </a:extLst>
          </p:cNvPr>
          <p:cNvGraphicFramePr>
            <a:graphicFrameLocks noChangeAspect="1"/>
          </p:cNvGraphicFramePr>
          <p:nvPr>
            <p:extLst>
              <p:ext uri="{D42A27DB-BD31-4B8C-83A1-F6EECF244321}">
                <p14:modId xmlns:p14="http://schemas.microsoft.com/office/powerpoint/2010/main" val="3608315477"/>
              </p:ext>
            </p:extLst>
          </p:nvPr>
        </p:nvGraphicFramePr>
        <p:xfrm>
          <a:off x="1603534" y="0"/>
          <a:ext cx="10588466" cy="6852314"/>
        </p:xfrm>
        <a:graphic>
          <a:graphicData uri="http://schemas.openxmlformats.org/presentationml/2006/ole">
            <mc:AlternateContent xmlns:mc="http://schemas.openxmlformats.org/markup-compatibility/2006">
              <mc:Choice xmlns:v="urn:schemas-microsoft-com:vml" Requires="v">
                <p:oleObj name="Acrobat Document" r:id="rId2" imgW="9326880" imgH="6034898" progId="AcroExch.Document.DC">
                  <p:embed/>
                </p:oleObj>
              </mc:Choice>
              <mc:Fallback>
                <p:oleObj name="Acrobat Document" r:id="rId2" imgW="9326880" imgH="6034898" progId="AcroExch.Document.DC">
                  <p:embed/>
                  <p:pic>
                    <p:nvPicPr>
                      <p:cNvPr id="12" name="Object 11">
                        <a:extLst>
                          <a:ext uri="{FF2B5EF4-FFF2-40B4-BE49-F238E27FC236}">
                            <a16:creationId xmlns:a16="http://schemas.microsoft.com/office/drawing/2014/main" id="{E45724BC-95B7-FC58-F80F-C0E5A944BE28}"/>
                          </a:ext>
                        </a:extLst>
                      </p:cNvPr>
                      <p:cNvPicPr/>
                      <p:nvPr/>
                    </p:nvPicPr>
                    <p:blipFill>
                      <a:blip r:embed="rId3"/>
                      <a:stretch>
                        <a:fillRect/>
                      </a:stretch>
                    </p:blipFill>
                    <p:spPr>
                      <a:xfrm>
                        <a:off x="1603534" y="0"/>
                        <a:ext cx="10588466" cy="6852314"/>
                      </a:xfrm>
                      <a:prstGeom prst="rect">
                        <a:avLst/>
                      </a:prstGeom>
                    </p:spPr>
                  </p:pic>
                </p:oleObj>
              </mc:Fallback>
            </mc:AlternateContent>
          </a:graphicData>
        </a:graphic>
      </p:graphicFrame>
    </p:spTree>
    <p:extLst>
      <p:ext uri="{BB962C8B-B14F-4D97-AF65-F5344CB8AC3E}">
        <p14:creationId xmlns:p14="http://schemas.microsoft.com/office/powerpoint/2010/main" val="358747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55E3-593F-4856-BD90-8EF5FA301C64}"/>
              </a:ext>
            </a:extLst>
          </p:cNvPr>
          <p:cNvSpPr>
            <a:spLocks noGrp="1"/>
          </p:cNvSpPr>
          <p:nvPr>
            <p:ph type="title"/>
          </p:nvPr>
        </p:nvSpPr>
        <p:spPr>
          <a:xfrm>
            <a:off x="457200" y="244642"/>
            <a:ext cx="3208866" cy="685800"/>
          </a:xfrm>
        </p:spPr>
        <p:txBody>
          <a:bodyPr/>
          <a:lstStyle/>
          <a:p>
            <a:r>
              <a:rPr lang="en-US" dirty="0"/>
              <a:t>A List Projects</a:t>
            </a:r>
          </a:p>
        </p:txBody>
      </p:sp>
      <p:pic>
        <p:nvPicPr>
          <p:cNvPr id="3" name="Picture 2">
            <a:extLst>
              <a:ext uri="{FF2B5EF4-FFF2-40B4-BE49-F238E27FC236}">
                <a16:creationId xmlns:a16="http://schemas.microsoft.com/office/drawing/2014/main" id="{9853461E-A69E-A177-1E07-78EC2130C3AD}"/>
              </a:ext>
            </a:extLst>
          </p:cNvPr>
          <p:cNvPicPr>
            <a:picLocks noChangeAspect="1"/>
          </p:cNvPicPr>
          <p:nvPr/>
        </p:nvPicPr>
        <p:blipFill>
          <a:blip r:embed="rId2"/>
          <a:stretch>
            <a:fillRect/>
          </a:stretch>
        </p:blipFill>
        <p:spPr>
          <a:xfrm>
            <a:off x="1228621" y="914400"/>
            <a:ext cx="7915379" cy="5828105"/>
          </a:xfrm>
          <a:prstGeom prst="rect">
            <a:avLst/>
          </a:prstGeom>
        </p:spPr>
      </p:pic>
    </p:spTree>
    <p:extLst>
      <p:ext uri="{BB962C8B-B14F-4D97-AF65-F5344CB8AC3E}">
        <p14:creationId xmlns:p14="http://schemas.microsoft.com/office/powerpoint/2010/main" val="323821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A9D2-AF3C-56A4-7185-6733B744D429}"/>
              </a:ext>
            </a:extLst>
          </p:cNvPr>
          <p:cNvSpPr>
            <a:spLocks noGrp="1"/>
          </p:cNvSpPr>
          <p:nvPr>
            <p:ph type="title"/>
          </p:nvPr>
        </p:nvSpPr>
        <p:spPr>
          <a:xfrm>
            <a:off x="457200" y="228600"/>
            <a:ext cx="3208866" cy="685800"/>
          </a:xfrm>
        </p:spPr>
        <p:txBody>
          <a:bodyPr/>
          <a:lstStyle/>
          <a:p>
            <a:r>
              <a:rPr lang="en-US" dirty="0"/>
              <a:t>B List Projects</a:t>
            </a:r>
          </a:p>
        </p:txBody>
      </p:sp>
      <p:pic>
        <p:nvPicPr>
          <p:cNvPr id="3" name="Picture 2">
            <a:extLst>
              <a:ext uri="{FF2B5EF4-FFF2-40B4-BE49-F238E27FC236}">
                <a16:creationId xmlns:a16="http://schemas.microsoft.com/office/drawing/2014/main" id="{6089F3F8-59E7-584D-85D4-AAD4505AC867}"/>
              </a:ext>
            </a:extLst>
          </p:cNvPr>
          <p:cNvPicPr>
            <a:picLocks noChangeAspect="1"/>
          </p:cNvPicPr>
          <p:nvPr/>
        </p:nvPicPr>
        <p:blipFill>
          <a:blip r:embed="rId2"/>
          <a:stretch>
            <a:fillRect/>
          </a:stretch>
        </p:blipFill>
        <p:spPr>
          <a:xfrm>
            <a:off x="1524000" y="853944"/>
            <a:ext cx="7528560" cy="5973001"/>
          </a:xfrm>
          <a:prstGeom prst="rect">
            <a:avLst/>
          </a:prstGeom>
        </p:spPr>
      </p:pic>
    </p:spTree>
    <p:extLst>
      <p:ext uri="{BB962C8B-B14F-4D97-AF65-F5344CB8AC3E}">
        <p14:creationId xmlns:p14="http://schemas.microsoft.com/office/powerpoint/2010/main" val="65497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62EC-0E29-AD46-7417-0C13F39B000F}"/>
              </a:ext>
            </a:extLst>
          </p:cNvPr>
          <p:cNvSpPr>
            <a:spLocks noGrp="1"/>
          </p:cNvSpPr>
          <p:nvPr>
            <p:ph type="title"/>
          </p:nvPr>
        </p:nvSpPr>
        <p:spPr>
          <a:xfrm>
            <a:off x="677334" y="609600"/>
            <a:ext cx="4047066" cy="1320800"/>
          </a:xfrm>
        </p:spPr>
        <p:txBody>
          <a:bodyPr/>
          <a:lstStyle/>
          <a:p>
            <a:r>
              <a:rPr lang="en-US" dirty="0"/>
              <a:t>City of Colorado </a:t>
            </a:r>
            <a:br>
              <a:rPr lang="en-US" dirty="0"/>
            </a:br>
            <a:r>
              <a:rPr lang="en-US" dirty="0"/>
              <a:t>Springs Projects</a:t>
            </a:r>
          </a:p>
        </p:txBody>
      </p:sp>
      <p:graphicFrame>
        <p:nvGraphicFramePr>
          <p:cNvPr id="4" name="Object 3">
            <a:extLst>
              <a:ext uri="{FF2B5EF4-FFF2-40B4-BE49-F238E27FC236}">
                <a16:creationId xmlns:a16="http://schemas.microsoft.com/office/drawing/2014/main" id="{632CDBE3-8CED-7268-1060-2142EA76D3F2}"/>
              </a:ext>
            </a:extLst>
          </p:cNvPr>
          <p:cNvGraphicFramePr>
            <a:graphicFrameLocks noChangeAspect="1"/>
          </p:cNvGraphicFramePr>
          <p:nvPr>
            <p:extLst>
              <p:ext uri="{D42A27DB-BD31-4B8C-83A1-F6EECF244321}">
                <p14:modId xmlns:p14="http://schemas.microsoft.com/office/powerpoint/2010/main" val="2359470403"/>
              </p:ext>
            </p:extLst>
          </p:nvPr>
        </p:nvGraphicFramePr>
        <p:xfrm>
          <a:off x="4191000" y="116277"/>
          <a:ext cx="4495800" cy="6741724"/>
        </p:xfrm>
        <a:graphic>
          <a:graphicData uri="http://schemas.openxmlformats.org/presentationml/2006/ole">
            <mc:AlternateContent xmlns:mc="http://schemas.openxmlformats.org/markup-compatibility/2006">
              <mc:Choice xmlns:v="urn:schemas-microsoft-com:vml" Requires="v">
                <p:oleObj name="Acrobat Document" r:id="rId2" imgW="13167360" imgH="19751040" progId="AcroExch.Document.DC">
                  <p:embed/>
                </p:oleObj>
              </mc:Choice>
              <mc:Fallback>
                <p:oleObj name="Acrobat Document" r:id="rId2" imgW="13167360" imgH="19751040" progId="AcroExch.Document.DC">
                  <p:embed/>
                  <p:pic>
                    <p:nvPicPr>
                      <p:cNvPr id="4" name="Object 3">
                        <a:extLst>
                          <a:ext uri="{FF2B5EF4-FFF2-40B4-BE49-F238E27FC236}">
                            <a16:creationId xmlns:a16="http://schemas.microsoft.com/office/drawing/2014/main" id="{632CDBE3-8CED-7268-1060-2142EA76D3F2}"/>
                          </a:ext>
                        </a:extLst>
                      </p:cNvPr>
                      <p:cNvPicPr/>
                      <p:nvPr/>
                    </p:nvPicPr>
                    <p:blipFill>
                      <a:blip r:embed="rId3"/>
                      <a:stretch>
                        <a:fillRect/>
                      </a:stretch>
                    </p:blipFill>
                    <p:spPr>
                      <a:xfrm>
                        <a:off x="4191000" y="116277"/>
                        <a:ext cx="4495800" cy="6741724"/>
                      </a:xfrm>
                      <a:prstGeom prst="rect">
                        <a:avLst/>
                      </a:prstGeom>
                    </p:spPr>
                  </p:pic>
                </p:oleObj>
              </mc:Fallback>
            </mc:AlternateContent>
          </a:graphicData>
        </a:graphic>
      </p:graphicFrame>
    </p:spTree>
    <p:extLst>
      <p:ext uri="{BB962C8B-B14F-4D97-AF65-F5344CB8AC3E}">
        <p14:creationId xmlns:p14="http://schemas.microsoft.com/office/powerpoint/2010/main" val="404863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8533-B834-DF1A-F14A-7E1D2C8EBC43}"/>
              </a:ext>
            </a:extLst>
          </p:cNvPr>
          <p:cNvSpPr>
            <a:spLocks noGrp="1"/>
          </p:cNvSpPr>
          <p:nvPr>
            <p:ph type="title"/>
          </p:nvPr>
        </p:nvSpPr>
        <p:spPr>
          <a:xfrm>
            <a:off x="381000" y="609600"/>
            <a:ext cx="3352800" cy="2590800"/>
          </a:xfrm>
        </p:spPr>
        <p:txBody>
          <a:bodyPr>
            <a:normAutofit/>
          </a:bodyPr>
          <a:lstStyle/>
          <a:p>
            <a:r>
              <a:rPr lang="en-US" dirty="0"/>
              <a:t>City of Colorado Springs Project List </a:t>
            </a:r>
          </a:p>
        </p:txBody>
      </p:sp>
      <p:pic>
        <p:nvPicPr>
          <p:cNvPr id="5" name="Picture 4">
            <a:extLst>
              <a:ext uri="{FF2B5EF4-FFF2-40B4-BE49-F238E27FC236}">
                <a16:creationId xmlns:a16="http://schemas.microsoft.com/office/drawing/2014/main" id="{B5BCE1D7-BF69-6F4A-9585-14F859303920}"/>
              </a:ext>
            </a:extLst>
          </p:cNvPr>
          <p:cNvPicPr>
            <a:picLocks noChangeAspect="1"/>
          </p:cNvPicPr>
          <p:nvPr/>
        </p:nvPicPr>
        <p:blipFill>
          <a:blip r:embed="rId2"/>
          <a:stretch>
            <a:fillRect/>
          </a:stretch>
        </p:blipFill>
        <p:spPr>
          <a:xfrm>
            <a:off x="3733800" y="75402"/>
            <a:ext cx="6019800" cy="6707196"/>
          </a:xfrm>
          <a:prstGeom prst="rect">
            <a:avLst/>
          </a:prstGeom>
        </p:spPr>
      </p:pic>
    </p:spTree>
    <p:extLst>
      <p:ext uri="{BB962C8B-B14F-4D97-AF65-F5344CB8AC3E}">
        <p14:creationId xmlns:p14="http://schemas.microsoft.com/office/powerpoint/2010/main" val="348230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E9BD33-CB1A-6442-3B2A-E6726E2F525F}"/>
              </a:ext>
            </a:extLst>
          </p:cNvPr>
          <p:cNvSpPr>
            <a:spLocks noGrp="1"/>
          </p:cNvSpPr>
          <p:nvPr>
            <p:ph type="title"/>
          </p:nvPr>
        </p:nvSpPr>
        <p:spPr>
          <a:xfrm>
            <a:off x="381001" y="609600"/>
            <a:ext cx="3276599" cy="2286000"/>
          </a:xfrm>
        </p:spPr>
        <p:txBody>
          <a:bodyPr>
            <a:normAutofit/>
          </a:bodyPr>
          <a:lstStyle/>
          <a:p>
            <a:r>
              <a:rPr lang="en-US" dirty="0"/>
              <a:t>City of Colorado Springs Project List </a:t>
            </a:r>
          </a:p>
        </p:txBody>
      </p:sp>
      <p:pic>
        <p:nvPicPr>
          <p:cNvPr id="6" name="Picture 5">
            <a:extLst>
              <a:ext uri="{FF2B5EF4-FFF2-40B4-BE49-F238E27FC236}">
                <a16:creationId xmlns:a16="http://schemas.microsoft.com/office/drawing/2014/main" id="{0347E7A7-7CB4-8984-D7A2-89C1926F4CBF}"/>
              </a:ext>
            </a:extLst>
          </p:cNvPr>
          <p:cNvPicPr>
            <a:picLocks noChangeAspect="1"/>
          </p:cNvPicPr>
          <p:nvPr/>
        </p:nvPicPr>
        <p:blipFill>
          <a:blip r:embed="rId2"/>
          <a:stretch>
            <a:fillRect/>
          </a:stretch>
        </p:blipFill>
        <p:spPr>
          <a:xfrm>
            <a:off x="3810000" y="52337"/>
            <a:ext cx="6048779" cy="6753326"/>
          </a:xfrm>
          <a:prstGeom prst="rect">
            <a:avLst/>
          </a:prstGeom>
        </p:spPr>
      </p:pic>
    </p:spTree>
    <p:extLst>
      <p:ext uri="{BB962C8B-B14F-4D97-AF65-F5344CB8AC3E}">
        <p14:creationId xmlns:p14="http://schemas.microsoft.com/office/powerpoint/2010/main" val="401278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4DDD-4ABD-827D-3639-D9FA80EF7E1E}"/>
              </a:ext>
            </a:extLst>
          </p:cNvPr>
          <p:cNvSpPr>
            <a:spLocks noGrp="1"/>
          </p:cNvSpPr>
          <p:nvPr>
            <p:ph type="title"/>
          </p:nvPr>
        </p:nvSpPr>
        <p:spPr/>
        <p:txBody>
          <a:bodyPr/>
          <a:lstStyle/>
          <a:p>
            <a:r>
              <a:rPr lang="en-US" dirty="0"/>
              <a:t>Draft Ballot Language to be Considered by PPRTA Board in July </a:t>
            </a:r>
          </a:p>
        </p:txBody>
      </p:sp>
      <p:sp>
        <p:nvSpPr>
          <p:cNvPr id="3" name="Content Placeholder 2">
            <a:extLst>
              <a:ext uri="{FF2B5EF4-FFF2-40B4-BE49-F238E27FC236}">
                <a16:creationId xmlns:a16="http://schemas.microsoft.com/office/drawing/2014/main" id="{A2E59211-944F-4AF0-945A-8209B60DF382}"/>
              </a:ext>
            </a:extLst>
          </p:cNvPr>
          <p:cNvSpPr>
            <a:spLocks noGrp="1"/>
          </p:cNvSpPr>
          <p:nvPr>
            <p:ph idx="1"/>
          </p:nvPr>
        </p:nvSpPr>
        <p:spPr>
          <a:xfrm>
            <a:off x="677334" y="2160589"/>
            <a:ext cx="8596668" cy="4392611"/>
          </a:xfrm>
        </p:spPr>
        <p:txBody>
          <a:bodyPr/>
          <a:lstStyle/>
          <a:p>
            <a:r>
              <a:rPr lang="en-US" dirty="0"/>
              <a:t>2022 BALLOT ISSUE May 11, 2022 Draft PIKES PEAK RURAL TRANSPORTATION AUTHORITY BALLOT ISSUE ____ WITHOUT INCREASING TAXES, SHALL THE EXISTING 0.55% (FIFTY-FIVE ONE HUNDREDTHS OF ONE PENNY PER DOLLAR) PIKES PEAK RURAL TRANSPORTATION AUTHORITY’S (PPRTA) SALES AND USE TAX, WHICH SUNSETS ON DECEMBER 31, 2024, BE EXTENDED TO SUNSET DECEMBER 31, 2034 FOR THE PURPOSES OF FUNDING REGIONAL TRANSPORTATION CAPITAL IMPROVEMENTS (100% OF NET REVENUE) AS SPECIFIED IN THE FOLLOWING VOTER-APPROVED LIST OF SPECIFIC REGIONAL TRANSPORTATION CAPITAL IMPROVEMENTS PROJECTS AS HEREBY AMENDED: PRIORITY “A” PROJECTS</a:t>
            </a:r>
          </a:p>
          <a:p>
            <a:pPr lvl="1"/>
            <a:r>
              <a:rPr lang="en-US" dirty="0"/>
              <a:t>PRIORITY “A” PROJECTS (listed in alphabetical order) </a:t>
            </a:r>
          </a:p>
          <a:p>
            <a:pPr lvl="1"/>
            <a:r>
              <a:rPr lang="en-US" dirty="0"/>
              <a:t>PRIORITY “B” PROJECTS (listed in alphabetical order) </a:t>
            </a:r>
          </a:p>
        </p:txBody>
      </p:sp>
    </p:spTree>
    <p:extLst>
      <p:ext uri="{BB962C8B-B14F-4D97-AF65-F5344CB8AC3E}">
        <p14:creationId xmlns:p14="http://schemas.microsoft.com/office/powerpoint/2010/main" val="152106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p:cNvSpPr>
          <p:nvPr/>
        </p:nvSpPr>
        <p:spPr bwMode="auto">
          <a:xfrm>
            <a:off x="2666999" y="1447800"/>
            <a:ext cx="6626525"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 typeface="Arial" charset="0"/>
              <a:buNone/>
            </a:pPr>
            <a:endParaRPr lang="en-US" sz="2400" dirty="0"/>
          </a:p>
          <a:p>
            <a:pPr algn="ctr">
              <a:lnSpc>
                <a:spcPct val="80000"/>
              </a:lnSpc>
              <a:buNone/>
            </a:pPr>
            <a:endParaRPr lang="en-US" sz="1800" dirty="0"/>
          </a:p>
          <a:p>
            <a:pPr marL="0" lvl="1" indent="0" algn="ctr">
              <a:lnSpc>
                <a:spcPct val="80000"/>
              </a:lnSpc>
              <a:buClr>
                <a:schemeClr val="accent1"/>
              </a:buClr>
              <a:buNone/>
            </a:pPr>
            <a:r>
              <a:rPr lang="en-US" sz="8000" dirty="0"/>
              <a:t>Comments or Questions?</a:t>
            </a:r>
          </a:p>
        </p:txBody>
      </p:sp>
      <p:pic>
        <p:nvPicPr>
          <p:cNvPr id="9" name="Picture 7" descr="large transparent logo (2)"/>
          <p:cNvPicPr>
            <a:picLocks noChangeAspect="1" noChangeArrowheads="1"/>
          </p:cNvPicPr>
          <p:nvPr/>
        </p:nvPicPr>
        <p:blipFill>
          <a:blip r:embed="rId2" cstate="print"/>
          <a:srcRect/>
          <a:stretch>
            <a:fillRect/>
          </a:stretch>
        </p:blipFill>
        <p:spPr bwMode="auto">
          <a:xfrm>
            <a:off x="10058400" y="6172200"/>
            <a:ext cx="1905000" cy="597117"/>
          </a:xfrm>
          <a:prstGeom prst="rect">
            <a:avLst/>
          </a:prstGeom>
          <a:noFill/>
          <a:ln w="9525">
            <a:noFill/>
            <a:miter lim="800000"/>
            <a:headEnd/>
            <a:tailEnd/>
          </a:ln>
        </p:spPr>
      </p:pic>
      <p:pic>
        <p:nvPicPr>
          <p:cNvPr id="2" name="Picture 1">
            <a:extLst>
              <a:ext uri="{FF2B5EF4-FFF2-40B4-BE49-F238E27FC236}">
                <a16:creationId xmlns:a16="http://schemas.microsoft.com/office/drawing/2014/main" id="{C7EC133E-E61C-4255-98E8-C3D96F2F5B27}"/>
              </a:ext>
            </a:extLst>
          </p:cNvPr>
          <p:cNvPicPr>
            <a:picLocks noChangeAspect="1"/>
          </p:cNvPicPr>
          <p:nvPr/>
        </p:nvPicPr>
        <p:blipFill>
          <a:blip r:embed="rId3"/>
          <a:stretch>
            <a:fillRect/>
          </a:stretch>
        </p:blipFill>
        <p:spPr>
          <a:xfrm>
            <a:off x="685801" y="5562599"/>
            <a:ext cx="1009314" cy="919881"/>
          </a:xfrm>
          <a:prstGeom prst="rect">
            <a:avLst/>
          </a:prstGeom>
        </p:spPr>
      </p:pic>
    </p:spTree>
    <p:extLst>
      <p:ext uri="{BB962C8B-B14F-4D97-AF65-F5344CB8AC3E}">
        <p14:creationId xmlns:p14="http://schemas.microsoft.com/office/powerpoint/2010/main" val="286829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2442-E9FA-462A-92E9-749A89A4AFD8}"/>
              </a:ext>
            </a:extLst>
          </p:cNvPr>
          <p:cNvSpPr>
            <a:spLocks noGrp="1"/>
          </p:cNvSpPr>
          <p:nvPr>
            <p:ph type="title"/>
          </p:nvPr>
        </p:nvSpPr>
        <p:spPr/>
        <p:txBody>
          <a:bodyPr/>
          <a:lstStyle/>
          <a:p>
            <a:r>
              <a:rPr lang="en-US" dirty="0"/>
              <a:t>PPRTA Background</a:t>
            </a:r>
          </a:p>
        </p:txBody>
      </p:sp>
      <p:sp>
        <p:nvSpPr>
          <p:cNvPr id="3" name="Content Placeholder 2">
            <a:extLst>
              <a:ext uri="{FF2B5EF4-FFF2-40B4-BE49-F238E27FC236}">
                <a16:creationId xmlns:a16="http://schemas.microsoft.com/office/drawing/2014/main" id="{B6669FDA-29EC-4C15-9A85-C256F209B559}"/>
              </a:ext>
            </a:extLst>
          </p:cNvPr>
          <p:cNvSpPr>
            <a:spLocks noGrp="1"/>
          </p:cNvSpPr>
          <p:nvPr>
            <p:ph idx="1"/>
          </p:nvPr>
        </p:nvSpPr>
        <p:spPr>
          <a:xfrm>
            <a:off x="432648" y="1930400"/>
            <a:ext cx="6942666" cy="4110962"/>
          </a:xfrm>
        </p:spPr>
        <p:txBody>
          <a:bodyPr/>
          <a:lstStyle/>
          <a:p>
            <a:r>
              <a:rPr lang="en-US" sz="2400" dirty="0"/>
              <a:t>One-cent sales tax initially authorized by voters in 2004</a:t>
            </a:r>
          </a:p>
          <a:p>
            <a:pPr lvl="1"/>
            <a:r>
              <a:rPr lang="en-US" sz="2000" dirty="0"/>
              <a:t>10% for Transit Operations – does not sunset</a:t>
            </a:r>
          </a:p>
          <a:p>
            <a:pPr lvl="1"/>
            <a:r>
              <a:rPr lang="en-US" sz="2000" dirty="0"/>
              <a:t>35% for Maintenance – does not sunset</a:t>
            </a:r>
          </a:p>
          <a:p>
            <a:pPr lvl="1"/>
            <a:r>
              <a:rPr lang="en-US" sz="2000" dirty="0"/>
              <a:t>55% for Capital projects – initial sunset in 2014</a:t>
            </a:r>
          </a:p>
          <a:p>
            <a:r>
              <a:rPr lang="en-US" sz="2400" dirty="0"/>
              <a:t>Capital funding extended in 2012</a:t>
            </a:r>
          </a:p>
          <a:p>
            <a:pPr lvl="1"/>
            <a:r>
              <a:rPr lang="en-US" sz="2000" dirty="0"/>
              <a:t>Currently sunsets in 2024</a:t>
            </a:r>
          </a:p>
          <a:p>
            <a:pPr lvl="1"/>
            <a:r>
              <a:rPr lang="en-US" sz="2000" dirty="0"/>
              <a:t>PPRTA Board plans extension issue in November 2022</a:t>
            </a:r>
          </a:p>
          <a:p>
            <a:pPr lvl="1"/>
            <a:r>
              <a:rPr lang="en-US" sz="2000" dirty="0"/>
              <a:t>Issue will consist of A-list and B-list priority projects</a:t>
            </a:r>
          </a:p>
          <a:p>
            <a:endParaRPr lang="en-US" dirty="0"/>
          </a:p>
        </p:txBody>
      </p:sp>
      <p:pic>
        <p:nvPicPr>
          <p:cNvPr id="5" name="Picture 4">
            <a:extLst>
              <a:ext uri="{FF2B5EF4-FFF2-40B4-BE49-F238E27FC236}">
                <a16:creationId xmlns:a16="http://schemas.microsoft.com/office/drawing/2014/main" id="{C7A86D9A-BEB9-480D-A614-B047F7FA98BC}"/>
              </a:ext>
            </a:extLst>
          </p:cNvPr>
          <p:cNvPicPr>
            <a:picLocks noChangeAspect="1"/>
          </p:cNvPicPr>
          <p:nvPr/>
        </p:nvPicPr>
        <p:blipFill>
          <a:blip r:embed="rId2"/>
          <a:stretch>
            <a:fillRect/>
          </a:stretch>
        </p:blipFill>
        <p:spPr>
          <a:xfrm>
            <a:off x="7086600" y="1335418"/>
            <a:ext cx="4886163" cy="3679163"/>
          </a:xfrm>
          <a:prstGeom prst="rect">
            <a:avLst/>
          </a:prstGeom>
          <a:ln>
            <a:solidFill>
              <a:schemeClr val="accent2">
                <a:lumMod val="75000"/>
              </a:schemeClr>
            </a:solidFill>
          </a:ln>
        </p:spPr>
      </p:pic>
    </p:spTree>
    <p:extLst>
      <p:ext uri="{BB962C8B-B14F-4D97-AF65-F5344CB8AC3E}">
        <p14:creationId xmlns:p14="http://schemas.microsoft.com/office/powerpoint/2010/main" val="75497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26938" y="5932335"/>
            <a:ext cx="5585460" cy="452120"/>
          </a:xfrm>
          <a:prstGeom prst="rect">
            <a:avLst/>
          </a:prstGeom>
        </p:spPr>
        <p:txBody>
          <a:bodyPr vert="horz" wrap="square" lIns="0" tIns="12065" rIns="0" bIns="0" rtlCol="0">
            <a:spAutoFit/>
          </a:bodyPr>
          <a:lstStyle/>
          <a:p>
            <a:pPr marL="12700">
              <a:lnSpc>
                <a:spcPct val="100000"/>
              </a:lnSpc>
              <a:spcBef>
                <a:spcPts val="95"/>
              </a:spcBef>
            </a:pPr>
            <a:r>
              <a:rPr sz="2800" spc="60" dirty="0">
                <a:solidFill>
                  <a:srgbClr val="1361AC"/>
                </a:solidFill>
                <a:latin typeface="Lucida Sans"/>
                <a:cs typeface="Lucida Sans"/>
              </a:rPr>
              <a:t>PPRTA </a:t>
            </a:r>
            <a:r>
              <a:rPr sz="2800" spc="-120" dirty="0">
                <a:solidFill>
                  <a:srgbClr val="1361AC"/>
                </a:solidFill>
                <a:latin typeface="Lucida Sans"/>
                <a:cs typeface="Lucida Sans"/>
              </a:rPr>
              <a:t>Reauthorization</a:t>
            </a:r>
            <a:r>
              <a:rPr sz="2800" spc="-405" dirty="0">
                <a:solidFill>
                  <a:srgbClr val="1361AC"/>
                </a:solidFill>
                <a:latin typeface="Lucida Sans"/>
                <a:cs typeface="Lucida Sans"/>
              </a:rPr>
              <a:t> </a:t>
            </a:r>
            <a:r>
              <a:rPr sz="2800" spc="-165" dirty="0">
                <a:solidFill>
                  <a:srgbClr val="1361AC"/>
                </a:solidFill>
                <a:latin typeface="Lucida Sans"/>
                <a:cs typeface="Lucida Sans"/>
              </a:rPr>
              <a:t>2025-2034</a:t>
            </a:r>
            <a:endParaRPr sz="2800" dirty="0">
              <a:latin typeface="Lucida Sans"/>
              <a:cs typeface="Lucida Sans"/>
            </a:endParaRPr>
          </a:p>
        </p:txBody>
      </p:sp>
      <p:sp>
        <p:nvSpPr>
          <p:cNvPr id="3" name="object 3"/>
          <p:cNvSpPr txBox="1">
            <a:spLocks noGrp="1"/>
          </p:cNvSpPr>
          <p:nvPr>
            <p:ph type="title"/>
          </p:nvPr>
        </p:nvSpPr>
        <p:spPr>
          <a:xfrm>
            <a:off x="408047" y="35744"/>
            <a:ext cx="5666740" cy="574040"/>
          </a:xfrm>
          <a:prstGeom prst="rect">
            <a:avLst/>
          </a:prstGeom>
        </p:spPr>
        <p:txBody>
          <a:bodyPr vert="horz" wrap="square" lIns="0" tIns="12700" rIns="0" bIns="0" rtlCol="0">
            <a:spAutoFit/>
          </a:bodyPr>
          <a:lstStyle/>
          <a:p>
            <a:pPr marL="12700">
              <a:lnSpc>
                <a:spcPct val="100000"/>
              </a:lnSpc>
              <a:spcBef>
                <a:spcPts val="100"/>
              </a:spcBef>
            </a:pPr>
            <a:r>
              <a:rPr sz="3600" spc="80" dirty="0"/>
              <a:t>PPRTA </a:t>
            </a:r>
            <a:r>
              <a:rPr sz="3600" spc="-90" dirty="0"/>
              <a:t>Schedule </a:t>
            </a:r>
            <a:r>
              <a:rPr sz="3600" spc="-204" dirty="0"/>
              <a:t>&amp;</a:t>
            </a:r>
            <a:r>
              <a:rPr sz="3600" spc="-815" dirty="0"/>
              <a:t> </a:t>
            </a:r>
            <a:r>
              <a:rPr sz="3600" spc="-15" dirty="0"/>
              <a:t>Process</a:t>
            </a:r>
            <a:endParaRPr sz="3600" dirty="0"/>
          </a:p>
        </p:txBody>
      </p:sp>
      <p:sp>
        <p:nvSpPr>
          <p:cNvPr id="4" name="object 4"/>
          <p:cNvSpPr txBox="1"/>
          <p:nvPr/>
        </p:nvSpPr>
        <p:spPr>
          <a:xfrm>
            <a:off x="471517" y="960284"/>
            <a:ext cx="914400" cy="574040"/>
          </a:xfrm>
          <a:prstGeom prst="rect">
            <a:avLst/>
          </a:prstGeom>
        </p:spPr>
        <p:txBody>
          <a:bodyPr vert="horz" wrap="square" lIns="0" tIns="12700" rIns="0" bIns="0" rtlCol="0">
            <a:spAutoFit/>
          </a:bodyPr>
          <a:lstStyle/>
          <a:p>
            <a:pPr marL="12700" marR="5080" algn="ctr">
              <a:lnSpc>
                <a:spcPct val="100000"/>
              </a:lnSpc>
              <a:spcBef>
                <a:spcPts val="100"/>
              </a:spcBef>
            </a:pPr>
            <a:r>
              <a:rPr sz="1200" dirty="0">
                <a:latin typeface="Calibri"/>
                <a:cs typeface="Calibri"/>
              </a:rPr>
              <a:t>Staff</a:t>
            </a:r>
            <a:r>
              <a:rPr sz="1200" spc="-95" dirty="0">
                <a:latin typeface="Calibri"/>
                <a:cs typeface="Calibri"/>
              </a:rPr>
              <a:t> </a:t>
            </a:r>
            <a:r>
              <a:rPr sz="1200" dirty="0">
                <a:latin typeface="Calibri"/>
                <a:cs typeface="Calibri"/>
              </a:rPr>
              <a:t>Research  on Potential  Projects</a:t>
            </a:r>
          </a:p>
        </p:txBody>
      </p:sp>
      <p:sp>
        <p:nvSpPr>
          <p:cNvPr id="5" name="object 5"/>
          <p:cNvSpPr txBox="1"/>
          <p:nvPr/>
        </p:nvSpPr>
        <p:spPr>
          <a:xfrm>
            <a:off x="1919445" y="1074393"/>
            <a:ext cx="978535" cy="391160"/>
          </a:xfrm>
          <a:prstGeom prst="rect">
            <a:avLst/>
          </a:prstGeom>
        </p:spPr>
        <p:txBody>
          <a:bodyPr vert="horz" wrap="square" lIns="0" tIns="12700" rIns="0" bIns="0" rtlCol="0">
            <a:spAutoFit/>
          </a:bodyPr>
          <a:lstStyle/>
          <a:p>
            <a:pPr marL="12700" marR="5080" indent="57785">
              <a:lnSpc>
                <a:spcPct val="100000"/>
              </a:lnSpc>
              <a:spcBef>
                <a:spcPts val="100"/>
              </a:spcBef>
            </a:pPr>
            <a:r>
              <a:rPr sz="1200" dirty="0">
                <a:latin typeface="Calibri"/>
                <a:cs typeface="Calibri"/>
              </a:rPr>
              <a:t>Staff Develop  Scoring</a:t>
            </a:r>
            <a:r>
              <a:rPr sz="1200" spc="-80" dirty="0">
                <a:latin typeface="Calibri"/>
                <a:cs typeface="Calibri"/>
              </a:rPr>
              <a:t> </a:t>
            </a:r>
            <a:r>
              <a:rPr sz="1200" dirty="0">
                <a:latin typeface="Calibri"/>
                <a:cs typeface="Calibri"/>
              </a:rPr>
              <a:t>Criteria</a:t>
            </a:r>
          </a:p>
        </p:txBody>
      </p:sp>
      <p:sp>
        <p:nvSpPr>
          <p:cNvPr id="6" name="object 6"/>
          <p:cNvSpPr txBox="1"/>
          <p:nvPr/>
        </p:nvSpPr>
        <p:spPr>
          <a:xfrm>
            <a:off x="8137695" y="2820865"/>
            <a:ext cx="603250" cy="574040"/>
          </a:xfrm>
          <a:prstGeom prst="rect">
            <a:avLst/>
          </a:prstGeom>
        </p:spPr>
        <p:txBody>
          <a:bodyPr vert="horz" wrap="square" lIns="0" tIns="12700" rIns="0" bIns="0" rtlCol="0">
            <a:spAutoFit/>
          </a:bodyPr>
          <a:lstStyle/>
          <a:p>
            <a:pPr marL="12700" marR="5080" indent="-635" algn="ctr">
              <a:lnSpc>
                <a:spcPct val="100000"/>
              </a:lnSpc>
              <a:spcBef>
                <a:spcPts val="100"/>
              </a:spcBef>
            </a:pPr>
            <a:r>
              <a:rPr sz="1200" spc="-5" dirty="0">
                <a:latin typeface="Calibri"/>
                <a:cs typeface="Calibri"/>
              </a:rPr>
              <a:t>Ballot  </a:t>
            </a:r>
            <a:r>
              <a:rPr sz="1200" dirty="0">
                <a:latin typeface="Calibri"/>
                <a:cs typeface="Calibri"/>
              </a:rPr>
              <a:t>Adopted  July</a:t>
            </a:r>
            <a:r>
              <a:rPr sz="1200" spc="-105" dirty="0">
                <a:latin typeface="Calibri"/>
                <a:cs typeface="Calibri"/>
              </a:rPr>
              <a:t> </a:t>
            </a:r>
            <a:r>
              <a:rPr sz="1200" dirty="0">
                <a:latin typeface="Calibri"/>
                <a:cs typeface="Calibri"/>
              </a:rPr>
              <a:t>2022</a:t>
            </a:r>
          </a:p>
        </p:txBody>
      </p:sp>
      <p:sp>
        <p:nvSpPr>
          <p:cNvPr id="7" name="object 7"/>
          <p:cNvSpPr txBox="1"/>
          <p:nvPr/>
        </p:nvSpPr>
        <p:spPr>
          <a:xfrm>
            <a:off x="10973249" y="2870700"/>
            <a:ext cx="682625" cy="574040"/>
          </a:xfrm>
          <a:prstGeom prst="rect">
            <a:avLst/>
          </a:prstGeom>
        </p:spPr>
        <p:txBody>
          <a:bodyPr vert="horz" wrap="square" lIns="0" tIns="12700" rIns="0" bIns="0" rtlCol="0">
            <a:spAutoFit/>
          </a:bodyPr>
          <a:lstStyle/>
          <a:p>
            <a:pPr marL="12700" marR="5080" indent="-1270" algn="ctr">
              <a:lnSpc>
                <a:spcPct val="100000"/>
              </a:lnSpc>
              <a:spcBef>
                <a:spcPts val="100"/>
              </a:spcBef>
            </a:pPr>
            <a:r>
              <a:rPr sz="1200" dirty="0">
                <a:latin typeface="Calibri"/>
                <a:cs typeface="Calibri"/>
              </a:rPr>
              <a:t>Election  </a:t>
            </a:r>
            <a:r>
              <a:rPr sz="1200" spc="5" dirty="0">
                <a:latin typeface="Calibri"/>
                <a:cs typeface="Calibri"/>
              </a:rPr>
              <a:t>N</a:t>
            </a:r>
            <a:r>
              <a:rPr sz="1200" dirty="0">
                <a:latin typeface="Calibri"/>
                <a:cs typeface="Calibri"/>
              </a:rPr>
              <a:t>o</a:t>
            </a:r>
            <a:r>
              <a:rPr sz="1200" spc="-5" dirty="0">
                <a:latin typeface="Calibri"/>
                <a:cs typeface="Calibri"/>
              </a:rPr>
              <a:t>v</a:t>
            </a:r>
            <a:r>
              <a:rPr sz="1200" dirty="0">
                <a:latin typeface="Calibri"/>
                <a:cs typeface="Calibri"/>
              </a:rPr>
              <a:t>em</a:t>
            </a:r>
            <a:r>
              <a:rPr sz="1200" spc="5" dirty="0">
                <a:latin typeface="Calibri"/>
                <a:cs typeface="Calibri"/>
              </a:rPr>
              <a:t>b</a:t>
            </a:r>
            <a:r>
              <a:rPr sz="1200" dirty="0">
                <a:latin typeface="Calibri"/>
                <a:cs typeface="Calibri"/>
              </a:rPr>
              <a:t>er  2022</a:t>
            </a:r>
          </a:p>
        </p:txBody>
      </p:sp>
      <p:sp>
        <p:nvSpPr>
          <p:cNvPr id="8" name="object 8"/>
          <p:cNvSpPr txBox="1"/>
          <p:nvPr/>
        </p:nvSpPr>
        <p:spPr>
          <a:xfrm>
            <a:off x="6229647" y="2870700"/>
            <a:ext cx="1197610" cy="574040"/>
          </a:xfrm>
          <a:prstGeom prst="rect">
            <a:avLst/>
          </a:prstGeom>
        </p:spPr>
        <p:txBody>
          <a:bodyPr vert="horz" wrap="square" lIns="0" tIns="12700" rIns="0" bIns="0" rtlCol="0">
            <a:spAutoFit/>
          </a:bodyPr>
          <a:lstStyle/>
          <a:p>
            <a:pPr marL="12700" marR="5080" algn="ctr">
              <a:lnSpc>
                <a:spcPct val="100000"/>
              </a:lnSpc>
              <a:spcBef>
                <a:spcPts val="100"/>
              </a:spcBef>
            </a:pPr>
            <a:r>
              <a:rPr sz="1200" spc="-5" dirty="0">
                <a:latin typeface="Calibri"/>
                <a:cs typeface="Calibri"/>
              </a:rPr>
              <a:t>PPRTA </a:t>
            </a:r>
            <a:r>
              <a:rPr sz="1200" dirty="0">
                <a:latin typeface="Calibri"/>
                <a:cs typeface="Calibri"/>
              </a:rPr>
              <a:t>Capital</a:t>
            </a:r>
            <a:r>
              <a:rPr sz="1200" spc="-55" dirty="0">
                <a:latin typeface="Calibri"/>
                <a:cs typeface="Calibri"/>
              </a:rPr>
              <a:t> </a:t>
            </a:r>
            <a:r>
              <a:rPr sz="1200" spc="-5" dirty="0">
                <a:latin typeface="Calibri"/>
                <a:cs typeface="Calibri"/>
              </a:rPr>
              <a:t>Lists  </a:t>
            </a:r>
            <a:r>
              <a:rPr sz="1200" dirty="0">
                <a:latin typeface="Calibri"/>
                <a:cs typeface="Calibri"/>
              </a:rPr>
              <a:t>Finalization</a:t>
            </a:r>
          </a:p>
          <a:p>
            <a:pPr marL="1270" algn="ctr">
              <a:lnSpc>
                <a:spcPct val="100000"/>
              </a:lnSpc>
            </a:pPr>
            <a:r>
              <a:rPr sz="1200" dirty="0">
                <a:latin typeface="Calibri"/>
                <a:cs typeface="Calibri"/>
              </a:rPr>
              <a:t>April-July</a:t>
            </a:r>
            <a:r>
              <a:rPr sz="1200" spc="-55" dirty="0">
                <a:latin typeface="Calibri"/>
                <a:cs typeface="Calibri"/>
              </a:rPr>
              <a:t> </a:t>
            </a:r>
            <a:r>
              <a:rPr sz="1200" dirty="0">
                <a:latin typeface="Calibri"/>
                <a:cs typeface="Calibri"/>
              </a:rPr>
              <a:t>2022</a:t>
            </a:r>
          </a:p>
        </p:txBody>
      </p:sp>
      <p:sp>
        <p:nvSpPr>
          <p:cNvPr id="9" name="object 9"/>
          <p:cNvSpPr txBox="1"/>
          <p:nvPr/>
        </p:nvSpPr>
        <p:spPr>
          <a:xfrm>
            <a:off x="3316135" y="1066888"/>
            <a:ext cx="920115" cy="574040"/>
          </a:xfrm>
          <a:prstGeom prst="rect">
            <a:avLst/>
          </a:prstGeom>
        </p:spPr>
        <p:txBody>
          <a:bodyPr vert="horz" wrap="square" lIns="0" tIns="12700" rIns="0" bIns="0" rtlCol="0">
            <a:spAutoFit/>
          </a:bodyPr>
          <a:lstStyle/>
          <a:p>
            <a:pPr marL="12700" marR="5080" indent="-635" algn="ctr">
              <a:lnSpc>
                <a:spcPct val="100000"/>
              </a:lnSpc>
              <a:spcBef>
                <a:spcPts val="100"/>
              </a:spcBef>
            </a:pPr>
            <a:r>
              <a:rPr sz="1200" spc="-5" dirty="0">
                <a:latin typeface="Calibri"/>
                <a:cs typeface="Calibri"/>
              </a:rPr>
              <a:t>HAC </a:t>
            </a:r>
            <a:r>
              <a:rPr sz="1200" dirty="0">
                <a:latin typeface="Calibri"/>
                <a:cs typeface="Calibri"/>
              </a:rPr>
              <a:t>Scoring  Criteria  February</a:t>
            </a:r>
            <a:r>
              <a:rPr sz="1200" spc="-135" dirty="0">
                <a:latin typeface="Calibri"/>
                <a:cs typeface="Calibri"/>
              </a:rPr>
              <a:t> </a:t>
            </a:r>
            <a:r>
              <a:rPr sz="1200" dirty="0">
                <a:latin typeface="Calibri"/>
                <a:cs typeface="Calibri"/>
              </a:rPr>
              <a:t>2022</a:t>
            </a:r>
          </a:p>
        </p:txBody>
      </p:sp>
      <p:sp>
        <p:nvSpPr>
          <p:cNvPr id="10" name="object 10"/>
          <p:cNvSpPr txBox="1"/>
          <p:nvPr/>
        </p:nvSpPr>
        <p:spPr>
          <a:xfrm>
            <a:off x="4523473" y="1080249"/>
            <a:ext cx="68453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Calibri"/>
                <a:cs typeface="Calibri"/>
              </a:rPr>
              <a:t>Staff</a:t>
            </a:r>
            <a:r>
              <a:rPr sz="1200" spc="-105" dirty="0">
                <a:latin typeface="Calibri"/>
                <a:cs typeface="Calibri"/>
              </a:rPr>
              <a:t> </a:t>
            </a:r>
            <a:r>
              <a:rPr sz="1200" spc="-5" dirty="0">
                <a:latin typeface="Calibri"/>
                <a:cs typeface="Calibri"/>
              </a:rPr>
              <a:t>Score  Projects</a:t>
            </a:r>
            <a:endParaRPr sz="1200" dirty="0">
              <a:latin typeface="Calibri"/>
              <a:cs typeface="Calibri"/>
            </a:endParaRPr>
          </a:p>
        </p:txBody>
      </p:sp>
      <p:sp>
        <p:nvSpPr>
          <p:cNvPr id="11" name="object 11"/>
          <p:cNvSpPr/>
          <p:nvPr/>
        </p:nvSpPr>
        <p:spPr>
          <a:xfrm>
            <a:off x="460248" y="2385060"/>
            <a:ext cx="1805939" cy="518159"/>
          </a:xfrm>
          <a:custGeom>
            <a:avLst/>
            <a:gdLst/>
            <a:ahLst/>
            <a:cxnLst/>
            <a:rect l="l" t="t" r="r" b="b"/>
            <a:pathLst>
              <a:path w="1805939" h="518160">
                <a:moveTo>
                  <a:pt x="1754085" y="0"/>
                </a:moveTo>
                <a:lnTo>
                  <a:pt x="51854" y="0"/>
                </a:lnTo>
                <a:lnTo>
                  <a:pt x="31670" y="4072"/>
                </a:lnTo>
                <a:lnTo>
                  <a:pt x="15187" y="15178"/>
                </a:lnTo>
                <a:lnTo>
                  <a:pt x="4074" y="31648"/>
                </a:lnTo>
                <a:lnTo>
                  <a:pt x="0" y="51815"/>
                </a:lnTo>
                <a:lnTo>
                  <a:pt x="0" y="466343"/>
                </a:lnTo>
                <a:lnTo>
                  <a:pt x="4074" y="486511"/>
                </a:lnTo>
                <a:lnTo>
                  <a:pt x="15187" y="502981"/>
                </a:lnTo>
                <a:lnTo>
                  <a:pt x="31670" y="514087"/>
                </a:lnTo>
                <a:lnTo>
                  <a:pt x="51854" y="518159"/>
                </a:lnTo>
                <a:lnTo>
                  <a:pt x="1754085" y="518159"/>
                </a:lnTo>
                <a:lnTo>
                  <a:pt x="1774269" y="514087"/>
                </a:lnTo>
                <a:lnTo>
                  <a:pt x="1790752" y="502981"/>
                </a:lnTo>
                <a:lnTo>
                  <a:pt x="1801865" y="486511"/>
                </a:lnTo>
                <a:lnTo>
                  <a:pt x="1805939" y="466343"/>
                </a:lnTo>
                <a:lnTo>
                  <a:pt x="1805939" y="51815"/>
                </a:lnTo>
                <a:lnTo>
                  <a:pt x="1801865" y="31648"/>
                </a:lnTo>
                <a:lnTo>
                  <a:pt x="1790752" y="15178"/>
                </a:lnTo>
                <a:lnTo>
                  <a:pt x="1774269" y="4072"/>
                </a:lnTo>
                <a:lnTo>
                  <a:pt x="1754085" y="0"/>
                </a:lnTo>
                <a:close/>
              </a:path>
            </a:pathLst>
          </a:custGeom>
          <a:solidFill>
            <a:srgbClr val="E13740"/>
          </a:solidFill>
        </p:spPr>
        <p:txBody>
          <a:bodyPr wrap="square" lIns="0" tIns="0" rIns="0" bIns="0" rtlCol="0"/>
          <a:lstStyle/>
          <a:p>
            <a:endParaRPr dirty="0"/>
          </a:p>
        </p:txBody>
      </p:sp>
      <p:sp>
        <p:nvSpPr>
          <p:cNvPr id="12" name="object 12"/>
          <p:cNvSpPr txBox="1"/>
          <p:nvPr/>
        </p:nvSpPr>
        <p:spPr>
          <a:xfrm>
            <a:off x="533651" y="2430257"/>
            <a:ext cx="66992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Formation</a:t>
            </a:r>
            <a:endParaRPr sz="1200" dirty="0">
              <a:latin typeface="Calibri"/>
              <a:cs typeface="Calibri"/>
            </a:endParaRPr>
          </a:p>
        </p:txBody>
      </p:sp>
      <p:sp>
        <p:nvSpPr>
          <p:cNvPr id="13" name="object 13"/>
          <p:cNvSpPr/>
          <p:nvPr/>
        </p:nvSpPr>
        <p:spPr>
          <a:xfrm>
            <a:off x="830580" y="2731007"/>
            <a:ext cx="1805939" cy="993775"/>
          </a:xfrm>
          <a:custGeom>
            <a:avLst/>
            <a:gdLst/>
            <a:ahLst/>
            <a:cxnLst/>
            <a:rect l="l" t="t" r="r" b="b"/>
            <a:pathLst>
              <a:path w="1805939" h="993775">
                <a:moveTo>
                  <a:pt x="1706549" y="0"/>
                </a:moveTo>
                <a:lnTo>
                  <a:pt x="99390" y="0"/>
                </a:lnTo>
                <a:lnTo>
                  <a:pt x="60704" y="7808"/>
                </a:lnTo>
                <a:lnTo>
                  <a:pt x="29111" y="29103"/>
                </a:lnTo>
                <a:lnTo>
                  <a:pt x="7810" y="60687"/>
                </a:lnTo>
                <a:lnTo>
                  <a:pt x="0" y="99364"/>
                </a:lnTo>
                <a:lnTo>
                  <a:pt x="0" y="894283"/>
                </a:lnTo>
                <a:lnTo>
                  <a:pt x="7810" y="932960"/>
                </a:lnTo>
                <a:lnTo>
                  <a:pt x="29111" y="964544"/>
                </a:lnTo>
                <a:lnTo>
                  <a:pt x="60704" y="985839"/>
                </a:lnTo>
                <a:lnTo>
                  <a:pt x="99390" y="993648"/>
                </a:lnTo>
                <a:lnTo>
                  <a:pt x="1706549" y="993648"/>
                </a:lnTo>
                <a:lnTo>
                  <a:pt x="1745235" y="985839"/>
                </a:lnTo>
                <a:lnTo>
                  <a:pt x="1776828" y="964544"/>
                </a:lnTo>
                <a:lnTo>
                  <a:pt x="1798129" y="932960"/>
                </a:lnTo>
                <a:lnTo>
                  <a:pt x="1805939" y="894283"/>
                </a:lnTo>
                <a:lnTo>
                  <a:pt x="1805939" y="99364"/>
                </a:lnTo>
                <a:lnTo>
                  <a:pt x="1798129" y="60687"/>
                </a:lnTo>
                <a:lnTo>
                  <a:pt x="1776828" y="29103"/>
                </a:lnTo>
                <a:lnTo>
                  <a:pt x="1745235" y="7808"/>
                </a:lnTo>
                <a:lnTo>
                  <a:pt x="1706549" y="0"/>
                </a:lnTo>
                <a:close/>
              </a:path>
            </a:pathLst>
          </a:custGeom>
          <a:solidFill>
            <a:srgbClr val="FFFFFF">
              <a:alpha val="90194"/>
            </a:srgbClr>
          </a:solidFill>
        </p:spPr>
        <p:txBody>
          <a:bodyPr wrap="square" lIns="0" tIns="0" rIns="0" bIns="0" rtlCol="0"/>
          <a:lstStyle/>
          <a:p>
            <a:endParaRPr dirty="0"/>
          </a:p>
        </p:txBody>
      </p:sp>
      <p:sp>
        <p:nvSpPr>
          <p:cNvPr id="14" name="object 14"/>
          <p:cNvSpPr/>
          <p:nvPr/>
        </p:nvSpPr>
        <p:spPr>
          <a:xfrm>
            <a:off x="830579" y="2723489"/>
            <a:ext cx="1805939" cy="699770"/>
          </a:xfrm>
          <a:custGeom>
            <a:avLst/>
            <a:gdLst/>
            <a:ahLst/>
            <a:cxnLst/>
            <a:rect l="l" t="t" r="r" b="b"/>
            <a:pathLst>
              <a:path w="1805939" h="699770">
                <a:moveTo>
                  <a:pt x="0" y="69952"/>
                </a:moveTo>
                <a:lnTo>
                  <a:pt x="7810" y="42723"/>
                </a:lnTo>
                <a:lnTo>
                  <a:pt x="29111" y="20488"/>
                </a:lnTo>
                <a:lnTo>
                  <a:pt x="60704" y="5497"/>
                </a:lnTo>
                <a:lnTo>
                  <a:pt x="99390" y="0"/>
                </a:lnTo>
                <a:lnTo>
                  <a:pt x="1706549" y="0"/>
                </a:lnTo>
                <a:lnTo>
                  <a:pt x="1745235" y="5497"/>
                </a:lnTo>
                <a:lnTo>
                  <a:pt x="1776828" y="20488"/>
                </a:lnTo>
                <a:lnTo>
                  <a:pt x="1798129" y="42723"/>
                </a:lnTo>
                <a:lnTo>
                  <a:pt x="1805939" y="69952"/>
                </a:lnTo>
                <a:lnTo>
                  <a:pt x="1805939" y="629570"/>
                </a:lnTo>
                <a:lnTo>
                  <a:pt x="1798129" y="656799"/>
                </a:lnTo>
                <a:lnTo>
                  <a:pt x="1776828" y="679034"/>
                </a:lnTo>
                <a:lnTo>
                  <a:pt x="1745235" y="694025"/>
                </a:lnTo>
                <a:lnTo>
                  <a:pt x="1706549" y="699523"/>
                </a:lnTo>
                <a:lnTo>
                  <a:pt x="99390" y="699523"/>
                </a:lnTo>
                <a:lnTo>
                  <a:pt x="60704" y="694025"/>
                </a:lnTo>
                <a:lnTo>
                  <a:pt x="29111" y="679034"/>
                </a:lnTo>
                <a:lnTo>
                  <a:pt x="7810" y="656799"/>
                </a:lnTo>
                <a:lnTo>
                  <a:pt x="0" y="629570"/>
                </a:lnTo>
                <a:lnTo>
                  <a:pt x="0" y="69952"/>
                </a:lnTo>
                <a:close/>
              </a:path>
            </a:pathLst>
          </a:custGeom>
          <a:ln w="9431">
            <a:solidFill>
              <a:srgbClr val="E13740"/>
            </a:solidFill>
          </a:ln>
        </p:spPr>
        <p:txBody>
          <a:bodyPr wrap="square" lIns="0" tIns="0" rIns="0" bIns="0" rtlCol="0"/>
          <a:lstStyle/>
          <a:p>
            <a:endParaRPr dirty="0"/>
          </a:p>
        </p:txBody>
      </p:sp>
      <p:sp>
        <p:nvSpPr>
          <p:cNvPr id="15" name="object 15"/>
          <p:cNvSpPr txBox="1"/>
          <p:nvPr/>
        </p:nvSpPr>
        <p:spPr>
          <a:xfrm>
            <a:off x="932548" y="2804960"/>
            <a:ext cx="1281430" cy="400685"/>
          </a:xfrm>
          <a:prstGeom prst="rect">
            <a:avLst/>
          </a:prstGeom>
        </p:spPr>
        <p:txBody>
          <a:bodyPr vert="horz" wrap="square" lIns="0" tIns="12700" rIns="0" bIns="0" rtlCol="0">
            <a:spAutoFit/>
          </a:bodyPr>
          <a:lstStyle/>
          <a:p>
            <a:pPr marL="127000" indent="-114300">
              <a:lnSpc>
                <a:spcPct val="100000"/>
              </a:lnSpc>
              <a:spcBef>
                <a:spcPts val="100"/>
              </a:spcBef>
              <a:buChar char="•"/>
              <a:tabLst>
                <a:tab pos="127000" algn="l"/>
              </a:tabLst>
            </a:pPr>
            <a:r>
              <a:rPr sz="1200" dirty="0">
                <a:latin typeface="Calibri"/>
                <a:cs typeface="Calibri"/>
              </a:rPr>
              <a:t>Discussion</a:t>
            </a:r>
            <a:r>
              <a:rPr sz="1200" spc="-15" dirty="0">
                <a:latin typeface="Calibri"/>
                <a:cs typeface="Calibri"/>
              </a:rPr>
              <a:t> </a:t>
            </a:r>
            <a:r>
              <a:rPr sz="1200" spc="5" dirty="0">
                <a:latin typeface="Calibri"/>
                <a:cs typeface="Calibri"/>
              </a:rPr>
              <a:t>Matrix</a:t>
            </a:r>
            <a:endParaRPr sz="1200" dirty="0">
              <a:latin typeface="Calibri"/>
              <a:cs typeface="Calibri"/>
            </a:endParaRPr>
          </a:p>
          <a:p>
            <a:pPr marL="127000" indent="-114300">
              <a:lnSpc>
                <a:spcPct val="100000"/>
              </a:lnSpc>
              <a:spcBef>
                <a:spcPts val="70"/>
              </a:spcBef>
              <a:buChar char="•"/>
              <a:tabLst>
                <a:tab pos="127000" algn="l"/>
              </a:tabLst>
            </a:pPr>
            <a:r>
              <a:rPr sz="1200" dirty="0">
                <a:latin typeface="Calibri"/>
                <a:cs typeface="Calibri"/>
              </a:rPr>
              <a:t>Scoring</a:t>
            </a:r>
            <a:r>
              <a:rPr sz="1200" spc="-80" dirty="0">
                <a:latin typeface="Calibri"/>
                <a:cs typeface="Calibri"/>
              </a:rPr>
              <a:t> </a:t>
            </a:r>
            <a:r>
              <a:rPr sz="1200" dirty="0">
                <a:latin typeface="Calibri"/>
                <a:cs typeface="Calibri"/>
              </a:rPr>
              <a:t>Evaluation</a:t>
            </a:r>
          </a:p>
        </p:txBody>
      </p:sp>
      <p:sp>
        <p:nvSpPr>
          <p:cNvPr id="16" name="object 16"/>
          <p:cNvSpPr/>
          <p:nvPr/>
        </p:nvSpPr>
        <p:spPr>
          <a:xfrm>
            <a:off x="2308860" y="2333244"/>
            <a:ext cx="579120" cy="449580"/>
          </a:xfrm>
          <a:custGeom>
            <a:avLst/>
            <a:gdLst/>
            <a:ahLst/>
            <a:cxnLst/>
            <a:rect l="l" t="t" r="r" b="b"/>
            <a:pathLst>
              <a:path w="579119" h="449580">
                <a:moveTo>
                  <a:pt x="354799" y="0"/>
                </a:moveTo>
                <a:lnTo>
                  <a:pt x="354799" y="89915"/>
                </a:lnTo>
                <a:lnTo>
                  <a:pt x="0" y="89915"/>
                </a:lnTo>
                <a:lnTo>
                  <a:pt x="0" y="359663"/>
                </a:lnTo>
                <a:lnTo>
                  <a:pt x="354799" y="359663"/>
                </a:lnTo>
                <a:lnTo>
                  <a:pt x="354799" y="449579"/>
                </a:lnTo>
                <a:lnTo>
                  <a:pt x="579120" y="224789"/>
                </a:lnTo>
                <a:lnTo>
                  <a:pt x="354799" y="0"/>
                </a:lnTo>
                <a:close/>
              </a:path>
            </a:pathLst>
          </a:custGeom>
          <a:solidFill>
            <a:srgbClr val="EDADAE"/>
          </a:solidFill>
        </p:spPr>
        <p:txBody>
          <a:bodyPr wrap="square" lIns="0" tIns="0" rIns="0" bIns="0" rtlCol="0"/>
          <a:lstStyle/>
          <a:p>
            <a:endParaRPr dirty="0"/>
          </a:p>
        </p:txBody>
      </p:sp>
      <p:sp>
        <p:nvSpPr>
          <p:cNvPr id="17" name="object 17"/>
          <p:cNvSpPr/>
          <p:nvPr/>
        </p:nvSpPr>
        <p:spPr>
          <a:xfrm>
            <a:off x="2930651" y="2385060"/>
            <a:ext cx="2139950" cy="518159"/>
          </a:xfrm>
          <a:custGeom>
            <a:avLst/>
            <a:gdLst/>
            <a:ahLst/>
            <a:cxnLst/>
            <a:rect l="l" t="t" r="r" b="b"/>
            <a:pathLst>
              <a:path w="2139950" h="518160">
                <a:moveTo>
                  <a:pt x="2078266" y="0"/>
                </a:moveTo>
                <a:lnTo>
                  <a:pt x="61429" y="0"/>
                </a:lnTo>
                <a:lnTo>
                  <a:pt x="37520" y="4072"/>
                </a:lnTo>
                <a:lnTo>
                  <a:pt x="17994" y="15178"/>
                </a:lnTo>
                <a:lnTo>
                  <a:pt x="4828" y="31648"/>
                </a:lnTo>
                <a:lnTo>
                  <a:pt x="0" y="51815"/>
                </a:lnTo>
                <a:lnTo>
                  <a:pt x="0" y="466343"/>
                </a:lnTo>
                <a:lnTo>
                  <a:pt x="4828" y="486511"/>
                </a:lnTo>
                <a:lnTo>
                  <a:pt x="17994" y="502981"/>
                </a:lnTo>
                <a:lnTo>
                  <a:pt x="37520" y="514087"/>
                </a:lnTo>
                <a:lnTo>
                  <a:pt x="61429" y="518159"/>
                </a:lnTo>
                <a:lnTo>
                  <a:pt x="2078266" y="518159"/>
                </a:lnTo>
                <a:lnTo>
                  <a:pt x="2102175" y="514087"/>
                </a:lnTo>
                <a:lnTo>
                  <a:pt x="2121701" y="502981"/>
                </a:lnTo>
                <a:lnTo>
                  <a:pt x="2134867" y="486511"/>
                </a:lnTo>
                <a:lnTo>
                  <a:pt x="2139696" y="466343"/>
                </a:lnTo>
                <a:lnTo>
                  <a:pt x="2139696" y="51815"/>
                </a:lnTo>
                <a:lnTo>
                  <a:pt x="2134867" y="31648"/>
                </a:lnTo>
                <a:lnTo>
                  <a:pt x="2121701" y="15178"/>
                </a:lnTo>
                <a:lnTo>
                  <a:pt x="2102175" y="4072"/>
                </a:lnTo>
                <a:lnTo>
                  <a:pt x="2078266" y="0"/>
                </a:lnTo>
                <a:close/>
              </a:path>
            </a:pathLst>
          </a:custGeom>
          <a:solidFill>
            <a:srgbClr val="C00000"/>
          </a:solidFill>
        </p:spPr>
        <p:txBody>
          <a:bodyPr wrap="square" lIns="0" tIns="0" rIns="0" bIns="0" rtlCol="0"/>
          <a:lstStyle/>
          <a:p>
            <a:endParaRPr dirty="0"/>
          </a:p>
        </p:txBody>
      </p:sp>
      <p:sp>
        <p:nvSpPr>
          <p:cNvPr id="18" name="object 18"/>
          <p:cNvSpPr/>
          <p:nvPr/>
        </p:nvSpPr>
        <p:spPr>
          <a:xfrm>
            <a:off x="3036927" y="2976166"/>
            <a:ext cx="2182495" cy="741680"/>
          </a:xfrm>
          <a:custGeom>
            <a:avLst/>
            <a:gdLst/>
            <a:ahLst/>
            <a:cxnLst/>
            <a:rect l="l" t="t" r="r" b="b"/>
            <a:pathLst>
              <a:path w="2182495" h="741679">
                <a:moveTo>
                  <a:pt x="0" y="74158"/>
                </a:moveTo>
                <a:lnTo>
                  <a:pt x="9436" y="45291"/>
                </a:lnTo>
                <a:lnTo>
                  <a:pt x="35172" y="21719"/>
                </a:lnTo>
                <a:lnTo>
                  <a:pt x="73344" y="5827"/>
                </a:lnTo>
                <a:lnTo>
                  <a:pt x="120091" y="0"/>
                </a:lnTo>
                <a:lnTo>
                  <a:pt x="2062196" y="0"/>
                </a:lnTo>
                <a:lnTo>
                  <a:pt x="2108943" y="5827"/>
                </a:lnTo>
                <a:lnTo>
                  <a:pt x="2147115" y="21719"/>
                </a:lnTo>
                <a:lnTo>
                  <a:pt x="2172851" y="45291"/>
                </a:lnTo>
                <a:lnTo>
                  <a:pt x="2182288" y="74158"/>
                </a:lnTo>
                <a:lnTo>
                  <a:pt x="2182288" y="667422"/>
                </a:lnTo>
                <a:lnTo>
                  <a:pt x="2172851" y="696289"/>
                </a:lnTo>
                <a:lnTo>
                  <a:pt x="2147115" y="719861"/>
                </a:lnTo>
                <a:lnTo>
                  <a:pt x="2108943" y="735753"/>
                </a:lnTo>
                <a:lnTo>
                  <a:pt x="2062196" y="741581"/>
                </a:lnTo>
                <a:lnTo>
                  <a:pt x="120091" y="741581"/>
                </a:lnTo>
                <a:lnTo>
                  <a:pt x="73344" y="735753"/>
                </a:lnTo>
                <a:lnTo>
                  <a:pt x="35172" y="719861"/>
                </a:lnTo>
                <a:lnTo>
                  <a:pt x="9436" y="696289"/>
                </a:lnTo>
                <a:lnTo>
                  <a:pt x="0" y="667422"/>
                </a:lnTo>
                <a:lnTo>
                  <a:pt x="0" y="74158"/>
                </a:lnTo>
                <a:close/>
              </a:path>
            </a:pathLst>
          </a:custGeom>
          <a:ln w="15444">
            <a:solidFill>
              <a:srgbClr val="C00000"/>
            </a:solidFill>
          </a:ln>
        </p:spPr>
        <p:txBody>
          <a:bodyPr wrap="square" lIns="0" tIns="0" rIns="0" bIns="0" rtlCol="0"/>
          <a:lstStyle/>
          <a:p>
            <a:endParaRPr dirty="0"/>
          </a:p>
        </p:txBody>
      </p:sp>
      <p:sp>
        <p:nvSpPr>
          <p:cNvPr id="19" name="object 19"/>
          <p:cNvSpPr txBox="1"/>
          <p:nvPr/>
        </p:nvSpPr>
        <p:spPr>
          <a:xfrm>
            <a:off x="3140595" y="3031578"/>
            <a:ext cx="1861820" cy="57404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Ongoing Collaboration </a:t>
            </a:r>
            <a:r>
              <a:rPr sz="1200" spc="5" dirty="0">
                <a:latin typeface="Calibri"/>
                <a:cs typeface="Calibri"/>
              </a:rPr>
              <a:t>with  </a:t>
            </a:r>
            <a:r>
              <a:rPr sz="1200" dirty="0">
                <a:latin typeface="Calibri"/>
                <a:cs typeface="Calibri"/>
              </a:rPr>
              <a:t>COS and PPRTA on Revenues,  Policy and Joint</a:t>
            </a:r>
            <a:r>
              <a:rPr sz="1200" spc="-30" dirty="0">
                <a:latin typeface="Calibri"/>
                <a:cs typeface="Calibri"/>
              </a:rPr>
              <a:t> </a:t>
            </a:r>
            <a:r>
              <a:rPr sz="1200" spc="5" dirty="0">
                <a:latin typeface="Calibri"/>
                <a:cs typeface="Calibri"/>
              </a:rPr>
              <a:t>Projects</a:t>
            </a:r>
            <a:endParaRPr sz="1200" dirty="0">
              <a:latin typeface="Calibri"/>
              <a:cs typeface="Calibri"/>
            </a:endParaRPr>
          </a:p>
        </p:txBody>
      </p:sp>
      <p:sp>
        <p:nvSpPr>
          <p:cNvPr id="20" name="object 20"/>
          <p:cNvSpPr/>
          <p:nvPr/>
        </p:nvSpPr>
        <p:spPr>
          <a:xfrm>
            <a:off x="5923788" y="3950208"/>
            <a:ext cx="2420620" cy="871855"/>
          </a:xfrm>
          <a:custGeom>
            <a:avLst/>
            <a:gdLst/>
            <a:ahLst/>
            <a:cxnLst/>
            <a:rect l="l" t="t" r="r" b="b"/>
            <a:pathLst>
              <a:path w="2420620" h="871854">
                <a:moveTo>
                  <a:pt x="1679486" y="0"/>
                </a:moveTo>
                <a:lnTo>
                  <a:pt x="1679486" y="217932"/>
                </a:lnTo>
                <a:lnTo>
                  <a:pt x="0" y="217932"/>
                </a:lnTo>
                <a:lnTo>
                  <a:pt x="0" y="653796"/>
                </a:lnTo>
                <a:lnTo>
                  <a:pt x="1679486" y="653796"/>
                </a:lnTo>
                <a:lnTo>
                  <a:pt x="1679486" y="871728"/>
                </a:lnTo>
                <a:lnTo>
                  <a:pt x="2420112" y="435864"/>
                </a:lnTo>
                <a:lnTo>
                  <a:pt x="1679486" y="0"/>
                </a:lnTo>
                <a:close/>
              </a:path>
            </a:pathLst>
          </a:custGeom>
          <a:solidFill>
            <a:srgbClr val="FDE2CD">
              <a:alpha val="90194"/>
            </a:srgbClr>
          </a:solidFill>
        </p:spPr>
        <p:txBody>
          <a:bodyPr wrap="square" lIns="0" tIns="0" rIns="0" bIns="0" rtlCol="0"/>
          <a:lstStyle/>
          <a:p>
            <a:endParaRPr dirty="0"/>
          </a:p>
        </p:txBody>
      </p:sp>
      <p:sp>
        <p:nvSpPr>
          <p:cNvPr id="21" name="object 21"/>
          <p:cNvSpPr/>
          <p:nvPr/>
        </p:nvSpPr>
        <p:spPr>
          <a:xfrm>
            <a:off x="5923788" y="3950208"/>
            <a:ext cx="2420620" cy="871855"/>
          </a:xfrm>
          <a:custGeom>
            <a:avLst/>
            <a:gdLst/>
            <a:ahLst/>
            <a:cxnLst/>
            <a:rect l="l" t="t" r="r" b="b"/>
            <a:pathLst>
              <a:path w="2420620" h="871854">
                <a:moveTo>
                  <a:pt x="0" y="217932"/>
                </a:moveTo>
                <a:lnTo>
                  <a:pt x="1679486" y="217932"/>
                </a:lnTo>
                <a:lnTo>
                  <a:pt x="1679486" y="0"/>
                </a:lnTo>
                <a:lnTo>
                  <a:pt x="2420112" y="435864"/>
                </a:lnTo>
                <a:lnTo>
                  <a:pt x="1679486" y="871728"/>
                </a:lnTo>
                <a:lnTo>
                  <a:pt x="1679486" y="653796"/>
                </a:lnTo>
                <a:lnTo>
                  <a:pt x="0" y="653796"/>
                </a:lnTo>
                <a:lnTo>
                  <a:pt x="0" y="217932"/>
                </a:lnTo>
                <a:close/>
              </a:path>
            </a:pathLst>
          </a:custGeom>
          <a:ln w="12700">
            <a:solidFill>
              <a:srgbClr val="FDE2CD"/>
            </a:solidFill>
          </a:ln>
        </p:spPr>
        <p:txBody>
          <a:bodyPr wrap="square" lIns="0" tIns="0" rIns="0" bIns="0" rtlCol="0"/>
          <a:lstStyle/>
          <a:p>
            <a:endParaRPr dirty="0"/>
          </a:p>
        </p:txBody>
      </p:sp>
      <p:sp>
        <p:nvSpPr>
          <p:cNvPr id="22" name="object 22"/>
          <p:cNvSpPr txBox="1"/>
          <p:nvPr/>
        </p:nvSpPr>
        <p:spPr>
          <a:xfrm>
            <a:off x="6470658" y="4181589"/>
            <a:ext cx="951230" cy="373380"/>
          </a:xfrm>
          <a:prstGeom prst="rect">
            <a:avLst/>
          </a:prstGeom>
        </p:spPr>
        <p:txBody>
          <a:bodyPr vert="horz" wrap="square" lIns="0" tIns="33019" rIns="0" bIns="0" rtlCol="0">
            <a:spAutoFit/>
          </a:bodyPr>
          <a:lstStyle/>
          <a:p>
            <a:pPr marL="203200" marR="5080" indent="-190500">
              <a:lnSpc>
                <a:spcPts val="1300"/>
              </a:lnSpc>
              <a:spcBef>
                <a:spcPts val="259"/>
              </a:spcBef>
            </a:pPr>
            <a:r>
              <a:rPr sz="1200" spc="-25" dirty="0">
                <a:latin typeface="Calibri"/>
                <a:cs typeface="Calibri"/>
              </a:rPr>
              <a:t>PPRTA </a:t>
            </a:r>
            <a:r>
              <a:rPr sz="1200" spc="-5" dirty="0">
                <a:latin typeface="Calibri"/>
                <a:cs typeface="Calibri"/>
              </a:rPr>
              <a:t>Projects  Finalized</a:t>
            </a:r>
            <a:endParaRPr sz="1200" dirty="0">
              <a:latin typeface="Calibri"/>
              <a:cs typeface="Calibri"/>
            </a:endParaRPr>
          </a:p>
        </p:txBody>
      </p:sp>
      <p:sp>
        <p:nvSpPr>
          <p:cNvPr id="23" name="object 23"/>
          <p:cNvSpPr/>
          <p:nvPr/>
        </p:nvSpPr>
        <p:spPr>
          <a:xfrm>
            <a:off x="5234940" y="3915155"/>
            <a:ext cx="894715" cy="894715"/>
          </a:xfrm>
          <a:custGeom>
            <a:avLst/>
            <a:gdLst/>
            <a:ahLst/>
            <a:cxnLst/>
            <a:rect l="l" t="t" r="r" b="b"/>
            <a:pathLst>
              <a:path w="894714" h="894714">
                <a:moveTo>
                  <a:pt x="447294" y="0"/>
                </a:moveTo>
                <a:lnTo>
                  <a:pt x="398557" y="2624"/>
                </a:lnTo>
                <a:lnTo>
                  <a:pt x="351340" y="10317"/>
                </a:lnTo>
                <a:lnTo>
                  <a:pt x="305916" y="22803"/>
                </a:lnTo>
                <a:lnTo>
                  <a:pt x="262558" y="39812"/>
                </a:lnTo>
                <a:lnTo>
                  <a:pt x="221538" y="61070"/>
                </a:lnTo>
                <a:lnTo>
                  <a:pt x="183130" y="86303"/>
                </a:lnTo>
                <a:lnTo>
                  <a:pt x="147606" y="115240"/>
                </a:lnTo>
                <a:lnTo>
                  <a:pt x="115240" y="147606"/>
                </a:lnTo>
                <a:lnTo>
                  <a:pt x="86303" y="183130"/>
                </a:lnTo>
                <a:lnTo>
                  <a:pt x="61070" y="221538"/>
                </a:lnTo>
                <a:lnTo>
                  <a:pt x="39812" y="262558"/>
                </a:lnTo>
                <a:lnTo>
                  <a:pt x="22803" y="305916"/>
                </a:lnTo>
                <a:lnTo>
                  <a:pt x="10317" y="351340"/>
                </a:lnTo>
                <a:lnTo>
                  <a:pt x="2624" y="398557"/>
                </a:lnTo>
                <a:lnTo>
                  <a:pt x="0" y="447294"/>
                </a:lnTo>
                <a:lnTo>
                  <a:pt x="2624" y="496032"/>
                </a:lnTo>
                <a:lnTo>
                  <a:pt x="10317" y="543251"/>
                </a:lnTo>
                <a:lnTo>
                  <a:pt x="22803" y="588676"/>
                </a:lnTo>
                <a:lnTo>
                  <a:pt x="39812" y="632034"/>
                </a:lnTo>
                <a:lnTo>
                  <a:pt x="61070" y="673054"/>
                </a:lnTo>
                <a:lnTo>
                  <a:pt x="86303" y="711462"/>
                </a:lnTo>
                <a:lnTo>
                  <a:pt x="115240" y="746986"/>
                </a:lnTo>
                <a:lnTo>
                  <a:pt x="147606" y="779352"/>
                </a:lnTo>
                <a:lnTo>
                  <a:pt x="183130" y="808288"/>
                </a:lnTo>
                <a:lnTo>
                  <a:pt x="221538" y="833520"/>
                </a:lnTo>
                <a:lnTo>
                  <a:pt x="262558" y="854777"/>
                </a:lnTo>
                <a:lnTo>
                  <a:pt x="305916" y="871785"/>
                </a:lnTo>
                <a:lnTo>
                  <a:pt x="351340" y="884271"/>
                </a:lnTo>
                <a:lnTo>
                  <a:pt x="398557" y="891963"/>
                </a:lnTo>
                <a:lnTo>
                  <a:pt x="447294" y="894588"/>
                </a:lnTo>
                <a:lnTo>
                  <a:pt x="496032" y="891963"/>
                </a:lnTo>
                <a:lnTo>
                  <a:pt x="543251" y="884271"/>
                </a:lnTo>
                <a:lnTo>
                  <a:pt x="588676" y="871785"/>
                </a:lnTo>
                <a:lnTo>
                  <a:pt x="632034" y="854777"/>
                </a:lnTo>
                <a:lnTo>
                  <a:pt x="673054" y="833520"/>
                </a:lnTo>
                <a:lnTo>
                  <a:pt x="711462" y="808288"/>
                </a:lnTo>
                <a:lnTo>
                  <a:pt x="746986" y="779352"/>
                </a:lnTo>
                <a:lnTo>
                  <a:pt x="779352" y="746986"/>
                </a:lnTo>
                <a:lnTo>
                  <a:pt x="808288" y="711462"/>
                </a:lnTo>
                <a:lnTo>
                  <a:pt x="833520" y="673054"/>
                </a:lnTo>
                <a:lnTo>
                  <a:pt x="854777" y="632034"/>
                </a:lnTo>
                <a:lnTo>
                  <a:pt x="871785" y="588676"/>
                </a:lnTo>
                <a:lnTo>
                  <a:pt x="884271" y="543251"/>
                </a:lnTo>
                <a:lnTo>
                  <a:pt x="891963" y="496032"/>
                </a:lnTo>
                <a:lnTo>
                  <a:pt x="894588" y="447294"/>
                </a:lnTo>
                <a:lnTo>
                  <a:pt x="891963" y="398557"/>
                </a:lnTo>
                <a:lnTo>
                  <a:pt x="884271" y="351340"/>
                </a:lnTo>
                <a:lnTo>
                  <a:pt x="871785" y="305916"/>
                </a:lnTo>
                <a:lnTo>
                  <a:pt x="854777" y="262558"/>
                </a:lnTo>
                <a:lnTo>
                  <a:pt x="833520" y="221538"/>
                </a:lnTo>
                <a:lnTo>
                  <a:pt x="808288" y="183130"/>
                </a:lnTo>
                <a:lnTo>
                  <a:pt x="779352" y="147606"/>
                </a:lnTo>
                <a:lnTo>
                  <a:pt x="746986" y="115240"/>
                </a:lnTo>
                <a:lnTo>
                  <a:pt x="711462" y="86303"/>
                </a:lnTo>
                <a:lnTo>
                  <a:pt x="673054" y="61070"/>
                </a:lnTo>
                <a:lnTo>
                  <a:pt x="632034" y="39812"/>
                </a:lnTo>
                <a:lnTo>
                  <a:pt x="588676" y="22803"/>
                </a:lnTo>
                <a:lnTo>
                  <a:pt x="543251" y="10317"/>
                </a:lnTo>
                <a:lnTo>
                  <a:pt x="496032" y="2624"/>
                </a:lnTo>
                <a:lnTo>
                  <a:pt x="447294" y="0"/>
                </a:lnTo>
                <a:close/>
              </a:path>
            </a:pathLst>
          </a:custGeom>
          <a:solidFill>
            <a:srgbClr val="FBAE2D"/>
          </a:solidFill>
        </p:spPr>
        <p:txBody>
          <a:bodyPr wrap="square" lIns="0" tIns="0" rIns="0" bIns="0" rtlCol="0"/>
          <a:lstStyle/>
          <a:p>
            <a:endParaRPr dirty="0"/>
          </a:p>
        </p:txBody>
      </p:sp>
      <p:sp>
        <p:nvSpPr>
          <p:cNvPr id="24" name="object 24"/>
          <p:cNvSpPr/>
          <p:nvPr/>
        </p:nvSpPr>
        <p:spPr>
          <a:xfrm>
            <a:off x="5234940" y="3915155"/>
            <a:ext cx="894715" cy="894715"/>
          </a:xfrm>
          <a:custGeom>
            <a:avLst/>
            <a:gdLst/>
            <a:ahLst/>
            <a:cxnLst/>
            <a:rect l="l" t="t" r="r" b="b"/>
            <a:pathLst>
              <a:path w="894714" h="894714">
                <a:moveTo>
                  <a:pt x="0" y="447294"/>
                </a:moveTo>
                <a:lnTo>
                  <a:pt x="2624" y="398557"/>
                </a:lnTo>
                <a:lnTo>
                  <a:pt x="10317" y="351340"/>
                </a:lnTo>
                <a:lnTo>
                  <a:pt x="22803" y="305916"/>
                </a:lnTo>
                <a:lnTo>
                  <a:pt x="39812" y="262558"/>
                </a:lnTo>
                <a:lnTo>
                  <a:pt x="61070" y="221538"/>
                </a:lnTo>
                <a:lnTo>
                  <a:pt x="86303" y="183130"/>
                </a:lnTo>
                <a:lnTo>
                  <a:pt x="115240" y="147606"/>
                </a:lnTo>
                <a:lnTo>
                  <a:pt x="147606" y="115240"/>
                </a:lnTo>
                <a:lnTo>
                  <a:pt x="183130" y="86303"/>
                </a:lnTo>
                <a:lnTo>
                  <a:pt x="221538" y="61070"/>
                </a:lnTo>
                <a:lnTo>
                  <a:pt x="262558" y="39812"/>
                </a:lnTo>
                <a:lnTo>
                  <a:pt x="305916" y="22803"/>
                </a:lnTo>
                <a:lnTo>
                  <a:pt x="351340" y="10317"/>
                </a:lnTo>
                <a:lnTo>
                  <a:pt x="398557" y="2624"/>
                </a:lnTo>
                <a:lnTo>
                  <a:pt x="447294" y="0"/>
                </a:lnTo>
                <a:lnTo>
                  <a:pt x="496032" y="2624"/>
                </a:lnTo>
                <a:lnTo>
                  <a:pt x="543251" y="10317"/>
                </a:lnTo>
                <a:lnTo>
                  <a:pt x="588676" y="22803"/>
                </a:lnTo>
                <a:lnTo>
                  <a:pt x="632034" y="39812"/>
                </a:lnTo>
                <a:lnTo>
                  <a:pt x="673054" y="61070"/>
                </a:lnTo>
                <a:lnTo>
                  <a:pt x="711462" y="86303"/>
                </a:lnTo>
                <a:lnTo>
                  <a:pt x="746986" y="115240"/>
                </a:lnTo>
                <a:lnTo>
                  <a:pt x="779352" y="147606"/>
                </a:lnTo>
                <a:lnTo>
                  <a:pt x="808288" y="183130"/>
                </a:lnTo>
                <a:lnTo>
                  <a:pt x="833520" y="221538"/>
                </a:lnTo>
                <a:lnTo>
                  <a:pt x="854777" y="262558"/>
                </a:lnTo>
                <a:lnTo>
                  <a:pt x="871785" y="305916"/>
                </a:lnTo>
                <a:lnTo>
                  <a:pt x="884271" y="351340"/>
                </a:lnTo>
                <a:lnTo>
                  <a:pt x="891963" y="398557"/>
                </a:lnTo>
                <a:lnTo>
                  <a:pt x="894588" y="447294"/>
                </a:lnTo>
                <a:lnTo>
                  <a:pt x="891963" y="496032"/>
                </a:lnTo>
                <a:lnTo>
                  <a:pt x="884271" y="543251"/>
                </a:lnTo>
                <a:lnTo>
                  <a:pt x="871785" y="588676"/>
                </a:lnTo>
                <a:lnTo>
                  <a:pt x="854777" y="632034"/>
                </a:lnTo>
                <a:lnTo>
                  <a:pt x="833520" y="673054"/>
                </a:lnTo>
                <a:lnTo>
                  <a:pt x="808288" y="711462"/>
                </a:lnTo>
                <a:lnTo>
                  <a:pt x="779352" y="746986"/>
                </a:lnTo>
                <a:lnTo>
                  <a:pt x="746986" y="779352"/>
                </a:lnTo>
                <a:lnTo>
                  <a:pt x="711462" y="808288"/>
                </a:lnTo>
                <a:lnTo>
                  <a:pt x="673054" y="833520"/>
                </a:lnTo>
                <a:lnTo>
                  <a:pt x="632034" y="854777"/>
                </a:lnTo>
                <a:lnTo>
                  <a:pt x="588676" y="871785"/>
                </a:lnTo>
                <a:lnTo>
                  <a:pt x="543251" y="884271"/>
                </a:lnTo>
                <a:lnTo>
                  <a:pt x="496032" y="891963"/>
                </a:lnTo>
                <a:lnTo>
                  <a:pt x="447294" y="894588"/>
                </a:lnTo>
                <a:lnTo>
                  <a:pt x="398557" y="891963"/>
                </a:lnTo>
                <a:lnTo>
                  <a:pt x="351340" y="884271"/>
                </a:lnTo>
                <a:lnTo>
                  <a:pt x="305916" y="871785"/>
                </a:lnTo>
                <a:lnTo>
                  <a:pt x="262558" y="854777"/>
                </a:lnTo>
                <a:lnTo>
                  <a:pt x="221538" y="833520"/>
                </a:lnTo>
                <a:lnTo>
                  <a:pt x="183130" y="808288"/>
                </a:lnTo>
                <a:lnTo>
                  <a:pt x="147606" y="779352"/>
                </a:lnTo>
                <a:lnTo>
                  <a:pt x="115240" y="746986"/>
                </a:lnTo>
                <a:lnTo>
                  <a:pt x="86303" y="711462"/>
                </a:lnTo>
                <a:lnTo>
                  <a:pt x="61070" y="673054"/>
                </a:lnTo>
                <a:lnTo>
                  <a:pt x="39812" y="632034"/>
                </a:lnTo>
                <a:lnTo>
                  <a:pt x="22803" y="588676"/>
                </a:lnTo>
                <a:lnTo>
                  <a:pt x="10317" y="543251"/>
                </a:lnTo>
                <a:lnTo>
                  <a:pt x="2624" y="496032"/>
                </a:lnTo>
                <a:lnTo>
                  <a:pt x="0" y="447294"/>
                </a:lnTo>
                <a:close/>
              </a:path>
            </a:pathLst>
          </a:custGeom>
          <a:ln w="12700">
            <a:solidFill>
              <a:srgbClr val="FFFFFF"/>
            </a:solidFill>
          </a:ln>
        </p:spPr>
        <p:txBody>
          <a:bodyPr wrap="square" lIns="0" tIns="0" rIns="0" bIns="0" rtlCol="0"/>
          <a:lstStyle/>
          <a:p>
            <a:endParaRPr dirty="0"/>
          </a:p>
        </p:txBody>
      </p:sp>
      <p:sp>
        <p:nvSpPr>
          <p:cNvPr id="25" name="object 25"/>
          <p:cNvSpPr txBox="1"/>
          <p:nvPr/>
        </p:nvSpPr>
        <p:spPr>
          <a:xfrm>
            <a:off x="5473574" y="4075705"/>
            <a:ext cx="415925" cy="537845"/>
          </a:xfrm>
          <a:prstGeom prst="rect">
            <a:avLst/>
          </a:prstGeom>
        </p:spPr>
        <p:txBody>
          <a:bodyPr vert="horz" wrap="square" lIns="0" tIns="33019" rIns="0" bIns="0" rtlCol="0">
            <a:spAutoFit/>
          </a:bodyPr>
          <a:lstStyle/>
          <a:p>
            <a:pPr marL="53340" marR="5080" indent="-41275">
              <a:lnSpc>
                <a:spcPts val="1300"/>
              </a:lnSpc>
              <a:spcBef>
                <a:spcPts val="259"/>
              </a:spcBef>
            </a:pPr>
            <a:r>
              <a:rPr sz="1200" dirty="0">
                <a:solidFill>
                  <a:srgbClr val="FFFFFF"/>
                </a:solidFill>
                <a:latin typeface="Calibri"/>
                <a:cs typeface="Calibri"/>
              </a:rPr>
              <a:t>PP</a:t>
            </a:r>
            <a:r>
              <a:rPr sz="1200" spc="-20" dirty="0">
                <a:solidFill>
                  <a:srgbClr val="FFFFFF"/>
                </a:solidFill>
                <a:latin typeface="Calibri"/>
                <a:cs typeface="Calibri"/>
              </a:rPr>
              <a:t>R</a:t>
            </a:r>
            <a:r>
              <a:rPr sz="1200" spc="-95" dirty="0">
                <a:solidFill>
                  <a:srgbClr val="FFFFFF"/>
                </a:solidFill>
                <a:latin typeface="Calibri"/>
                <a:cs typeface="Calibri"/>
              </a:rPr>
              <a:t>T</a:t>
            </a:r>
            <a:r>
              <a:rPr sz="1200" dirty="0">
                <a:solidFill>
                  <a:srgbClr val="FFFFFF"/>
                </a:solidFill>
                <a:latin typeface="Calibri"/>
                <a:cs typeface="Calibri"/>
              </a:rPr>
              <a:t>A  </a:t>
            </a:r>
            <a:r>
              <a:rPr sz="1200" spc="-10" dirty="0">
                <a:solidFill>
                  <a:srgbClr val="FFFFFF"/>
                </a:solidFill>
                <a:latin typeface="Calibri"/>
                <a:cs typeface="Calibri"/>
              </a:rPr>
              <a:t>CAC/</a:t>
            </a:r>
            <a:endParaRPr sz="1200" dirty="0">
              <a:latin typeface="Calibri"/>
              <a:cs typeface="Calibri"/>
            </a:endParaRPr>
          </a:p>
          <a:p>
            <a:pPr marL="22860">
              <a:lnSpc>
                <a:spcPts val="1270"/>
              </a:lnSpc>
            </a:pPr>
            <a:r>
              <a:rPr sz="1200" spc="-10" dirty="0">
                <a:solidFill>
                  <a:srgbClr val="FFFFFF"/>
                </a:solidFill>
                <a:latin typeface="Calibri"/>
                <a:cs typeface="Calibri"/>
              </a:rPr>
              <a:t>Board</a:t>
            </a:r>
            <a:endParaRPr sz="1200" dirty="0">
              <a:latin typeface="Calibri"/>
              <a:cs typeface="Calibri"/>
            </a:endParaRPr>
          </a:p>
        </p:txBody>
      </p:sp>
      <p:sp>
        <p:nvSpPr>
          <p:cNvPr id="26" name="object 26"/>
          <p:cNvSpPr/>
          <p:nvPr/>
        </p:nvSpPr>
        <p:spPr>
          <a:xfrm>
            <a:off x="8087868" y="4972811"/>
            <a:ext cx="3252470" cy="670560"/>
          </a:xfrm>
          <a:custGeom>
            <a:avLst/>
            <a:gdLst/>
            <a:ahLst/>
            <a:cxnLst/>
            <a:rect l="l" t="t" r="r" b="b"/>
            <a:pathLst>
              <a:path w="3252470" h="670560">
                <a:moveTo>
                  <a:pt x="2916936" y="0"/>
                </a:moveTo>
                <a:lnTo>
                  <a:pt x="2916936" y="167639"/>
                </a:lnTo>
                <a:lnTo>
                  <a:pt x="0" y="167639"/>
                </a:lnTo>
                <a:lnTo>
                  <a:pt x="0" y="502919"/>
                </a:lnTo>
                <a:lnTo>
                  <a:pt x="2916936" y="502919"/>
                </a:lnTo>
                <a:lnTo>
                  <a:pt x="2916936" y="670559"/>
                </a:lnTo>
                <a:lnTo>
                  <a:pt x="3252216" y="335279"/>
                </a:lnTo>
                <a:lnTo>
                  <a:pt x="2916936" y="0"/>
                </a:lnTo>
                <a:close/>
              </a:path>
            </a:pathLst>
          </a:custGeom>
          <a:solidFill>
            <a:srgbClr val="FFE9A2">
              <a:alpha val="90194"/>
            </a:srgbClr>
          </a:solidFill>
        </p:spPr>
        <p:txBody>
          <a:bodyPr wrap="square" lIns="0" tIns="0" rIns="0" bIns="0" rtlCol="0"/>
          <a:lstStyle/>
          <a:p>
            <a:endParaRPr dirty="0"/>
          </a:p>
        </p:txBody>
      </p:sp>
      <p:sp>
        <p:nvSpPr>
          <p:cNvPr id="27" name="object 27"/>
          <p:cNvSpPr txBox="1"/>
          <p:nvPr/>
        </p:nvSpPr>
        <p:spPr>
          <a:xfrm>
            <a:off x="8770619" y="5185476"/>
            <a:ext cx="18173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Public </a:t>
            </a:r>
            <a:r>
              <a:rPr sz="1200" spc="-5" dirty="0">
                <a:latin typeface="Calibri"/>
                <a:cs typeface="Calibri"/>
              </a:rPr>
              <a:t>Information</a:t>
            </a:r>
            <a:r>
              <a:rPr sz="1200" spc="-90" dirty="0">
                <a:latin typeface="Calibri"/>
                <a:cs typeface="Calibri"/>
              </a:rPr>
              <a:t> </a:t>
            </a:r>
            <a:r>
              <a:rPr sz="1200" spc="-5" dirty="0">
                <a:latin typeface="Calibri"/>
                <a:cs typeface="Calibri"/>
              </a:rPr>
              <a:t>Campaign</a:t>
            </a:r>
            <a:endParaRPr sz="1200" dirty="0">
              <a:latin typeface="Calibri"/>
              <a:cs typeface="Calibri"/>
            </a:endParaRPr>
          </a:p>
        </p:txBody>
      </p:sp>
      <p:sp>
        <p:nvSpPr>
          <p:cNvPr id="28" name="object 28"/>
          <p:cNvSpPr/>
          <p:nvPr/>
        </p:nvSpPr>
        <p:spPr>
          <a:xfrm>
            <a:off x="774191" y="4073652"/>
            <a:ext cx="3632200" cy="475615"/>
          </a:xfrm>
          <a:custGeom>
            <a:avLst/>
            <a:gdLst/>
            <a:ahLst/>
            <a:cxnLst/>
            <a:rect l="l" t="t" r="r" b="b"/>
            <a:pathLst>
              <a:path w="3632200" h="475614">
                <a:moveTo>
                  <a:pt x="3393948" y="0"/>
                </a:moveTo>
                <a:lnTo>
                  <a:pt x="3393948" y="118872"/>
                </a:lnTo>
                <a:lnTo>
                  <a:pt x="0" y="118872"/>
                </a:lnTo>
                <a:lnTo>
                  <a:pt x="0" y="356616"/>
                </a:lnTo>
                <a:lnTo>
                  <a:pt x="3393948" y="356616"/>
                </a:lnTo>
                <a:lnTo>
                  <a:pt x="3393948" y="475488"/>
                </a:lnTo>
                <a:lnTo>
                  <a:pt x="3631691" y="237744"/>
                </a:lnTo>
                <a:lnTo>
                  <a:pt x="3393948" y="0"/>
                </a:lnTo>
                <a:close/>
              </a:path>
            </a:pathLst>
          </a:custGeom>
          <a:solidFill>
            <a:srgbClr val="AAD3B3"/>
          </a:solidFill>
        </p:spPr>
        <p:txBody>
          <a:bodyPr wrap="square" lIns="0" tIns="0" rIns="0" bIns="0" rtlCol="0"/>
          <a:lstStyle/>
          <a:p>
            <a:endParaRPr dirty="0"/>
          </a:p>
        </p:txBody>
      </p:sp>
      <p:sp>
        <p:nvSpPr>
          <p:cNvPr id="29" name="object 29"/>
          <p:cNvSpPr txBox="1"/>
          <p:nvPr/>
        </p:nvSpPr>
        <p:spPr>
          <a:xfrm>
            <a:off x="2100846" y="4197158"/>
            <a:ext cx="86042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El Paso</a:t>
            </a:r>
            <a:r>
              <a:rPr sz="1100" spc="-114" dirty="0">
                <a:latin typeface="Calibri"/>
                <a:cs typeface="Calibri"/>
              </a:rPr>
              <a:t> </a:t>
            </a:r>
            <a:r>
              <a:rPr sz="1100" dirty="0">
                <a:latin typeface="Calibri"/>
                <a:cs typeface="Calibri"/>
              </a:rPr>
              <a:t>County</a:t>
            </a:r>
          </a:p>
        </p:txBody>
      </p:sp>
      <p:sp>
        <p:nvSpPr>
          <p:cNvPr id="30" name="object 30"/>
          <p:cNvSpPr/>
          <p:nvPr/>
        </p:nvSpPr>
        <p:spPr>
          <a:xfrm>
            <a:off x="774191" y="4387598"/>
            <a:ext cx="4590415" cy="475615"/>
          </a:xfrm>
          <a:custGeom>
            <a:avLst/>
            <a:gdLst/>
            <a:ahLst/>
            <a:cxnLst/>
            <a:rect l="l" t="t" r="r" b="b"/>
            <a:pathLst>
              <a:path w="4590415" h="475614">
                <a:moveTo>
                  <a:pt x="4352544" y="0"/>
                </a:moveTo>
                <a:lnTo>
                  <a:pt x="4352544" y="118871"/>
                </a:lnTo>
                <a:lnTo>
                  <a:pt x="0" y="118871"/>
                </a:lnTo>
                <a:lnTo>
                  <a:pt x="0" y="356615"/>
                </a:lnTo>
                <a:lnTo>
                  <a:pt x="4352544" y="356615"/>
                </a:lnTo>
                <a:lnTo>
                  <a:pt x="4352544" y="475487"/>
                </a:lnTo>
                <a:lnTo>
                  <a:pt x="4590288" y="237743"/>
                </a:lnTo>
                <a:lnTo>
                  <a:pt x="4352544" y="0"/>
                </a:lnTo>
                <a:close/>
              </a:path>
            </a:pathLst>
          </a:custGeom>
          <a:solidFill>
            <a:srgbClr val="AAD3B3"/>
          </a:solidFill>
        </p:spPr>
        <p:txBody>
          <a:bodyPr wrap="square" lIns="0" tIns="0" rIns="0" bIns="0" rtlCol="0"/>
          <a:lstStyle/>
          <a:p>
            <a:endParaRPr dirty="0"/>
          </a:p>
        </p:txBody>
      </p:sp>
      <p:sp>
        <p:nvSpPr>
          <p:cNvPr id="31" name="object 31"/>
          <p:cNvSpPr txBox="1"/>
          <p:nvPr/>
        </p:nvSpPr>
        <p:spPr>
          <a:xfrm>
            <a:off x="2187580" y="4511916"/>
            <a:ext cx="164592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Local Government</a:t>
            </a:r>
            <a:r>
              <a:rPr sz="1100" spc="-114" dirty="0">
                <a:latin typeface="Calibri"/>
                <a:cs typeface="Calibri"/>
              </a:rPr>
              <a:t> </a:t>
            </a:r>
            <a:r>
              <a:rPr sz="1100" dirty="0">
                <a:latin typeface="Calibri"/>
                <a:cs typeface="Calibri"/>
              </a:rPr>
              <a:t>Members</a:t>
            </a:r>
          </a:p>
        </p:txBody>
      </p:sp>
      <p:sp>
        <p:nvSpPr>
          <p:cNvPr id="32" name="object 32"/>
          <p:cNvSpPr/>
          <p:nvPr/>
        </p:nvSpPr>
        <p:spPr>
          <a:xfrm>
            <a:off x="4405884" y="4056888"/>
            <a:ext cx="829310" cy="475615"/>
          </a:xfrm>
          <a:custGeom>
            <a:avLst/>
            <a:gdLst/>
            <a:ahLst/>
            <a:cxnLst/>
            <a:rect l="l" t="t" r="r" b="b"/>
            <a:pathLst>
              <a:path w="829310" h="475614">
                <a:moveTo>
                  <a:pt x="591312" y="0"/>
                </a:moveTo>
                <a:lnTo>
                  <a:pt x="591312" y="118872"/>
                </a:lnTo>
                <a:lnTo>
                  <a:pt x="0" y="118872"/>
                </a:lnTo>
                <a:lnTo>
                  <a:pt x="0" y="356616"/>
                </a:lnTo>
                <a:lnTo>
                  <a:pt x="591312" y="356616"/>
                </a:lnTo>
                <a:lnTo>
                  <a:pt x="591312" y="475488"/>
                </a:lnTo>
                <a:lnTo>
                  <a:pt x="829056" y="237744"/>
                </a:lnTo>
                <a:lnTo>
                  <a:pt x="591312" y="0"/>
                </a:lnTo>
                <a:close/>
              </a:path>
            </a:pathLst>
          </a:custGeom>
          <a:solidFill>
            <a:srgbClr val="C5DFF8"/>
          </a:solidFill>
        </p:spPr>
        <p:txBody>
          <a:bodyPr wrap="square" lIns="0" tIns="0" rIns="0" bIns="0" rtlCol="0"/>
          <a:lstStyle/>
          <a:p>
            <a:endParaRPr dirty="0"/>
          </a:p>
        </p:txBody>
      </p:sp>
      <p:sp>
        <p:nvSpPr>
          <p:cNvPr id="33" name="object 33"/>
          <p:cNvSpPr txBox="1"/>
          <p:nvPr/>
        </p:nvSpPr>
        <p:spPr>
          <a:xfrm>
            <a:off x="4589462" y="4180053"/>
            <a:ext cx="34417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B</a:t>
            </a:r>
            <a:r>
              <a:rPr sz="1100" dirty="0">
                <a:latin typeface="Calibri"/>
                <a:cs typeface="Calibri"/>
              </a:rPr>
              <a:t>O</a:t>
            </a:r>
            <a:r>
              <a:rPr sz="1100" spc="-5" dirty="0">
                <a:latin typeface="Calibri"/>
                <a:cs typeface="Calibri"/>
              </a:rPr>
              <a:t>C</a:t>
            </a:r>
            <a:r>
              <a:rPr sz="1100" dirty="0">
                <a:latin typeface="Calibri"/>
                <a:cs typeface="Calibri"/>
              </a:rPr>
              <a:t>C</a:t>
            </a:r>
          </a:p>
        </p:txBody>
      </p:sp>
      <p:sp>
        <p:nvSpPr>
          <p:cNvPr id="34" name="object 34"/>
          <p:cNvSpPr/>
          <p:nvPr/>
        </p:nvSpPr>
        <p:spPr>
          <a:xfrm>
            <a:off x="5070347" y="2424683"/>
            <a:ext cx="923925" cy="1490980"/>
          </a:xfrm>
          <a:custGeom>
            <a:avLst/>
            <a:gdLst/>
            <a:ahLst/>
            <a:cxnLst/>
            <a:rect l="l" t="t" r="r" b="b"/>
            <a:pathLst>
              <a:path w="923925" h="1490979">
                <a:moveTo>
                  <a:pt x="923544" y="1259586"/>
                </a:moveTo>
                <a:lnTo>
                  <a:pt x="514578" y="1259586"/>
                </a:lnTo>
                <a:lnTo>
                  <a:pt x="719061" y="1490472"/>
                </a:lnTo>
                <a:lnTo>
                  <a:pt x="923544" y="1259586"/>
                </a:lnTo>
                <a:close/>
              </a:path>
              <a:path w="923925" h="1490979">
                <a:moveTo>
                  <a:pt x="396443" y="0"/>
                </a:moveTo>
                <a:lnTo>
                  <a:pt x="0" y="0"/>
                </a:lnTo>
                <a:lnTo>
                  <a:pt x="0" y="162852"/>
                </a:lnTo>
                <a:lnTo>
                  <a:pt x="396443" y="162852"/>
                </a:lnTo>
                <a:lnTo>
                  <a:pt x="445052" y="167752"/>
                </a:lnTo>
                <a:lnTo>
                  <a:pt x="490326" y="181806"/>
                </a:lnTo>
                <a:lnTo>
                  <a:pt x="531295" y="204044"/>
                </a:lnTo>
                <a:lnTo>
                  <a:pt x="566989" y="233497"/>
                </a:lnTo>
                <a:lnTo>
                  <a:pt x="596440" y="269194"/>
                </a:lnTo>
                <a:lnTo>
                  <a:pt x="618676" y="310165"/>
                </a:lnTo>
                <a:lnTo>
                  <a:pt x="632729" y="355440"/>
                </a:lnTo>
                <a:lnTo>
                  <a:pt x="637628" y="404050"/>
                </a:lnTo>
                <a:lnTo>
                  <a:pt x="637628" y="1259586"/>
                </a:lnTo>
                <a:lnTo>
                  <a:pt x="800493" y="1259586"/>
                </a:lnTo>
                <a:lnTo>
                  <a:pt x="800493" y="404050"/>
                </a:lnTo>
                <a:lnTo>
                  <a:pt x="797775" y="356929"/>
                </a:lnTo>
                <a:lnTo>
                  <a:pt x="789822" y="311405"/>
                </a:lnTo>
                <a:lnTo>
                  <a:pt x="776938" y="267780"/>
                </a:lnTo>
                <a:lnTo>
                  <a:pt x="759425" y="226358"/>
                </a:lnTo>
                <a:lnTo>
                  <a:pt x="737588" y="187443"/>
                </a:lnTo>
                <a:lnTo>
                  <a:pt x="711728" y="151337"/>
                </a:lnTo>
                <a:lnTo>
                  <a:pt x="682150" y="118343"/>
                </a:lnTo>
                <a:lnTo>
                  <a:pt x="649156" y="88765"/>
                </a:lnTo>
                <a:lnTo>
                  <a:pt x="613050" y="62905"/>
                </a:lnTo>
                <a:lnTo>
                  <a:pt x="574134" y="41068"/>
                </a:lnTo>
                <a:lnTo>
                  <a:pt x="532713" y="23555"/>
                </a:lnTo>
                <a:lnTo>
                  <a:pt x="489088" y="10671"/>
                </a:lnTo>
                <a:lnTo>
                  <a:pt x="443564" y="2718"/>
                </a:lnTo>
                <a:lnTo>
                  <a:pt x="396443" y="0"/>
                </a:lnTo>
                <a:close/>
              </a:path>
            </a:pathLst>
          </a:custGeom>
          <a:solidFill>
            <a:srgbClr val="C5DFF8"/>
          </a:solidFill>
        </p:spPr>
        <p:txBody>
          <a:bodyPr wrap="square" lIns="0" tIns="0" rIns="0" bIns="0" rtlCol="0"/>
          <a:lstStyle/>
          <a:p>
            <a:endParaRPr dirty="0"/>
          </a:p>
        </p:txBody>
      </p:sp>
      <p:sp>
        <p:nvSpPr>
          <p:cNvPr id="35" name="object 35"/>
          <p:cNvSpPr txBox="1"/>
          <p:nvPr/>
        </p:nvSpPr>
        <p:spPr>
          <a:xfrm>
            <a:off x="5662609" y="2797860"/>
            <a:ext cx="228600" cy="1038860"/>
          </a:xfrm>
          <a:prstGeom prst="rect">
            <a:avLst/>
          </a:prstGeom>
        </p:spPr>
        <p:txBody>
          <a:bodyPr vert="vert" wrap="square" lIns="0" tIns="0" rIns="0" bIns="0" rtlCol="0">
            <a:spAutoFit/>
          </a:bodyPr>
          <a:lstStyle/>
          <a:p>
            <a:pPr marL="12700">
              <a:lnSpc>
                <a:spcPts val="1614"/>
              </a:lnSpc>
            </a:pPr>
            <a:r>
              <a:rPr sz="1600" spc="-5" dirty="0">
                <a:latin typeface="Calibri"/>
                <a:cs typeface="Calibri"/>
              </a:rPr>
              <a:t>HAC &amp;</a:t>
            </a:r>
            <a:r>
              <a:rPr sz="1600" spc="-95" dirty="0">
                <a:latin typeface="Calibri"/>
                <a:cs typeface="Calibri"/>
              </a:rPr>
              <a:t> </a:t>
            </a:r>
            <a:r>
              <a:rPr sz="1600" spc="-5" dirty="0">
                <a:latin typeface="Calibri"/>
                <a:cs typeface="Calibri"/>
              </a:rPr>
              <a:t>BoCC</a:t>
            </a:r>
            <a:endParaRPr sz="1600" dirty="0">
              <a:latin typeface="Calibri"/>
              <a:cs typeface="Calibri"/>
            </a:endParaRPr>
          </a:p>
        </p:txBody>
      </p:sp>
      <p:sp>
        <p:nvSpPr>
          <p:cNvPr id="36" name="object 36"/>
          <p:cNvSpPr/>
          <p:nvPr/>
        </p:nvSpPr>
        <p:spPr>
          <a:xfrm>
            <a:off x="8196071" y="4645149"/>
            <a:ext cx="3144520" cy="601980"/>
          </a:xfrm>
          <a:custGeom>
            <a:avLst/>
            <a:gdLst/>
            <a:ahLst/>
            <a:cxnLst/>
            <a:rect l="l" t="t" r="r" b="b"/>
            <a:pathLst>
              <a:path w="3144520" h="601979">
                <a:moveTo>
                  <a:pt x="2843022" y="0"/>
                </a:moveTo>
                <a:lnTo>
                  <a:pt x="2843022" y="116636"/>
                </a:lnTo>
                <a:lnTo>
                  <a:pt x="0" y="116636"/>
                </a:lnTo>
                <a:lnTo>
                  <a:pt x="0" y="485343"/>
                </a:lnTo>
                <a:lnTo>
                  <a:pt x="2843022" y="485343"/>
                </a:lnTo>
                <a:lnTo>
                  <a:pt x="2843022" y="601979"/>
                </a:lnTo>
                <a:lnTo>
                  <a:pt x="3144012" y="300989"/>
                </a:lnTo>
                <a:lnTo>
                  <a:pt x="2843022" y="0"/>
                </a:lnTo>
                <a:close/>
              </a:path>
            </a:pathLst>
          </a:custGeom>
          <a:solidFill>
            <a:srgbClr val="FFFFFF">
              <a:alpha val="90194"/>
            </a:srgbClr>
          </a:solidFill>
        </p:spPr>
        <p:txBody>
          <a:bodyPr wrap="square" lIns="0" tIns="0" rIns="0" bIns="0" rtlCol="0"/>
          <a:lstStyle/>
          <a:p>
            <a:endParaRPr dirty="0"/>
          </a:p>
        </p:txBody>
      </p:sp>
      <p:sp>
        <p:nvSpPr>
          <p:cNvPr id="37" name="object 37"/>
          <p:cNvSpPr/>
          <p:nvPr/>
        </p:nvSpPr>
        <p:spPr>
          <a:xfrm>
            <a:off x="8196071" y="4645149"/>
            <a:ext cx="3144520" cy="601980"/>
          </a:xfrm>
          <a:custGeom>
            <a:avLst/>
            <a:gdLst/>
            <a:ahLst/>
            <a:cxnLst/>
            <a:rect l="l" t="t" r="r" b="b"/>
            <a:pathLst>
              <a:path w="3144520" h="601979">
                <a:moveTo>
                  <a:pt x="0" y="116636"/>
                </a:moveTo>
                <a:lnTo>
                  <a:pt x="2843022" y="116636"/>
                </a:lnTo>
                <a:lnTo>
                  <a:pt x="2843022" y="0"/>
                </a:lnTo>
                <a:lnTo>
                  <a:pt x="3144012" y="300989"/>
                </a:lnTo>
                <a:lnTo>
                  <a:pt x="2843022" y="601979"/>
                </a:lnTo>
                <a:lnTo>
                  <a:pt x="2843022" y="485343"/>
                </a:lnTo>
                <a:lnTo>
                  <a:pt x="0" y="485343"/>
                </a:lnTo>
                <a:lnTo>
                  <a:pt x="0" y="116636"/>
                </a:lnTo>
                <a:close/>
              </a:path>
            </a:pathLst>
          </a:custGeom>
          <a:ln w="12700">
            <a:solidFill>
              <a:srgbClr val="FFC000"/>
            </a:solidFill>
          </a:ln>
        </p:spPr>
        <p:txBody>
          <a:bodyPr wrap="square" lIns="0" tIns="0" rIns="0" bIns="0" rtlCol="0"/>
          <a:lstStyle/>
          <a:p>
            <a:endParaRPr dirty="0"/>
          </a:p>
        </p:txBody>
      </p:sp>
      <p:sp>
        <p:nvSpPr>
          <p:cNvPr id="38" name="object 38"/>
          <p:cNvSpPr txBox="1"/>
          <p:nvPr/>
        </p:nvSpPr>
        <p:spPr>
          <a:xfrm>
            <a:off x="8878503" y="4824116"/>
            <a:ext cx="1666239"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Volunteer </a:t>
            </a:r>
            <a:r>
              <a:rPr sz="1200" spc="-5" dirty="0">
                <a:latin typeface="Calibri"/>
                <a:cs typeface="Calibri"/>
              </a:rPr>
              <a:t>Group</a:t>
            </a:r>
            <a:r>
              <a:rPr sz="1200" spc="-85" dirty="0">
                <a:latin typeface="Calibri"/>
                <a:cs typeface="Calibri"/>
              </a:rPr>
              <a:t> </a:t>
            </a:r>
            <a:r>
              <a:rPr sz="1200" spc="-5" dirty="0">
                <a:latin typeface="Calibri"/>
                <a:cs typeface="Calibri"/>
              </a:rPr>
              <a:t>Outreach</a:t>
            </a:r>
            <a:endParaRPr sz="1200" dirty="0">
              <a:latin typeface="Calibri"/>
              <a:cs typeface="Calibri"/>
            </a:endParaRPr>
          </a:p>
        </p:txBody>
      </p:sp>
      <p:sp>
        <p:nvSpPr>
          <p:cNvPr id="39" name="object 39"/>
          <p:cNvSpPr/>
          <p:nvPr/>
        </p:nvSpPr>
        <p:spPr>
          <a:xfrm>
            <a:off x="7431023" y="4645152"/>
            <a:ext cx="894715" cy="896619"/>
          </a:xfrm>
          <a:custGeom>
            <a:avLst/>
            <a:gdLst/>
            <a:ahLst/>
            <a:cxnLst/>
            <a:rect l="l" t="t" r="r" b="b"/>
            <a:pathLst>
              <a:path w="894715" h="896620">
                <a:moveTo>
                  <a:pt x="447294" y="0"/>
                </a:moveTo>
                <a:lnTo>
                  <a:pt x="398557" y="2629"/>
                </a:lnTo>
                <a:lnTo>
                  <a:pt x="351340" y="10334"/>
                </a:lnTo>
                <a:lnTo>
                  <a:pt x="305916" y="22841"/>
                </a:lnTo>
                <a:lnTo>
                  <a:pt x="262558" y="39878"/>
                </a:lnTo>
                <a:lnTo>
                  <a:pt x="221538" y="61171"/>
                </a:lnTo>
                <a:lnTo>
                  <a:pt x="183130" y="86447"/>
                </a:lnTo>
                <a:lnTo>
                  <a:pt x="147606" y="115432"/>
                </a:lnTo>
                <a:lnTo>
                  <a:pt x="115240" y="147853"/>
                </a:lnTo>
                <a:lnTo>
                  <a:pt x="86303" y="183437"/>
                </a:lnTo>
                <a:lnTo>
                  <a:pt x="61070" y="221911"/>
                </a:lnTo>
                <a:lnTo>
                  <a:pt x="39812" y="263001"/>
                </a:lnTo>
                <a:lnTo>
                  <a:pt x="22803" y="306433"/>
                </a:lnTo>
                <a:lnTo>
                  <a:pt x="10317" y="351935"/>
                </a:lnTo>
                <a:lnTo>
                  <a:pt x="2624" y="399234"/>
                </a:lnTo>
                <a:lnTo>
                  <a:pt x="0" y="448056"/>
                </a:lnTo>
                <a:lnTo>
                  <a:pt x="2624" y="496877"/>
                </a:lnTo>
                <a:lnTo>
                  <a:pt x="10317" y="544176"/>
                </a:lnTo>
                <a:lnTo>
                  <a:pt x="22803" y="589678"/>
                </a:lnTo>
                <a:lnTo>
                  <a:pt x="39812" y="633110"/>
                </a:lnTo>
                <a:lnTo>
                  <a:pt x="61070" y="674200"/>
                </a:lnTo>
                <a:lnTo>
                  <a:pt x="86303" y="712674"/>
                </a:lnTo>
                <a:lnTo>
                  <a:pt x="115240" y="748258"/>
                </a:lnTo>
                <a:lnTo>
                  <a:pt x="147606" y="780679"/>
                </a:lnTo>
                <a:lnTo>
                  <a:pt x="183130" y="809664"/>
                </a:lnTo>
                <a:lnTo>
                  <a:pt x="221538" y="834940"/>
                </a:lnTo>
                <a:lnTo>
                  <a:pt x="262558" y="856233"/>
                </a:lnTo>
                <a:lnTo>
                  <a:pt x="305916" y="873270"/>
                </a:lnTo>
                <a:lnTo>
                  <a:pt x="351340" y="885777"/>
                </a:lnTo>
                <a:lnTo>
                  <a:pt x="398557" y="893482"/>
                </a:lnTo>
                <a:lnTo>
                  <a:pt x="447294" y="896112"/>
                </a:lnTo>
                <a:lnTo>
                  <a:pt x="496032" y="893482"/>
                </a:lnTo>
                <a:lnTo>
                  <a:pt x="543251" y="885777"/>
                </a:lnTo>
                <a:lnTo>
                  <a:pt x="588676" y="873270"/>
                </a:lnTo>
                <a:lnTo>
                  <a:pt x="632034" y="856233"/>
                </a:lnTo>
                <a:lnTo>
                  <a:pt x="673054" y="834940"/>
                </a:lnTo>
                <a:lnTo>
                  <a:pt x="711462" y="809664"/>
                </a:lnTo>
                <a:lnTo>
                  <a:pt x="746986" y="780679"/>
                </a:lnTo>
                <a:lnTo>
                  <a:pt x="779352" y="748258"/>
                </a:lnTo>
                <a:lnTo>
                  <a:pt x="808288" y="712674"/>
                </a:lnTo>
                <a:lnTo>
                  <a:pt x="833520" y="674200"/>
                </a:lnTo>
                <a:lnTo>
                  <a:pt x="854777" y="633110"/>
                </a:lnTo>
                <a:lnTo>
                  <a:pt x="871785" y="589678"/>
                </a:lnTo>
                <a:lnTo>
                  <a:pt x="884271" y="544176"/>
                </a:lnTo>
                <a:lnTo>
                  <a:pt x="891963" y="496877"/>
                </a:lnTo>
                <a:lnTo>
                  <a:pt x="894588" y="448056"/>
                </a:lnTo>
                <a:lnTo>
                  <a:pt x="891963" y="399234"/>
                </a:lnTo>
                <a:lnTo>
                  <a:pt x="884271" y="351935"/>
                </a:lnTo>
                <a:lnTo>
                  <a:pt x="871785" y="306433"/>
                </a:lnTo>
                <a:lnTo>
                  <a:pt x="854777" y="263001"/>
                </a:lnTo>
                <a:lnTo>
                  <a:pt x="833520" y="221911"/>
                </a:lnTo>
                <a:lnTo>
                  <a:pt x="808288" y="183437"/>
                </a:lnTo>
                <a:lnTo>
                  <a:pt x="779352" y="147853"/>
                </a:lnTo>
                <a:lnTo>
                  <a:pt x="746986" y="115432"/>
                </a:lnTo>
                <a:lnTo>
                  <a:pt x="711462" y="86447"/>
                </a:lnTo>
                <a:lnTo>
                  <a:pt x="673054" y="61171"/>
                </a:lnTo>
                <a:lnTo>
                  <a:pt x="632034" y="39878"/>
                </a:lnTo>
                <a:lnTo>
                  <a:pt x="588676" y="22841"/>
                </a:lnTo>
                <a:lnTo>
                  <a:pt x="543251" y="10334"/>
                </a:lnTo>
                <a:lnTo>
                  <a:pt x="496032" y="2629"/>
                </a:lnTo>
                <a:lnTo>
                  <a:pt x="447294" y="0"/>
                </a:lnTo>
                <a:close/>
              </a:path>
            </a:pathLst>
          </a:custGeom>
          <a:solidFill>
            <a:srgbClr val="FFC000"/>
          </a:solidFill>
        </p:spPr>
        <p:txBody>
          <a:bodyPr wrap="square" lIns="0" tIns="0" rIns="0" bIns="0" rtlCol="0"/>
          <a:lstStyle/>
          <a:p>
            <a:endParaRPr dirty="0"/>
          </a:p>
        </p:txBody>
      </p:sp>
      <p:sp>
        <p:nvSpPr>
          <p:cNvPr id="40" name="object 40"/>
          <p:cNvSpPr/>
          <p:nvPr/>
        </p:nvSpPr>
        <p:spPr>
          <a:xfrm>
            <a:off x="7431023" y="4645152"/>
            <a:ext cx="894715" cy="896619"/>
          </a:xfrm>
          <a:custGeom>
            <a:avLst/>
            <a:gdLst/>
            <a:ahLst/>
            <a:cxnLst/>
            <a:rect l="l" t="t" r="r" b="b"/>
            <a:pathLst>
              <a:path w="894715" h="896620">
                <a:moveTo>
                  <a:pt x="0" y="448056"/>
                </a:moveTo>
                <a:lnTo>
                  <a:pt x="2624" y="399234"/>
                </a:lnTo>
                <a:lnTo>
                  <a:pt x="10317" y="351935"/>
                </a:lnTo>
                <a:lnTo>
                  <a:pt x="22803" y="306433"/>
                </a:lnTo>
                <a:lnTo>
                  <a:pt x="39812" y="263001"/>
                </a:lnTo>
                <a:lnTo>
                  <a:pt x="61070" y="221911"/>
                </a:lnTo>
                <a:lnTo>
                  <a:pt x="86303" y="183437"/>
                </a:lnTo>
                <a:lnTo>
                  <a:pt x="115240" y="147853"/>
                </a:lnTo>
                <a:lnTo>
                  <a:pt x="147606" y="115432"/>
                </a:lnTo>
                <a:lnTo>
                  <a:pt x="183130" y="86447"/>
                </a:lnTo>
                <a:lnTo>
                  <a:pt x="221538" y="61171"/>
                </a:lnTo>
                <a:lnTo>
                  <a:pt x="262558" y="39878"/>
                </a:lnTo>
                <a:lnTo>
                  <a:pt x="305916" y="22841"/>
                </a:lnTo>
                <a:lnTo>
                  <a:pt x="351340" y="10334"/>
                </a:lnTo>
                <a:lnTo>
                  <a:pt x="398557" y="2629"/>
                </a:lnTo>
                <a:lnTo>
                  <a:pt x="447294" y="0"/>
                </a:lnTo>
                <a:lnTo>
                  <a:pt x="496032" y="2629"/>
                </a:lnTo>
                <a:lnTo>
                  <a:pt x="543251" y="10334"/>
                </a:lnTo>
                <a:lnTo>
                  <a:pt x="588676" y="22841"/>
                </a:lnTo>
                <a:lnTo>
                  <a:pt x="632034" y="39878"/>
                </a:lnTo>
                <a:lnTo>
                  <a:pt x="673054" y="61171"/>
                </a:lnTo>
                <a:lnTo>
                  <a:pt x="711462" y="86447"/>
                </a:lnTo>
                <a:lnTo>
                  <a:pt x="746986" y="115432"/>
                </a:lnTo>
                <a:lnTo>
                  <a:pt x="779352" y="147853"/>
                </a:lnTo>
                <a:lnTo>
                  <a:pt x="808288" y="183437"/>
                </a:lnTo>
                <a:lnTo>
                  <a:pt x="833520" y="221911"/>
                </a:lnTo>
                <a:lnTo>
                  <a:pt x="854777" y="263001"/>
                </a:lnTo>
                <a:lnTo>
                  <a:pt x="871785" y="306433"/>
                </a:lnTo>
                <a:lnTo>
                  <a:pt x="884271" y="351935"/>
                </a:lnTo>
                <a:lnTo>
                  <a:pt x="891963" y="399234"/>
                </a:lnTo>
                <a:lnTo>
                  <a:pt x="894588" y="448056"/>
                </a:lnTo>
                <a:lnTo>
                  <a:pt x="891963" y="496877"/>
                </a:lnTo>
                <a:lnTo>
                  <a:pt x="884271" y="544176"/>
                </a:lnTo>
                <a:lnTo>
                  <a:pt x="871785" y="589678"/>
                </a:lnTo>
                <a:lnTo>
                  <a:pt x="854777" y="633110"/>
                </a:lnTo>
                <a:lnTo>
                  <a:pt x="833520" y="674200"/>
                </a:lnTo>
                <a:lnTo>
                  <a:pt x="808288" y="712674"/>
                </a:lnTo>
                <a:lnTo>
                  <a:pt x="779352" y="748258"/>
                </a:lnTo>
                <a:lnTo>
                  <a:pt x="746986" y="780679"/>
                </a:lnTo>
                <a:lnTo>
                  <a:pt x="711462" y="809664"/>
                </a:lnTo>
                <a:lnTo>
                  <a:pt x="673054" y="834940"/>
                </a:lnTo>
                <a:lnTo>
                  <a:pt x="632034" y="856233"/>
                </a:lnTo>
                <a:lnTo>
                  <a:pt x="588676" y="873270"/>
                </a:lnTo>
                <a:lnTo>
                  <a:pt x="543251" y="885777"/>
                </a:lnTo>
                <a:lnTo>
                  <a:pt x="496032" y="893482"/>
                </a:lnTo>
                <a:lnTo>
                  <a:pt x="447294" y="896112"/>
                </a:lnTo>
                <a:lnTo>
                  <a:pt x="398557" y="893482"/>
                </a:lnTo>
                <a:lnTo>
                  <a:pt x="351340" y="885777"/>
                </a:lnTo>
                <a:lnTo>
                  <a:pt x="305916" y="873270"/>
                </a:lnTo>
                <a:lnTo>
                  <a:pt x="262558" y="856233"/>
                </a:lnTo>
                <a:lnTo>
                  <a:pt x="221538" y="834940"/>
                </a:lnTo>
                <a:lnTo>
                  <a:pt x="183130" y="809664"/>
                </a:lnTo>
                <a:lnTo>
                  <a:pt x="147606" y="780679"/>
                </a:lnTo>
                <a:lnTo>
                  <a:pt x="115240" y="748258"/>
                </a:lnTo>
                <a:lnTo>
                  <a:pt x="86303" y="712674"/>
                </a:lnTo>
                <a:lnTo>
                  <a:pt x="61070" y="674200"/>
                </a:lnTo>
                <a:lnTo>
                  <a:pt x="39812" y="633110"/>
                </a:lnTo>
                <a:lnTo>
                  <a:pt x="22803" y="589678"/>
                </a:lnTo>
                <a:lnTo>
                  <a:pt x="10317" y="544176"/>
                </a:lnTo>
                <a:lnTo>
                  <a:pt x="2624" y="496877"/>
                </a:lnTo>
                <a:lnTo>
                  <a:pt x="0" y="448056"/>
                </a:lnTo>
                <a:close/>
              </a:path>
            </a:pathLst>
          </a:custGeom>
          <a:ln w="12700">
            <a:solidFill>
              <a:srgbClr val="FFFFFF"/>
            </a:solidFill>
          </a:ln>
        </p:spPr>
        <p:txBody>
          <a:bodyPr wrap="square" lIns="0" tIns="0" rIns="0" bIns="0" rtlCol="0"/>
          <a:lstStyle/>
          <a:p>
            <a:endParaRPr dirty="0"/>
          </a:p>
        </p:txBody>
      </p:sp>
      <p:sp>
        <p:nvSpPr>
          <p:cNvPr id="41" name="object 41"/>
          <p:cNvSpPr txBox="1"/>
          <p:nvPr/>
        </p:nvSpPr>
        <p:spPr>
          <a:xfrm>
            <a:off x="7619186" y="4805937"/>
            <a:ext cx="515620" cy="537845"/>
          </a:xfrm>
          <a:prstGeom prst="rect">
            <a:avLst/>
          </a:prstGeom>
        </p:spPr>
        <p:txBody>
          <a:bodyPr vert="horz" wrap="square" lIns="0" tIns="33019" rIns="0" bIns="0" rtlCol="0">
            <a:spAutoFit/>
          </a:bodyPr>
          <a:lstStyle/>
          <a:p>
            <a:pPr marL="12065" marR="5080" indent="635" algn="ctr">
              <a:lnSpc>
                <a:spcPts val="1300"/>
              </a:lnSpc>
              <a:spcBef>
                <a:spcPts val="259"/>
              </a:spcBef>
            </a:pPr>
            <a:r>
              <a:rPr sz="1200" dirty="0">
                <a:solidFill>
                  <a:srgbClr val="FFFFFF"/>
                </a:solidFill>
                <a:latin typeface="Calibri"/>
                <a:cs typeface="Calibri"/>
              </a:rPr>
              <a:t>Public  E</a:t>
            </a:r>
            <a:r>
              <a:rPr sz="1200" spc="5" dirty="0">
                <a:solidFill>
                  <a:srgbClr val="FFFFFF"/>
                </a:solidFill>
                <a:latin typeface="Calibri"/>
                <a:cs typeface="Calibri"/>
              </a:rPr>
              <a:t>n</a:t>
            </a:r>
            <a:r>
              <a:rPr sz="1200" spc="-25" dirty="0">
                <a:solidFill>
                  <a:srgbClr val="FFFFFF"/>
                </a:solidFill>
                <a:latin typeface="Calibri"/>
                <a:cs typeface="Calibri"/>
              </a:rPr>
              <a:t>g</a:t>
            </a:r>
            <a:r>
              <a:rPr sz="1200" dirty="0">
                <a:solidFill>
                  <a:srgbClr val="FFFFFF"/>
                </a:solidFill>
                <a:latin typeface="Calibri"/>
                <a:cs typeface="Calibri"/>
              </a:rPr>
              <a:t>a</a:t>
            </a:r>
            <a:r>
              <a:rPr sz="1200" spc="-15" dirty="0">
                <a:solidFill>
                  <a:srgbClr val="FFFFFF"/>
                </a:solidFill>
                <a:latin typeface="Calibri"/>
                <a:cs typeface="Calibri"/>
              </a:rPr>
              <a:t>g</a:t>
            </a:r>
            <a:r>
              <a:rPr sz="1200" dirty="0">
                <a:solidFill>
                  <a:srgbClr val="FFFFFF"/>
                </a:solidFill>
                <a:latin typeface="Calibri"/>
                <a:cs typeface="Calibri"/>
              </a:rPr>
              <a:t>e-  </a:t>
            </a:r>
            <a:r>
              <a:rPr sz="1200" spc="-5" dirty="0">
                <a:solidFill>
                  <a:srgbClr val="FFFFFF"/>
                </a:solidFill>
                <a:latin typeface="Calibri"/>
                <a:cs typeface="Calibri"/>
              </a:rPr>
              <a:t>ment</a:t>
            </a:r>
            <a:endParaRPr sz="1200" dirty="0">
              <a:latin typeface="Calibri"/>
              <a:cs typeface="Calibri"/>
            </a:endParaRPr>
          </a:p>
        </p:txBody>
      </p:sp>
      <p:sp>
        <p:nvSpPr>
          <p:cNvPr id="42" name="object 42"/>
          <p:cNvSpPr/>
          <p:nvPr/>
        </p:nvSpPr>
        <p:spPr>
          <a:xfrm>
            <a:off x="8709659" y="3874001"/>
            <a:ext cx="2630805" cy="1033780"/>
          </a:xfrm>
          <a:custGeom>
            <a:avLst/>
            <a:gdLst/>
            <a:ahLst/>
            <a:cxnLst/>
            <a:rect l="l" t="t" r="r" b="b"/>
            <a:pathLst>
              <a:path w="2630804" h="1033779">
                <a:moveTo>
                  <a:pt x="2113788" y="0"/>
                </a:moveTo>
                <a:lnTo>
                  <a:pt x="2113788" y="146431"/>
                </a:lnTo>
                <a:lnTo>
                  <a:pt x="0" y="146431"/>
                </a:lnTo>
                <a:lnTo>
                  <a:pt x="0" y="886853"/>
                </a:lnTo>
                <a:lnTo>
                  <a:pt x="2113788" y="886853"/>
                </a:lnTo>
                <a:lnTo>
                  <a:pt x="2113788" y="1033272"/>
                </a:lnTo>
                <a:lnTo>
                  <a:pt x="2630424" y="516636"/>
                </a:lnTo>
                <a:lnTo>
                  <a:pt x="2113788" y="0"/>
                </a:lnTo>
                <a:close/>
              </a:path>
            </a:pathLst>
          </a:custGeom>
          <a:solidFill>
            <a:srgbClr val="FFFFFF">
              <a:alpha val="90194"/>
            </a:srgbClr>
          </a:solidFill>
        </p:spPr>
        <p:txBody>
          <a:bodyPr wrap="square" lIns="0" tIns="0" rIns="0" bIns="0" rtlCol="0"/>
          <a:lstStyle/>
          <a:p>
            <a:endParaRPr dirty="0"/>
          </a:p>
        </p:txBody>
      </p:sp>
      <p:sp>
        <p:nvSpPr>
          <p:cNvPr id="43" name="object 43"/>
          <p:cNvSpPr/>
          <p:nvPr/>
        </p:nvSpPr>
        <p:spPr>
          <a:xfrm>
            <a:off x="8709659" y="3874001"/>
            <a:ext cx="2630805" cy="1033780"/>
          </a:xfrm>
          <a:custGeom>
            <a:avLst/>
            <a:gdLst/>
            <a:ahLst/>
            <a:cxnLst/>
            <a:rect l="l" t="t" r="r" b="b"/>
            <a:pathLst>
              <a:path w="2630804" h="1033779">
                <a:moveTo>
                  <a:pt x="0" y="146431"/>
                </a:moveTo>
                <a:lnTo>
                  <a:pt x="2113788" y="146431"/>
                </a:lnTo>
                <a:lnTo>
                  <a:pt x="2113788" y="0"/>
                </a:lnTo>
                <a:lnTo>
                  <a:pt x="2630424" y="516636"/>
                </a:lnTo>
                <a:lnTo>
                  <a:pt x="2113788" y="1033272"/>
                </a:lnTo>
                <a:lnTo>
                  <a:pt x="2113788" y="886853"/>
                </a:lnTo>
                <a:lnTo>
                  <a:pt x="0" y="886853"/>
                </a:lnTo>
                <a:lnTo>
                  <a:pt x="0" y="146431"/>
                </a:lnTo>
                <a:close/>
              </a:path>
            </a:pathLst>
          </a:custGeom>
          <a:ln w="12700">
            <a:solidFill>
              <a:srgbClr val="000000"/>
            </a:solidFill>
          </a:ln>
        </p:spPr>
        <p:txBody>
          <a:bodyPr wrap="square" lIns="0" tIns="0" rIns="0" bIns="0" rtlCol="0"/>
          <a:lstStyle/>
          <a:p>
            <a:endParaRPr dirty="0"/>
          </a:p>
        </p:txBody>
      </p:sp>
      <p:sp>
        <p:nvSpPr>
          <p:cNvPr id="44" name="object 44"/>
          <p:cNvSpPr txBox="1"/>
          <p:nvPr/>
        </p:nvSpPr>
        <p:spPr>
          <a:xfrm>
            <a:off x="9236440" y="4089949"/>
            <a:ext cx="924560" cy="565150"/>
          </a:xfrm>
          <a:prstGeom prst="rect">
            <a:avLst/>
          </a:prstGeom>
        </p:spPr>
        <p:txBody>
          <a:bodyPr vert="horz" wrap="square" lIns="0" tIns="33019" rIns="0" bIns="0" rtlCol="0">
            <a:spAutoFit/>
          </a:bodyPr>
          <a:lstStyle/>
          <a:p>
            <a:pPr marL="127000" marR="5080" indent="-114300">
              <a:lnSpc>
                <a:spcPts val="1300"/>
              </a:lnSpc>
              <a:spcBef>
                <a:spcPts val="259"/>
              </a:spcBef>
              <a:buChar char="•"/>
              <a:tabLst>
                <a:tab pos="127000" algn="l"/>
              </a:tabLst>
            </a:pPr>
            <a:r>
              <a:rPr sz="1200" spc="-25" dirty="0">
                <a:latin typeface="Calibri"/>
                <a:cs typeface="Calibri"/>
              </a:rPr>
              <a:t>PPRTA </a:t>
            </a:r>
            <a:r>
              <a:rPr sz="1200" spc="-5" dirty="0">
                <a:latin typeface="Calibri"/>
                <a:cs typeface="Calibri"/>
              </a:rPr>
              <a:t>Ballot  Measure</a:t>
            </a:r>
            <a:endParaRPr sz="1200" dirty="0">
              <a:latin typeface="Calibri"/>
              <a:cs typeface="Calibri"/>
            </a:endParaRPr>
          </a:p>
          <a:p>
            <a:pPr marL="127000" indent="-114300">
              <a:lnSpc>
                <a:spcPct val="100000"/>
              </a:lnSpc>
              <a:spcBef>
                <a:spcPts val="45"/>
              </a:spcBef>
              <a:buChar char="•"/>
              <a:tabLst>
                <a:tab pos="127000" algn="l"/>
              </a:tabLst>
            </a:pPr>
            <a:r>
              <a:rPr sz="1200" dirty="0">
                <a:latin typeface="Calibri"/>
                <a:cs typeface="Calibri"/>
              </a:rPr>
              <a:t>Election</a:t>
            </a:r>
          </a:p>
        </p:txBody>
      </p:sp>
      <p:sp>
        <p:nvSpPr>
          <p:cNvPr id="45" name="object 45"/>
          <p:cNvSpPr/>
          <p:nvPr/>
        </p:nvSpPr>
        <p:spPr>
          <a:xfrm>
            <a:off x="8013192" y="3921252"/>
            <a:ext cx="896619" cy="894715"/>
          </a:xfrm>
          <a:custGeom>
            <a:avLst/>
            <a:gdLst/>
            <a:ahLst/>
            <a:cxnLst/>
            <a:rect l="l" t="t" r="r" b="b"/>
            <a:pathLst>
              <a:path w="896620" h="894714">
                <a:moveTo>
                  <a:pt x="448056" y="0"/>
                </a:moveTo>
                <a:lnTo>
                  <a:pt x="399234" y="2624"/>
                </a:lnTo>
                <a:lnTo>
                  <a:pt x="351935" y="10317"/>
                </a:lnTo>
                <a:lnTo>
                  <a:pt x="306433" y="22803"/>
                </a:lnTo>
                <a:lnTo>
                  <a:pt x="263001" y="39812"/>
                </a:lnTo>
                <a:lnTo>
                  <a:pt x="221911" y="61070"/>
                </a:lnTo>
                <a:lnTo>
                  <a:pt x="183437" y="86303"/>
                </a:lnTo>
                <a:lnTo>
                  <a:pt x="147853" y="115240"/>
                </a:lnTo>
                <a:lnTo>
                  <a:pt x="115432" y="147606"/>
                </a:lnTo>
                <a:lnTo>
                  <a:pt x="86447" y="183130"/>
                </a:lnTo>
                <a:lnTo>
                  <a:pt x="61171" y="221538"/>
                </a:lnTo>
                <a:lnTo>
                  <a:pt x="39878" y="262558"/>
                </a:lnTo>
                <a:lnTo>
                  <a:pt x="22841" y="305916"/>
                </a:lnTo>
                <a:lnTo>
                  <a:pt x="10334" y="351340"/>
                </a:lnTo>
                <a:lnTo>
                  <a:pt x="2629" y="398557"/>
                </a:lnTo>
                <a:lnTo>
                  <a:pt x="0" y="447294"/>
                </a:lnTo>
                <a:lnTo>
                  <a:pt x="2629" y="496032"/>
                </a:lnTo>
                <a:lnTo>
                  <a:pt x="10334" y="543251"/>
                </a:lnTo>
                <a:lnTo>
                  <a:pt x="22841" y="588676"/>
                </a:lnTo>
                <a:lnTo>
                  <a:pt x="39878" y="632034"/>
                </a:lnTo>
                <a:lnTo>
                  <a:pt x="61171" y="673054"/>
                </a:lnTo>
                <a:lnTo>
                  <a:pt x="86447" y="711462"/>
                </a:lnTo>
                <a:lnTo>
                  <a:pt x="115432" y="746986"/>
                </a:lnTo>
                <a:lnTo>
                  <a:pt x="147853" y="779352"/>
                </a:lnTo>
                <a:lnTo>
                  <a:pt x="183437" y="808288"/>
                </a:lnTo>
                <a:lnTo>
                  <a:pt x="221911" y="833520"/>
                </a:lnTo>
                <a:lnTo>
                  <a:pt x="263001" y="854777"/>
                </a:lnTo>
                <a:lnTo>
                  <a:pt x="306433" y="871785"/>
                </a:lnTo>
                <a:lnTo>
                  <a:pt x="351935" y="884271"/>
                </a:lnTo>
                <a:lnTo>
                  <a:pt x="399234" y="891963"/>
                </a:lnTo>
                <a:lnTo>
                  <a:pt x="448056" y="894588"/>
                </a:lnTo>
                <a:lnTo>
                  <a:pt x="496877" y="891963"/>
                </a:lnTo>
                <a:lnTo>
                  <a:pt x="544176" y="884271"/>
                </a:lnTo>
                <a:lnTo>
                  <a:pt x="589678" y="871785"/>
                </a:lnTo>
                <a:lnTo>
                  <a:pt x="633110" y="854777"/>
                </a:lnTo>
                <a:lnTo>
                  <a:pt x="674200" y="833520"/>
                </a:lnTo>
                <a:lnTo>
                  <a:pt x="712674" y="808288"/>
                </a:lnTo>
                <a:lnTo>
                  <a:pt x="748258" y="779352"/>
                </a:lnTo>
                <a:lnTo>
                  <a:pt x="780679" y="746986"/>
                </a:lnTo>
                <a:lnTo>
                  <a:pt x="809664" y="711462"/>
                </a:lnTo>
                <a:lnTo>
                  <a:pt x="834940" y="673054"/>
                </a:lnTo>
                <a:lnTo>
                  <a:pt x="856233" y="632034"/>
                </a:lnTo>
                <a:lnTo>
                  <a:pt x="873270" y="588676"/>
                </a:lnTo>
                <a:lnTo>
                  <a:pt x="885777" y="543251"/>
                </a:lnTo>
                <a:lnTo>
                  <a:pt x="893482" y="496032"/>
                </a:lnTo>
                <a:lnTo>
                  <a:pt x="896112" y="447294"/>
                </a:lnTo>
                <a:lnTo>
                  <a:pt x="893482" y="398557"/>
                </a:lnTo>
                <a:lnTo>
                  <a:pt x="885777" y="351340"/>
                </a:lnTo>
                <a:lnTo>
                  <a:pt x="873270" y="305916"/>
                </a:lnTo>
                <a:lnTo>
                  <a:pt x="856233" y="262558"/>
                </a:lnTo>
                <a:lnTo>
                  <a:pt x="834940" y="221538"/>
                </a:lnTo>
                <a:lnTo>
                  <a:pt x="809664" y="183130"/>
                </a:lnTo>
                <a:lnTo>
                  <a:pt x="780679" y="147606"/>
                </a:lnTo>
                <a:lnTo>
                  <a:pt x="748258" y="115240"/>
                </a:lnTo>
                <a:lnTo>
                  <a:pt x="712674" y="86303"/>
                </a:lnTo>
                <a:lnTo>
                  <a:pt x="674200" y="61070"/>
                </a:lnTo>
                <a:lnTo>
                  <a:pt x="633110" y="39812"/>
                </a:lnTo>
                <a:lnTo>
                  <a:pt x="589678" y="22803"/>
                </a:lnTo>
                <a:lnTo>
                  <a:pt x="544176" y="10317"/>
                </a:lnTo>
                <a:lnTo>
                  <a:pt x="496877" y="2624"/>
                </a:lnTo>
                <a:lnTo>
                  <a:pt x="448056" y="0"/>
                </a:lnTo>
                <a:close/>
              </a:path>
            </a:pathLst>
          </a:custGeom>
          <a:solidFill>
            <a:srgbClr val="000000"/>
          </a:solidFill>
        </p:spPr>
        <p:txBody>
          <a:bodyPr wrap="square" lIns="0" tIns="0" rIns="0" bIns="0" rtlCol="0"/>
          <a:lstStyle/>
          <a:p>
            <a:endParaRPr dirty="0"/>
          </a:p>
        </p:txBody>
      </p:sp>
      <p:sp>
        <p:nvSpPr>
          <p:cNvPr id="46" name="object 46"/>
          <p:cNvSpPr/>
          <p:nvPr/>
        </p:nvSpPr>
        <p:spPr>
          <a:xfrm>
            <a:off x="8013192" y="3921252"/>
            <a:ext cx="896619" cy="894715"/>
          </a:xfrm>
          <a:custGeom>
            <a:avLst/>
            <a:gdLst/>
            <a:ahLst/>
            <a:cxnLst/>
            <a:rect l="l" t="t" r="r" b="b"/>
            <a:pathLst>
              <a:path w="896620" h="894714">
                <a:moveTo>
                  <a:pt x="0" y="447294"/>
                </a:moveTo>
                <a:lnTo>
                  <a:pt x="2629" y="398557"/>
                </a:lnTo>
                <a:lnTo>
                  <a:pt x="10334" y="351340"/>
                </a:lnTo>
                <a:lnTo>
                  <a:pt x="22841" y="305916"/>
                </a:lnTo>
                <a:lnTo>
                  <a:pt x="39878" y="262558"/>
                </a:lnTo>
                <a:lnTo>
                  <a:pt x="61171" y="221538"/>
                </a:lnTo>
                <a:lnTo>
                  <a:pt x="86447" y="183130"/>
                </a:lnTo>
                <a:lnTo>
                  <a:pt x="115432" y="147606"/>
                </a:lnTo>
                <a:lnTo>
                  <a:pt x="147853" y="115240"/>
                </a:lnTo>
                <a:lnTo>
                  <a:pt x="183437" y="86303"/>
                </a:lnTo>
                <a:lnTo>
                  <a:pt x="221911" y="61070"/>
                </a:lnTo>
                <a:lnTo>
                  <a:pt x="263001" y="39812"/>
                </a:lnTo>
                <a:lnTo>
                  <a:pt x="306433" y="22803"/>
                </a:lnTo>
                <a:lnTo>
                  <a:pt x="351935" y="10317"/>
                </a:lnTo>
                <a:lnTo>
                  <a:pt x="399234" y="2624"/>
                </a:lnTo>
                <a:lnTo>
                  <a:pt x="448056" y="0"/>
                </a:lnTo>
                <a:lnTo>
                  <a:pt x="496877" y="2624"/>
                </a:lnTo>
                <a:lnTo>
                  <a:pt x="544176" y="10317"/>
                </a:lnTo>
                <a:lnTo>
                  <a:pt x="589678" y="22803"/>
                </a:lnTo>
                <a:lnTo>
                  <a:pt x="633110" y="39812"/>
                </a:lnTo>
                <a:lnTo>
                  <a:pt x="674200" y="61070"/>
                </a:lnTo>
                <a:lnTo>
                  <a:pt x="712674" y="86303"/>
                </a:lnTo>
                <a:lnTo>
                  <a:pt x="748258" y="115240"/>
                </a:lnTo>
                <a:lnTo>
                  <a:pt x="780679" y="147606"/>
                </a:lnTo>
                <a:lnTo>
                  <a:pt x="809664" y="183130"/>
                </a:lnTo>
                <a:lnTo>
                  <a:pt x="834940" y="221538"/>
                </a:lnTo>
                <a:lnTo>
                  <a:pt x="856233" y="262558"/>
                </a:lnTo>
                <a:lnTo>
                  <a:pt x="873270" y="305916"/>
                </a:lnTo>
                <a:lnTo>
                  <a:pt x="885777" y="351340"/>
                </a:lnTo>
                <a:lnTo>
                  <a:pt x="893482" y="398557"/>
                </a:lnTo>
                <a:lnTo>
                  <a:pt x="896112" y="447294"/>
                </a:lnTo>
                <a:lnTo>
                  <a:pt x="893482" y="496032"/>
                </a:lnTo>
                <a:lnTo>
                  <a:pt x="885777" y="543251"/>
                </a:lnTo>
                <a:lnTo>
                  <a:pt x="873270" y="588676"/>
                </a:lnTo>
                <a:lnTo>
                  <a:pt x="856233" y="632034"/>
                </a:lnTo>
                <a:lnTo>
                  <a:pt x="834940" y="673054"/>
                </a:lnTo>
                <a:lnTo>
                  <a:pt x="809664" y="711462"/>
                </a:lnTo>
                <a:lnTo>
                  <a:pt x="780679" y="746986"/>
                </a:lnTo>
                <a:lnTo>
                  <a:pt x="748258" y="779352"/>
                </a:lnTo>
                <a:lnTo>
                  <a:pt x="712674" y="808288"/>
                </a:lnTo>
                <a:lnTo>
                  <a:pt x="674200" y="833520"/>
                </a:lnTo>
                <a:lnTo>
                  <a:pt x="633110" y="854777"/>
                </a:lnTo>
                <a:lnTo>
                  <a:pt x="589678" y="871785"/>
                </a:lnTo>
                <a:lnTo>
                  <a:pt x="544176" y="884271"/>
                </a:lnTo>
                <a:lnTo>
                  <a:pt x="496877" y="891963"/>
                </a:lnTo>
                <a:lnTo>
                  <a:pt x="448056" y="894588"/>
                </a:lnTo>
                <a:lnTo>
                  <a:pt x="399234" y="891963"/>
                </a:lnTo>
                <a:lnTo>
                  <a:pt x="351935" y="884271"/>
                </a:lnTo>
                <a:lnTo>
                  <a:pt x="306433" y="871785"/>
                </a:lnTo>
                <a:lnTo>
                  <a:pt x="263001" y="854777"/>
                </a:lnTo>
                <a:lnTo>
                  <a:pt x="221911" y="833520"/>
                </a:lnTo>
                <a:lnTo>
                  <a:pt x="183437" y="808288"/>
                </a:lnTo>
                <a:lnTo>
                  <a:pt x="147853" y="779352"/>
                </a:lnTo>
                <a:lnTo>
                  <a:pt x="115432" y="746986"/>
                </a:lnTo>
                <a:lnTo>
                  <a:pt x="86447" y="711462"/>
                </a:lnTo>
                <a:lnTo>
                  <a:pt x="61171" y="673054"/>
                </a:lnTo>
                <a:lnTo>
                  <a:pt x="39878" y="632034"/>
                </a:lnTo>
                <a:lnTo>
                  <a:pt x="22841" y="588676"/>
                </a:lnTo>
                <a:lnTo>
                  <a:pt x="10334" y="543251"/>
                </a:lnTo>
                <a:lnTo>
                  <a:pt x="2629" y="496032"/>
                </a:lnTo>
                <a:lnTo>
                  <a:pt x="0" y="447294"/>
                </a:lnTo>
                <a:close/>
              </a:path>
            </a:pathLst>
          </a:custGeom>
          <a:ln w="12700">
            <a:solidFill>
              <a:srgbClr val="FFFFFF"/>
            </a:solidFill>
          </a:ln>
        </p:spPr>
        <p:txBody>
          <a:bodyPr wrap="square" lIns="0" tIns="0" rIns="0" bIns="0" rtlCol="0"/>
          <a:lstStyle/>
          <a:p>
            <a:endParaRPr dirty="0"/>
          </a:p>
        </p:txBody>
      </p:sp>
      <p:sp>
        <p:nvSpPr>
          <p:cNvPr id="47" name="object 47"/>
          <p:cNvSpPr txBox="1"/>
          <p:nvPr/>
        </p:nvSpPr>
        <p:spPr>
          <a:xfrm>
            <a:off x="8269436" y="4246351"/>
            <a:ext cx="38354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B</a:t>
            </a:r>
            <a:r>
              <a:rPr sz="1200" dirty="0">
                <a:solidFill>
                  <a:srgbClr val="FFFFFF"/>
                </a:solidFill>
                <a:latin typeface="Calibri"/>
                <a:cs typeface="Calibri"/>
              </a:rPr>
              <a:t>allot</a:t>
            </a:r>
            <a:endParaRPr sz="1200" dirty="0">
              <a:latin typeface="Calibri"/>
              <a:cs typeface="Calibri"/>
            </a:endParaRPr>
          </a:p>
        </p:txBody>
      </p:sp>
      <p:sp>
        <p:nvSpPr>
          <p:cNvPr id="48" name="object 48"/>
          <p:cNvSpPr/>
          <p:nvPr/>
        </p:nvSpPr>
        <p:spPr>
          <a:xfrm>
            <a:off x="485394"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49" name="object 49"/>
          <p:cNvSpPr/>
          <p:nvPr/>
        </p:nvSpPr>
        <p:spPr>
          <a:xfrm>
            <a:off x="1302258"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0" name="object 50"/>
          <p:cNvSpPr/>
          <p:nvPr/>
        </p:nvSpPr>
        <p:spPr>
          <a:xfrm>
            <a:off x="2120645"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1" name="object 51"/>
          <p:cNvSpPr/>
          <p:nvPr/>
        </p:nvSpPr>
        <p:spPr>
          <a:xfrm>
            <a:off x="2939033"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2" name="object 52"/>
          <p:cNvSpPr/>
          <p:nvPr/>
        </p:nvSpPr>
        <p:spPr>
          <a:xfrm>
            <a:off x="3757421"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3" name="object 53"/>
          <p:cNvSpPr/>
          <p:nvPr/>
        </p:nvSpPr>
        <p:spPr>
          <a:xfrm>
            <a:off x="4574285"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4" name="object 54"/>
          <p:cNvSpPr/>
          <p:nvPr/>
        </p:nvSpPr>
        <p:spPr>
          <a:xfrm>
            <a:off x="5392673"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5" name="object 55"/>
          <p:cNvSpPr/>
          <p:nvPr/>
        </p:nvSpPr>
        <p:spPr>
          <a:xfrm>
            <a:off x="6211061"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6" name="object 56"/>
          <p:cNvSpPr/>
          <p:nvPr/>
        </p:nvSpPr>
        <p:spPr>
          <a:xfrm>
            <a:off x="7029450"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7" name="object 57"/>
          <p:cNvSpPr/>
          <p:nvPr/>
        </p:nvSpPr>
        <p:spPr>
          <a:xfrm>
            <a:off x="7846314"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8" name="object 58"/>
          <p:cNvSpPr/>
          <p:nvPr/>
        </p:nvSpPr>
        <p:spPr>
          <a:xfrm>
            <a:off x="8664702"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59" name="object 59"/>
          <p:cNvSpPr/>
          <p:nvPr/>
        </p:nvSpPr>
        <p:spPr>
          <a:xfrm>
            <a:off x="9483090"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60" name="object 60"/>
          <p:cNvSpPr/>
          <p:nvPr/>
        </p:nvSpPr>
        <p:spPr>
          <a:xfrm>
            <a:off x="10301478"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61" name="object 61"/>
          <p:cNvSpPr/>
          <p:nvPr/>
        </p:nvSpPr>
        <p:spPr>
          <a:xfrm>
            <a:off x="11118342"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62" name="object 62"/>
          <p:cNvSpPr/>
          <p:nvPr/>
        </p:nvSpPr>
        <p:spPr>
          <a:xfrm>
            <a:off x="11936730" y="1875282"/>
            <a:ext cx="0" cy="452755"/>
          </a:xfrm>
          <a:custGeom>
            <a:avLst/>
            <a:gdLst/>
            <a:ahLst/>
            <a:cxnLst/>
            <a:rect l="l" t="t" r="r" b="b"/>
            <a:pathLst>
              <a:path h="452755">
                <a:moveTo>
                  <a:pt x="0" y="0"/>
                </a:moveTo>
                <a:lnTo>
                  <a:pt x="0" y="452501"/>
                </a:lnTo>
              </a:path>
            </a:pathLst>
          </a:custGeom>
          <a:ln w="19050">
            <a:solidFill>
              <a:srgbClr val="6FAC46"/>
            </a:solidFill>
          </a:ln>
        </p:spPr>
        <p:txBody>
          <a:bodyPr wrap="square" lIns="0" tIns="0" rIns="0" bIns="0" rtlCol="0"/>
          <a:lstStyle/>
          <a:p>
            <a:endParaRPr dirty="0"/>
          </a:p>
        </p:txBody>
      </p:sp>
      <p:sp>
        <p:nvSpPr>
          <p:cNvPr id="63" name="object 63"/>
          <p:cNvSpPr txBox="1"/>
          <p:nvPr/>
        </p:nvSpPr>
        <p:spPr>
          <a:xfrm>
            <a:off x="593864" y="2031758"/>
            <a:ext cx="5892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Oct</a:t>
            </a:r>
            <a:r>
              <a:rPr sz="1200" spc="-50" dirty="0">
                <a:latin typeface="Calibri"/>
                <a:cs typeface="Calibri"/>
              </a:rPr>
              <a:t> </a:t>
            </a:r>
            <a:r>
              <a:rPr sz="1200" dirty="0">
                <a:latin typeface="Calibri"/>
                <a:cs typeface="Calibri"/>
              </a:rPr>
              <a:t>2021</a:t>
            </a:r>
          </a:p>
        </p:txBody>
      </p:sp>
      <p:sp>
        <p:nvSpPr>
          <p:cNvPr id="64" name="object 64"/>
          <p:cNvSpPr txBox="1"/>
          <p:nvPr/>
        </p:nvSpPr>
        <p:spPr>
          <a:xfrm>
            <a:off x="1412405" y="2031758"/>
            <a:ext cx="6184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Nov</a:t>
            </a:r>
            <a:r>
              <a:rPr sz="1200" spc="-80" dirty="0">
                <a:latin typeface="Calibri"/>
                <a:cs typeface="Calibri"/>
              </a:rPr>
              <a:t> </a:t>
            </a:r>
            <a:r>
              <a:rPr sz="1200" dirty="0">
                <a:latin typeface="Calibri"/>
                <a:cs typeface="Calibri"/>
              </a:rPr>
              <a:t>2021</a:t>
            </a:r>
          </a:p>
        </p:txBody>
      </p:sp>
      <p:sp>
        <p:nvSpPr>
          <p:cNvPr id="65" name="object 65"/>
          <p:cNvSpPr txBox="1"/>
          <p:nvPr/>
        </p:nvSpPr>
        <p:spPr>
          <a:xfrm>
            <a:off x="2230945" y="2031758"/>
            <a:ext cx="60642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Dec</a:t>
            </a:r>
            <a:r>
              <a:rPr sz="1200" spc="-70" dirty="0">
                <a:latin typeface="Calibri"/>
                <a:cs typeface="Calibri"/>
              </a:rPr>
              <a:t> </a:t>
            </a:r>
            <a:r>
              <a:rPr sz="1200" dirty="0">
                <a:latin typeface="Calibri"/>
                <a:cs typeface="Calibri"/>
              </a:rPr>
              <a:t>2021</a:t>
            </a:r>
          </a:p>
        </p:txBody>
      </p:sp>
      <p:sp>
        <p:nvSpPr>
          <p:cNvPr id="66" name="object 66"/>
          <p:cNvSpPr txBox="1"/>
          <p:nvPr/>
        </p:nvSpPr>
        <p:spPr>
          <a:xfrm>
            <a:off x="3003207" y="2031758"/>
            <a:ext cx="2310765" cy="771525"/>
          </a:xfrm>
          <a:prstGeom prst="rect">
            <a:avLst/>
          </a:prstGeom>
        </p:spPr>
        <p:txBody>
          <a:bodyPr vert="horz" wrap="square" lIns="0" tIns="12700" rIns="0" bIns="0" rtlCol="0">
            <a:spAutoFit/>
          </a:bodyPr>
          <a:lstStyle/>
          <a:p>
            <a:pPr marL="58419">
              <a:lnSpc>
                <a:spcPct val="100000"/>
              </a:lnSpc>
              <a:spcBef>
                <a:spcPts val="100"/>
              </a:spcBef>
              <a:tabLst>
                <a:tab pos="876935" algn="l"/>
                <a:tab pos="1695450" algn="l"/>
              </a:tabLst>
            </a:pPr>
            <a:r>
              <a:rPr sz="1200" dirty="0">
                <a:latin typeface="Calibri"/>
                <a:cs typeface="Calibri"/>
              </a:rPr>
              <a:t>Jan</a:t>
            </a:r>
            <a:r>
              <a:rPr sz="1200" spc="-5" dirty="0">
                <a:latin typeface="Calibri"/>
                <a:cs typeface="Calibri"/>
              </a:rPr>
              <a:t> </a:t>
            </a:r>
            <a:r>
              <a:rPr sz="1200" dirty="0">
                <a:latin typeface="Calibri"/>
                <a:cs typeface="Calibri"/>
              </a:rPr>
              <a:t>2022	</a:t>
            </a:r>
            <a:r>
              <a:rPr sz="1200" spc="-5" dirty="0">
                <a:latin typeface="Calibri"/>
                <a:cs typeface="Calibri"/>
              </a:rPr>
              <a:t>Feb</a:t>
            </a:r>
            <a:r>
              <a:rPr sz="1200" spc="-15" dirty="0">
                <a:latin typeface="Calibri"/>
                <a:cs typeface="Calibri"/>
              </a:rPr>
              <a:t> </a:t>
            </a:r>
            <a:r>
              <a:rPr sz="1200" dirty="0">
                <a:latin typeface="Calibri"/>
                <a:cs typeface="Calibri"/>
              </a:rPr>
              <a:t>2022	Mar</a:t>
            </a:r>
            <a:r>
              <a:rPr sz="1200" spc="-75" dirty="0">
                <a:latin typeface="Calibri"/>
                <a:cs typeface="Calibri"/>
              </a:rPr>
              <a:t> </a:t>
            </a:r>
            <a:r>
              <a:rPr sz="1200" dirty="0">
                <a:latin typeface="Calibri"/>
                <a:cs typeface="Calibri"/>
              </a:rPr>
              <a:t>2022</a:t>
            </a:r>
          </a:p>
          <a:p>
            <a:pPr>
              <a:lnSpc>
                <a:spcPct val="100000"/>
              </a:lnSpc>
              <a:spcBef>
                <a:spcPts val="45"/>
              </a:spcBef>
            </a:pPr>
            <a:endParaRPr sz="1350" dirty="0">
              <a:latin typeface="Calibri"/>
              <a:cs typeface="Calibri"/>
            </a:endParaRPr>
          </a:p>
          <a:p>
            <a:pPr marL="12700">
              <a:lnSpc>
                <a:spcPts val="1370"/>
              </a:lnSpc>
              <a:spcBef>
                <a:spcPts val="5"/>
              </a:spcBef>
            </a:pPr>
            <a:r>
              <a:rPr sz="1200" spc="-20" dirty="0">
                <a:solidFill>
                  <a:srgbClr val="FFFFFF"/>
                </a:solidFill>
                <a:latin typeface="Calibri"/>
                <a:cs typeface="Calibri"/>
              </a:rPr>
              <a:t>PPRTA </a:t>
            </a:r>
            <a:r>
              <a:rPr sz="1200" dirty="0">
                <a:solidFill>
                  <a:srgbClr val="FFFFFF"/>
                </a:solidFill>
                <a:latin typeface="Calibri"/>
                <a:cs typeface="Calibri"/>
              </a:rPr>
              <a:t>Project List Draft</a:t>
            </a:r>
            <a:r>
              <a:rPr sz="1200" spc="-20" dirty="0">
                <a:solidFill>
                  <a:srgbClr val="FFFFFF"/>
                </a:solidFill>
                <a:latin typeface="Calibri"/>
                <a:cs typeface="Calibri"/>
              </a:rPr>
              <a:t> </a:t>
            </a:r>
            <a:r>
              <a:rPr sz="1200" dirty="0">
                <a:solidFill>
                  <a:srgbClr val="FFFFFF"/>
                </a:solidFill>
                <a:latin typeface="Calibri"/>
                <a:cs typeface="Calibri"/>
              </a:rPr>
              <a:t>and</a:t>
            </a:r>
            <a:endParaRPr sz="1200" dirty="0">
              <a:latin typeface="Calibri"/>
              <a:cs typeface="Calibri"/>
            </a:endParaRPr>
          </a:p>
          <a:p>
            <a:pPr marL="12700">
              <a:lnSpc>
                <a:spcPts val="1370"/>
              </a:lnSpc>
            </a:pPr>
            <a:r>
              <a:rPr sz="1200" dirty="0">
                <a:solidFill>
                  <a:srgbClr val="FFFFFF"/>
                </a:solidFill>
                <a:latin typeface="Calibri"/>
                <a:cs typeface="Calibri"/>
              </a:rPr>
              <a:t>Final</a:t>
            </a:r>
            <a:r>
              <a:rPr sz="1200" spc="-15" dirty="0">
                <a:solidFill>
                  <a:srgbClr val="FFFFFF"/>
                </a:solidFill>
                <a:latin typeface="Calibri"/>
                <a:cs typeface="Calibri"/>
              </a:rPr>
              <a:t> </a:t>
            </a:r>
            <a:r>
              <a:rPr sz="1200" dirty="0">
                <a:solidFill>
                  <a:srgbClr val="FFFFFF"/>
                </a:solidFill>
                <a:latin typeface="Calibri"/>
                <a:cs typeface="Calibri"/>
              </a:rPr>
              <a:t>Recommendations</a:t>
            </a:r>
            <a:endParaRPr sz="1200" dirty="0">
              <a:latin typeface="Calibri"/>
              <a:cs typeface="Calibri"/>
            </a:endParaRPr>
          </a:p>
        </p:txBody>
      </p:sp>
      <p:sp>
        <p:nvSpPr>
          <p:cNvPr id="67" name="object 67"/>
          <p:cNvSpPr txBox="1"/>
          <p:nvPr/>
        </p:nvSpPr>
        <p:spPr>
          <a:xfrm>
            <a:off x="5505106" y="2031758"/>
            <a:ext cx="59245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Apr</a:t>
            </a:r>
            <a:r>
              <a:rPr sz="1200" spc="-75" dirty="0">
                <a:latin typeface="Calibri"/>
                <a:cs typeface="Calibri"/>
              </a:rPr>
              <a:t> </a:t>
            </a:r>
            <a:r>
              <a:rPr sz="1200" dirty="0">
                <a:latin typeface="Calibri"/>
                <a:cs typeface="Calibri"/>
              </a:rPr>
              <a:t>2022</a:t>
            </a:r>
          </a:p>
        </p:txBody>
      </p:sp>
      <p:sp>
        <p:nvSpPr>
          <p:cNvPr id="68" name="object 68"/>
          <p:cNvSpPr txBox="1"/>
          <p:nvPr/>
        </p:nvSpPr>
        <p:spPr>
          <a:xfrm>
            <a:off x="6323647" y="2031758"/>
            <a:ext cx="64008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May</a:t>
            </a:r>
            <a:r>
              <a:rPr sz="1200" spc="-80" dirty="0">
                <a:latin typeface="Calibri"/>
                <a:cs typeface="Calibri"/>
              </a:rPr>
              <a:t> </a:t>
            </a:r>
            <a:r>
              <a:rPr sz="1200" dirty="0">
                <a:latin typeface="Calibri"/>
                <a:cs typeface="Calibri"/>
              </a:rPr>
              <a:t>2022</a:t>
            </a:r>
          </a:p>
        </p:txBody>
      </p:sp>
      <p:sp>
        <p:nvSpPr>
          <p:cNvPr id="69" name="object 69"/>
          <p:cNvSpPr txBox="1"/>
          <p:nvPr/>
        </p:nvSpPr>
        <p:spPr>
          <a:xfrm>
            <a:off x="7142188" y="2031758"/>
            <a:ext cx="57912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Jun</a:t>
            </a:r>
            <a:r>
              <a:rPr sz="1200" spc="-80" dirty="0">
                <a:latin typeface="Calibri"/>
                <a:cs typeface="Calibri"/>
              </a:rPr>
              <a:t> </a:t>
            </a:r>
            <a:r>
              <a:rPr sz="1200" dirty="0">
                <a:latin typeface="Calibri"/>
                <a:cs typeface="Calibri"/>
              </a:rPr>
              <a:t>2022</a:t>
            </a:r>
          </a:p>
        </p:txBody>
      </p:sp>
      <p:sp>
        <p:nvSpPr>
          <p:cNvPr id="70" name="object 70"/>
          <p:cNvSpPr txBox="1"/>
          <p:nvPr/>
        </p:nvSpPr>
        <p:spPr>
          <a:xfrm>
            <a:off x="7960728" y="2031758"/>
            <a:ext cx="5346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Jul</a:t>
            </a:r>
            <a:r>
              <a:rPr sz="1200" spc="-75" dirty="0">
                <a:latin typeface="Calibri"/>
                <a:cs typeface="Calibri"/>
              </a:rPr>
              <a:t> </a:t>
            </a:r>
            <a:r>
              <a:rPr sz="1200" dirty="0">
                <a:latin typeface="Calibri"/>
                <a:cs typeface="Calibri"/>
              </a:rPr>
              <a:t>2022</a:t>
            </a:r>
          </a:p>
        </p:txBody>
      </p:sp>
      <p:sp>
        <p:nvSpPr>
          <p:cNvPr id="71" name="object 71"/>
          <p:cNvSpPr txBox="1"/>
          <p:nvPr/>
        </p:nvSpPr>
        <p:spPr>
          <a:xfrm>
            <a:off x="8779268" y="2031758"/>
            <a:ext cx="610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Aug</a:t>
            </a:r>
            <a:r>
              <a:rPr sz="1200" spc="-75" dirty="0">
                <a:latin typeface="Calibri"/>
                <a:cs typeface="Calibri"/>
              </a:rPr>
              <a:t> </a:t>
            </a:r>
            <a:r>
              <a:rPr sz="1200" dirty="0">
                <a:latin typeface="Calibri"/>
                <a:cs typeface="Calibri"/>
              </a:rPr>
              <a:t>2022</a:t>
            </a:r>
          </a:p>
        </p:txBody>
      </p:sp>
      <p:sp>
        <p:nvSpPr>
          <p:cNvPr id="72" name="object 72"/>
          <p:cNvSpPr txBox="1"/>
          <p:nvPr/>
        </p:nvSpPr>
        <p:spPr>
          <a:xfrm>
            <a:off x="9597808" y="2031758"/>
            <a:ext cx="5969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Sep</a:t>
            </a:r>
            <a:r>
              <a:rPr sz="1200" spc="-75" dirty="0">
                <a:latin typeface="Calibri"/>
                <a:cs typeface="Calibri"/>
              </a:rPr>
              <a:t> </a:t>
            </a:r>
            <a:r>
              <a:rPr sz="1200" dirty="0">
                <a:latin typeface="Calibri"/>
                <a:cs typeface="Calibri"/>
              </a:rPr>
              <a:t>2022</a:t>
            </a:r>
          </a:p>
        </p:txBody>
      </p:sp>
      <p:sp>
        <p:nvSpPr>
          <p:cNvPr id="73" name="object 73"/>
          <p:cNvSpPr txBox="1"/>
          <p:nvPr/>
        </p:nvSpPr>
        <p:spPr>
          <a:xfrm>
            <a:off x="10416349" y="2031758"/>
            <a:ext cx="5892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Oct</a:t>
            </a:r>
            <a:r>
              <a:rPr sz="1200" spc="-50" dirty="0">
                <a:latin typeface="Calibri"/>
                <a:cs typeface="Calibri"/>
              </a:rPr>
              <a:t> </a:t>
            </a:r>
            <a:r>
              <a:rPr sz="1200" dirty="0">
                <a:latin typeface="Calibri"/>
                <a:cs typeface="Calibri"/>
              </a:rPr>
              <a:t>2022</a:t>
            </a:r>
          </a:p>
        </p:txBody>
      </p:sp>
      <p:sp>
        <p:nvSpPr>
          <p:cNvPr id="74" name="object 74"/>
          <p:cNvSpPr txBox="1"/>
          <p:nvPr/>
        </p:nvSpPr>
        <p:spPr>
          <a:xfrm>
            <a:off x="11234890" y="2031758"/>
            <a:ext cx="6184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Nov</a:t>
            </a:r>
            <a:r>
              <a:rPr sz="1200" spc="-80" dirty="0">
                <a:latin typeface="Calibri"/>
                <a:cs typeface="Calibri"/>
              </a:rPr>
              <a:t> </a:t>
            </a:r>
            <a:r>
              <a:rPr sz="1200" dirty="0">
                <a:latin typeface="Calibri"/>
                <a:cs typeface="Calibri"/>
              </a:rPr>
              <a:t>2022</a:t>
            </a:r>
          </a:p>
        </p:txBody>
      </p:sp>
      <p:sp>
        <p:nvSpPr>
          <p:cNvPr id="75" name="object 75"/>
          <p:cNvSpPr/>
          <p:nvPr/>
        </p:nvSpPr>
        <p:spPr>
          <a:xfrm>
            <a:off x="523748" y="1941576"/>
            <a:ext cx="700405" cy="0"/>
          </a:xfrm>
          <a:custGeom>
            <a:avLst/>
            <a:gdLst/>
            <a:ahLst/>
            <a:cxnLst/>
            <a:rect l="l" t="t" r="r" b="b"/>
            <a:pathLst>
              <a:path w="700405">
                <a:moveTo>
                  <a:pt x="0" y="0"/>
                </a:moveTo>
                <a:lnTo>
                  <a:pt x="700328" y="0"/>
                </a:lnTo>
              </a:path>
            </a:pathLst>
          </a:custGeom>
          <a:ln w="12700">
            <a:solidFill>
              <a:srgbClr val="1361AC"/>
            </a:solidFill>
          </a:ln>
        </p:spPr>
        <p:txBody>
          <a:bodyPr wrap="square" lIns="0" tIns="0" rIns="0" bIns="0" rtlCol="0"/>
          <a:lstStyle/>
          <a:p>
            <a:endParaRPr dirty="0"/>
          </a:p>
        </p:txBody>
      </p:sp>
      <p:sp>
        <p:nvSpPr>
          <p:cNvPr id="76" name="object 76"/>
          <p:cNvSpPr/>
          <p:nvPr/>
        </p:nvSpPr>
        <p:spPr>
          <a:xfrm>
            <a:off x="1211379" y="1903473"/>
            <a:ext cx="76200" cy="76200"/>
          </a:xfrm>
          <a:custGeom>
            <a:avLst/>
            <a:gdLst/>
            <a:ahLst/>
            <a:cxnLst/>
            <a:rect l="l" t="t" r="r" b="b"/>
            <a:pathLst>
              <a:path w="76200" h="76200">
                <a:moveTo>
                  <a:pt x="0" y="0"/>
                </a:moveTo>
                <a:lnTo>
                  <a:pt x="0" y="76200"/>
                </a:lnTo>
                <a:lnTo>
                  <a:pt x="76200" y="38100"/>
                </a:lnTo>
                <a:lnTo>
                  <a:pt x="0" y="0"/>
                </a:lnTo>
                <a:close/>
              </a:path>
            </a:pathLst>
          </a:custGeom>
          <a:solidFill>
            <a:srgbClr val="1361AC"/>
          </a:solidFill>
        </p:spPr>
        <p:txBody>
          <a:bodyPr wrap="square" lIns="0" tIns="0" rIns="0" bIns="0" rtlCol="0"/>
          <a:lstStyle/>
          <a:p>
            <a:endParaRPr dirty="0"/>
          </a:p>
        </p:txBody>
      </p:sp>
      <p:sp>
        <p:nvSpPr>
          <p:cNvPr id="77" name="object 77"/>
          <p:cNvSpPr/>
          <p:nvPr/>
        </p:nvSpPr>
        <p:spPr>
          <a:xfrm>
            <a:off x="460249" y="1903472"/>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1361AC"/>
          </a:solidFill>
        </p:spPr>
        <p:txBody>
          <a:bodyPr wrap="square" lIns="0" tIns="0" rIns="0" bIns="0" rtlCol="0"/>
          <a:lstStyle/>
          <a:p>
            <a:endParaRPr dirty="0"/>
          </a:p>
        </p:txBody>
      </p:sp>
      <p:sp>
        <p:nvSpPr>
          <p:cNvPr id="78" name="object 78"/>
          <p:cNvSpPr/>
          <p:nvPr/>
        </p:nvSpPr>
        <p:spPr>
          <a:xfrm>
            <a:off x="924703" y="1592580"/>
            <a:ext cx="4445" cy="241300"/>
          </a:xfrm>
          <a:custGeom>
            <a:avLst/>
            <a:gdLst/>
            <a:ahLst/>
            <a:cxnLst/>
            <a:rect l="l" t="t" r="r" b="b"/>
            <a:pathLst>
              <a:path w="4444" h="241300">
                <a:moveTo>
                  <a:pt x="4381" y="0"/>
                </a:moveTo>
                <a:lnTo>
                  <a:pt x="0" y="241084"/>
                </a:lnTo>
              </a:path>
            </a:pathLst>
          </a:custGeom>
          <a:ln w="12700">
            <a:solidFill>
              <a:srgbClr val="1361AC"/>
            </a:solidFill>
          </a:ln>
        </p:spPr>
        <p:txBody>
          <a:bodyPr wrap="square" lIns="0" tIns="0" rIns="0" bIns="0" rtlCol="0"/>
          <a:lstStyle/>
          <a:p>
            <a:endParaRPr dirty="0"/>
          </a:p>
        </p:txBody>
      </p:sp>
      <p:sp>
        <p:nvSpPr>
          <p:cNvPr id="79" name="object 79"/>
          <p:cNvSpPr/>
          <p:nvPr/>
        </p:nvSpPr>
        <p:spPr>
          <a:xfrm>
            <a:off x="886833" y="1820269"/>
            <a:ext cx="76200" cy="77470"/>
          </a:xfrm>
          <a:custGeom>
            <a:avLst/>
            <a:gdLst/>
            <a:ahLst/>
            <a:cxnLst/>
            <a:rect l="l" t="t" r="r" b="b"/>
            <a:pathLst>
              <a:path w="76200" h="77469">
                <a:moveTo>
                  <a:pt x="0" y="0"/>
                </a:moveTo>
                <a:lnTo>
                  <a:pt x="36715" y="76873"/>
                </a:lnTo>
                <a:lnTo>
                  <a:pt x="76187" y="1384"/>
                </a:lnTo>
                <a:lnTo>
                  <a:pt x="0" y="0"/>
                </a:lnTo>
                <a:close/>
              </a:path>
            </a:pathLst>
          </a:custGeom>
          <a:solidFill>
            <a:srgbClr val="1361AC"/>
          </a:solidFill>
        </p:spPr>
        <p:txBody>
          <a:bodyPr wrap="square" lIns="0" tIns="0" rIns="0" bIns="0" rtlCol="0"/>
          <a:lstStyle/>
          <a:p>
            <a:endParaRPr dirty="0"/>
          </a:p>
        </p:txBody>
      </p:sp>
      <p:sp>
        <p:nvSpPr>
          <p:cNvPr id="80" name="object 80"/>
          <p:cNvSpPr/>
          <p:nvPr/>
        </p:nvSpPr>
        <p:spPr>
          <a:xfrm>
            <a:off x="1355852" y="1941576"/>
            <a:ext cx="2336800" cy="0"/>
          </a:xfrm>
          <a:custGeom>
            <a:avLst/>
            <a:gdLst/>
            <a:ahLst/>
            <a:cxnLst/>
            <a:rect l="l" t="t" r="r" b="b"/>
            <a:pathLst>
              <a:path w="2336800">
                <a:moveTo>
                  <a:pt x="0" y="0"/>
                </a:moveTo>
                <a:lnTo>
                  <a:pt x="2336342" y="0"/>
                </a:lnTo>
              </a:path>
            </a:pathLst>
          </a:custGeom>
          <a:ln w="12700">
            <a:solidFill>
              <a:srgbClr val="1361AC"/>
            </a:solidFill>
          </a:ln>
        </p:spPr>
        <p:txBody>
          <a:bodyPr wrap="square" lIns="0" tIns="0" rIns="0" bIns="0" rtlCol="0"/>
          <a:lstStyle/>
          <a:p>
            <a:endParaRPr dirty="0"/>
          </a:p>
        </p:txBody>
      </p:sp>
      <p:sp>
        <p:nvSpPr>
          <p:cNvPr id="81" name="object 81"/>
          <p:cNvSpPr/>
          <p:nvPr/>
        </p:nvSpPr>
        <p:spPr>
          <a:xfrm>
            <a:off x="3679495" y="1903473"/>
            <a:ext cx="76200" cy="76200"/>
          </a:xfrm>
          <a:custGeom>
            <a:avLst/>
            <a:gdLst/>
            <a:ahLst/>
            <a:cxnLst/>
            <a:rect l="l" t="t" r="r" b="b"/>
            <a:pathLst>
              <a:path w="76200" h="76200">
                <a:moveTo>
                  <a:pt x="0" y="0"/>
                </a:moveTo>
                <a:lnTo>
                  <a:pt x="0" y="76200"/>
                </a:lnTo>
                <a:lnTo>
                  <a:pt x="76200" y="38100"/>
                </a:lnTo>
                <a:lnTo>
                  <a:pt x="0" y="0"/>
                </a:lnTo>
                <a:close/>
              </a:path>
            </a:pathLst>
          </a:custGeom>
          <a:solidFill>
            <a:srgbClr val="1361AC"/>
          </a:solidFill>
        </p:spPr>
        <p:txBody>
          <a:bodyPr wrap="square" lIns="0" tIns="0" rIns="0" bIns="0" rtlCol="0"/>
          <a:lstStyle/>
          <a:p>
            <a:endParaRPr dirty="0"/>
          </a:p>
        </p:txBody>
      </p:sp>
      <p:sp>
        <p:nvSpPr>
          <p:cNvPr id="82" name="object 82"/>
          <p:cNvSpPr/>
          <p:nvPr/>
        </p:nvSpPr>
        <p:spPr>
          <a:xfrm>
            <a:off x="1292353" y="1903472"/>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1361AC"/>
          </a:solidFill>
        </p:spPr>
        <p:txBody>
          <a:bodyPr wrap="square" lIns="0" tIns="0" rIns="0" bIns="0" rtlCol="0"/>
          <a:lstStyle/>
          <a:p>
            <a:endParaRPr dirty="0"/>
          </a:p>
        </p:txBody>
      </p:sp>
      <p:sp>
        <p:nvSpPr>
          <p:cNvPr id="83" name="object 83"/>
          <p:cNvSpPr/>
          <p:nvPr/>
        </p:nvSpPr>
        <p:spPr>
          <a:xfrm>
            <a:off x="2407503" y="1544714"/>
            <a:ext cx="5715" cy="308610"/>
          </a:xfrm>
          <a:custGeom>
            <a:avLst/>
            <a:gdLst/>
            <a:ahLst/>
            <a:cxnLst/>
            <a:rect l="l" t="t" r="r" b="b"/>
            <a:pathLst>
              <a:path w="5714" h="308610">
                <a:moveTo>
                  <a:pt x="0" y="0"/>
                </a:moveTo>
                <a:lnTo>
                  <a:pt x="5148" y="308330"/>
                </a:lnTo>
              </a:path>
            </a:pathLst>
          </a:custGeom>
          <a:ln w="8020">
            <a:solidFill>
              <a:srgbClr val="1361AC"/>
            </a:solidFill>
          </a:ln>
        </p:spPr>
        <p:txBody>
          <a:bodyPr wrap="square" lIns="0" tIns="0" rIns="0" bIns="0" rtlCol="0"/>
          <a:lstStyle/>
          <a:p>
            <a:endParaRPr dirty="0"/>
          </a:p>
        </p:txBody>
      </p:sp>
      <p:sp>
        <p:nvSpPr>
          <p:cNvPr id="84" name="object 84"/>
          <p:cNvSpPr/>
          <p:nvPr/>
        </p:nvSpPr>
        <p:spPr>
          <a:xfrm>
            <a:off x="2383866" y="1837372"/>
            <a:ext cx="76200" cy="76835"/>
          </a:xfrm>
          <a:custGeom>
            <a:avLst/>
            <a:gdLst/>
            <a:ahLst/>
            <a:cxnLst/>
            <a:rect l="l" t="t" r="r" b="b"/>
            <a:pathLst>
              <a:path w="76200" h="76835">
                <a:moveTo>
                  <a:pt x="76187" y="0"/>
                </a:moveTo>
                <a:lnTo>
                  <a:pt x="0" y="1269"/>
                </a:lnTo>
                <a:lnTo>
                  <a:pt x="39357" y="76822"/>
                </a:lnTo>
                <a:lnTo>
                  <a:pt x="76187" y="0"/>
                </a:lnTo>
                <a:close/>
              </a:path>
            </a:pathLst>
          </a:custGeom>
          <a:solidFill>
            <a:srgbClr val="1361AC"/>
          </a:solidFill>
        </p:spPr>
        <p:txBody>
          <a:bodyPr wrap="square" lIns="0" tIns="0" rIns="0" bIns="0" rtlCol="0"/>
          <a:lstStyle/>
          <a:p>
            <a:endParaRPr dirty="0"/>
          </a:p>
        </p:txBody>
      </p:sp>
      <p:sp>
        <p:nvSpPr>
          <p:cNvPr id="85" name="object 85"/>
          <p:cNvSpPr/>
          <p:nvPr/>
        </p:nvSpPr>
        <p:spPr>
          <a:xfrm>
            <a:off x="6829043" y="2337310"/>
            <a:ext cx="0" cy="510540"/>
          </a:xfrm>
          <a:custGeom>
            <a:avLst/>
            <a:gdLst/>
            <a:ahLst/>
            <a:cxnLst/>
            <a:rect l="l" t="t" r="r" b="b"/>
            <a:pathLst>
              <a:path h="510539">
                <a:moveTo>
                  <a:pt x="0" y="510019"/>
                </a:moveTo>
                <a:lnTo>
                  <a:pt x="0" y="0"/>
                </a:lnTo>
              </a:path>
            </a:pathLst>
          </a:custGeom>
          <a:ln w="12700">
            <a:solidFill>
              <a:srgbClr val="1361AC"/>
            </a:solidFill>
          </a:ln>
        </p:spPr>
        <p:txBody>
          <a:bodyPr wrap="square" lIns="0" tIns="0" rIns="0" bIns="0" rtlCol="0"/>
          <a:lstStyle/>
          <a:p>
            <a:endParaRPr dirty="0"/>
          </a:p>
        </p:txBody>
      </p:sp>
      <p:sp>
        <p:nvSpPr>
          <p:cNvPr id="86" name="object 86"/>
          <p:cNvSpPr/>
          <p:nvPr/>
        </p:nvSpPr>
        <p:spPr>
          <a:xfrm>
            <a:off x="6790940" y="2273806"/>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1361AC"/>
          </a:solidFill>
        </p:spPr>
        <p:txBody>
          <a:bodyPr wrap="square" lIns="0" tIns="0" rIns="0" bIns="0" rtlCol="0"/>
          <a:lstStyle/>
          <a:p>
            <a:endParaRPr dirty="0"/>
          </a:p>
        </p:txBody>
      </p:sp>
      <p:sp>
        <p:nvSpPr>
          <p:cNvPr id="87" name="object 87"/>
          <p:cNvSpPr/>
          <p:nvPr/>
        </p:nvSpPr>
        <p:spPr>
          <a:xfrm>
            <a:off x="3759708" y="1688592"/>
            <a:ext cx="0" cy="157480"/>
          </a:xfrm>
          <a:custGeom>
            <a:avLst/>
            <a:gdLst/>
            <a:ahLst/>
            <a:cxnLst/>
            <a:rect l="l" t="t" r="r" b="b"/>
            <a:pathLst>
              <a:path h="157480">
                <a:moveTo>
                  <a:pt x="0" y="0"/>
                </a:moveTo>
                <a:lnTo>
                  <a:pt x="0" y="156984"/>
                </a:lnTo>
              </a:path>
            </a:pathLst>
          </a:custGeom>
          <a:ln w="12700">
            <a:solidFill>
              <a:srgbClr val="1361AC"/>
            </a:solidFill>
          </a:ln>
        </p:spPr>
        <p:txBody>
          <a:bodyPr wrap="square" lIns="0" tIns="0" rIns="0" bIns="0" rtlCol="0"/>
          <a:lstStyle/>
          <a:p>
            <a:endParaRPr dirty="0"/>
          </a:p>
        </p:txBody>
      </p:sp>
      <p:sp>
        <p:nvSpPr>
          <p:cNvPr id="88" name="object 88"/>
          <p:cNvSpPr/>
          <p:nvPr/>
        </p:nvSpPr>
        <p:spPr>
          <a:xfrm>
            <a:off x="3721611" y="1832884"/>
            <a:ext cx="76200" cy="76200"/>
          </a:xfrm>
          <a:custGeom>
            <a:avLst/>
            <a:gdLst/>
            <a:ahLst/>
            <a:cxnLst/>
            <a:rect l="l" t="t" r="r" b="b"/>
            <a:pathLst>
              <a:path w="76200" h="76200">
                <a:moveTo>
                  <a:pt x="76200" y="0"/>
                </a:moveTo>
                <a:lnTo>
                  <a:pt x="0" y="0"/>
                </a:lnTo>
                <a:lnTo>
                  <a:pt x="38100" y="76200"/>
                </a:lnTo>
                <a:lnTo>
                  <a:pt x="76200" y="0"/>
                </a:lnTo>
                <a:close/>
              </a:path>
            </a:pathLst>
          </a:custGeom>
          <a:solidFill>
            <a:srgbClr val="1361AC"/>
          </a:solidFill>
        </p:spPr>
        <p:txBody>
          <a:bodyPr wrap="square" lIns="0" tIns="0" rIns="0" bIns="0" rtlCol="0"/>
          <a:lstStyle/>
          <a:p>
            <a:endParaRPr dirty="0"/>
          </a:p>
        </p:txBody>
      </p:sp>
      <p:sp>
        <p:nvSpPr>
          <p:cNvPr id="89" name="object 89"/>
          <p:cNvSpPr/>
          <p:nvPr/>
        </p:nvSpPr>
        <p:spPr>
          <a:xfrm>
            <a:off x="4961779" y="1511808"/>
            <a:ext cx="4445" cy="241300"/>
          </a:xfrm>
          <a:custGeom>
            <a:avLst/>
            <a:gdLst/>
            <a:ahLst/>
            <a:cxnLst/>
            <a:rect l="l" t="t" r="r" b="b"/>
            <a:pathLst>
              <a:path w="4445" h="241300">
                <a:moveTo>
                  <a:pt x="4381" y="0"/>
                </a:moveTo>
                <a:lnTo>
                  <a:pt x="0" y="241084"/>
                </a:lnTo>
              </a:path>
            </a:pathLst>
          </a:custGeom>
          <a:ln w="12700">
            <a:solidFill>
              <a:srgbClr val="1361AC"/>
            </a:solidFill>
          </a:ln>
        </p:spPr>
        <p:txBody>
          <a:bodyPr wrap="square" lIns="0" tIns="0" rIns="0" bIns="0" rtlCol="0"/>
          <a:lstStyle/>
          <a:p>
            <a:endParaRPr dirty="0"/>
          </a:p>
        </p:txBody>
      </p:sp>
      <p:sp>
        <p:nvSpPr>
          <p:cNvPr id="90" name="object 90"/>
          <p:cNvSpPr/>
          <p:nvPr/>
        </p:nvSpPr>
        <p:spPr>
          <a:xfrm>
            <a:off x="4923907" y="1739497"/>
            <a:ext cx="76200" cy="77470"/>
          </a:xfrm>
          <a:custGeom>
            <a:avLst/>
            <a:gdLst/>
            <a:ahLst/>
            <a:cxnLst/>
            <a:rect l="l" t="t" r="r" b="b"/>
            <a:pathLst>
              <a:path w="76200" h="77469">
                <a:moveTo>
                  <a:pt x="0" y="0"/>
                </a:moveTo>
                <a:lnTo>
                  <a:pt x="36715" y="76873"/>
                </a:lnTo>
                <a:lnTo>
                  <a:pt x="76187" y="1384"/>
                </a:lnTo>
                <a:lnTo>
                  <a:pt x="0" y="0"/>
                </a:lnTo>
                <a:close/>
              </a:path>
            </a:pathLst>
          </a:custGeom>
          <a:solidFill>
            <a:srgbClr val="1361AC"/>
          </a:solidFill>
        </p:spPr>
        <p:txBody>
          <a:bodyPr wrap="square" lIns="0" tIns="0" rIns="0" bIns="0" rtlCol="0"/>
          <a:lstStyle/>
          <a:p>
            <a:endParaRPr dirty="0"/>
          </a:p>
        </p:txBody>
      </p:sp>
      <p:sp>
        <p:nvSpPr>
          <p:cNvPr id="91" name="object 91"/>
          <p:cNvSpPr/>
          <p:nvPr/>
        </p:nvSpPr>
        <p:spPr>
          <a:xfrm>
            <a:off x="5447791" y="2266188"/>
            <a:ext cx="3153410" cy="0"/>
          </a:xfrm>
          <a:custGeom>
            <a:avLst/>
            <a:gdLst/>
            <a:ahLst/>
            <a:cxnLst/>
            <a:rect l="l" t="t" r="r" b="b"/>
            <a:pathLst>
              <a:path w="3153409">
                <a:moveTo>
                  <a:pt x="0" y="0"/>
                </a:moveTo>
                <a:lnTo>
                  <a:pt x="3153029" y="0"/>
                </a:lnTo>
              </a:path>
            </a:pathLst>
          </a:custGeom>
          <a:ln w="12700">
            <a:solidFill>
              <a:srgbClr val="1361AC"/>
            </a:solidFill>
          </a:ln>
        </p:spPr>
        <p:txBody>
          <a:bodyPr wrap="square" lIns="0" tIns="0" rIns="0" bIns="0" rtlCol="0"/>
          <a:lstStyle/>
          <a:p>
            <a:endParaRPr dirty="0"/>
          </a:p>
        </p:txBody>
      </p:sp>
      <p:sp>
        <p:nvSpPr>
          <p:cNvPr id="92" name="object 92"/>
          <p:cNvSpPr/>
          <p:nvPr/>
        </p:nvSpPr>
        <p:spPr>
          <a:xfrm>
            <a:off x="8588116" y="2228085"/>
            <a:ext cx="76200" cy="76200"/>
          </a:xfrm>
          <a:custGeom>
            <a:avLst/>
            <a:gdLst/>
            <a:ahLst/>
            <a:cxnLst/>
            <a:rect l="l" t="t" r="r" b="b"/>
            <a:pathLst>
              <a:path w="76200" h="76200">
                <a:moveTo>
                  <a:pt x="0" y="0"/>
                </a:moveTo>
                <a:lnTo>
                  <a:pt x="0" y="76200"/>
                </a:lnTo>
                <a:lnTo>
                  <a:pt x="76200" y="38100"/>
                </a:lnTo>
                <a:lnTo>
                  <a:pt x="0" y="0"/>
                </a:lnTo>
                <a:close/>
              </a:path>
            </a:pathLst>
          </a:custGeom>
          <a:solidFill>
            <a:srgbClr val="1361AC"/>
          </a:solidFill>
        </p:spPr>
        <p:txBody>
          <a:bodyPr wrap="square" lIns="0" tIns="0" rIns="0" bIns="0" rtlCol="0"/>
          <a:lstStyle/>
          <a:p>
            <a:endParaRPr dirty="0"/>
          </a:p>
        </p:txBody>
      </p:sp>
      <p:sp>
        <p:nvSpPr>
          <p:cNvPr id="93" name="object 93"/>
          <p:cNvSpPr/>
          <p:nvPr/>
        </p:nvSpPr>
        <p:spPr>
          <a:xfrm>
            <a:off x="5384293" y="2228084"/>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1361AC"/>
          </a:solidFill>
        </p:spPr>
        <p:txBody>
          <a:bodyPr wrap="square" lIns="0" tIns="0" rIns="0" bIns="0" rtlCol="0"/>
          <a:lstStyle/>
          <a:p>
            <a:endParaRPr dirty="0"/>
          </a:p>
        </p:txBody>
      </p:sp>
      <p:sp>
        <p:nvSpPr>
          <p:cNvPr id="94" name="object 94"/>
          <p:cNvSpPr/>
          <p:nvPr/>
        </p:nvSpPr>
        <p:spPr>
          <a:xfrm>
            <a:off x="8473440" y="2329689"/>
            <a:ext cx="0" cy="510540"/>
          </a:xfrm>
          <a:custGeom>
            <a:avLst/>
            <a:gdLst/>
            <a:ahLst/>
            <a:cxnLst/>
            <a:rect l="l" t="t" r="r" b="b"/>
            <a:pathLst>
              <a:path h="510539">
                <a:moveTo>
                  <a:pt x="0" y="510019"/>
                </a:moveTo>
                <a:lnTo>
                  <a:pt x="0" y="0"/>
                </a:lnTo>
              </a:path>
            </a:pathLst>
          </a:custGeom>
          <a:ln w="12700">
            <a:solidFill>
              <a:srgbClr val="1361AC"/>
            </a:solidFill>
          </a:ln>
        </p:spPr>
        <p:txBody>
          <a:bodyPr wrap="square" lIns="0" tIns="0" rIns="0" bIns="0" rtlCol="0"/>
          <a:lstStyle/>
          <a:p>
            <a:endParaRPr dirty="0"/>
          </a:p>
        </p:txBody>
      </p:sp>
      <p:sp>
        <p:nvSpPr>
          <p:cNvPr id="95" name="object 95"/>
          <p:cNvSpPr/>
          <p:nvPr/>
        </p:nvSpPr>
        <p:spPr>
          <a:xfrm>
            <a:off x="8435336" y="2266185"/>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1361AC"/>
          </a:solidFill>
        </p:spPr>
        <p:txBody>
          <a:bodyPr wrap="square" lIns="0" tIns="0" rIns="0" bIns="0" rtlCol="0"/>
          <a:lstStyle/>
          <a:p>
            <a:endParaRPr dirty="0"/>
          </a:p>
        </p:txBody>
      </p:sp>
      <p:sp>
        <p:nvSpPr>
          <p:cNvPr id="96" name="object 96"/>
          <p:cNvSpPr/>
          <p:nvPr/>
        </p:nvSpPr>
        <p:spPr>
          <a:xfrm>
            <a:off x="11340083" y="2411985"/>
            <a:ext cx="0" cy="510540"/>
          </a:xfrm>
          <a:custGeom>
            <a:avLst/>
            <a:gdLst/>
            <a:ahLst/>
            <a:cxnLst/>
            <a:rect l="l" t="t" r="r" b="b"/>
            <a:pathLst>
              <a:path h="510539">
                <a:moveTo>
                  <a:pt x="0" y="510019"/>
                </a:moveTo>
                <a:lnTo>
                  <a:pt x="0" y="0"/>
                </a:lnTo>
              </a:path>
            </a:pathLst>
          </a:custGeom>
          <a:ln w="12700">
            <a:solidFill>
              <a:srgbClr val="1361AC"/>
            </a:solidFill>
          </a:ln>
        </p:spPr>
        <p:txBody>
          <a:bodyPr wrap="square" lIns="0" tIns="0" rIns="0" bIns="0" rtlCol="0"/>
          <a:lstStyle/>
          <a:p>
            <a:endParaRPr dirty="0"/>
          </a:p>
        </p:txBody>
      </p:sp>
      <p:sp>
        <p:nvSpPr>
          <p:cNvPr id="97" name="object 97"/>
          <p:cNvSpPr/>
          <p:nvPr/>
        </p:nvSpPr>
        <p:spPr>
          <a:xfrm>
            <a:off x="11301979" y="2348482"/>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1361AC"/>
          </a:solidFill>
        </p:spPr>
        <p:txBody>
          <a:bodyPr wrap="square" lIns="0" tIns="0" rIns="0" bIns="0" rtlCol="0"/>
          <a:lstStyle/>
          <a:p>
            <a:endParaRPr dirty="0"/>
          </a:p>
        </p:txBody>
      </p:sp>
      <p:sp>
        <p:nvSpPr>
          <p:cNvPr id="98" name="object 98"/>
          <p:cNvSpPr txBox="1"/>
          <p:nvPr/>
        </p:nvSpPr>
        <p:spPr>
          <a:xfrm>
            <a:off x="8429167" y="945413"/>
            <a:ext cx="947419" cy="57404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Calibri"/>
                <a:cs typeface="Calibri"/>
              </a:rPr>
              <a:t>BoCC</a:t>
            </a:r>
            <a:r>
              <a:rPr sz="1200" spc="-100" dirty="0">
                <a:latin typeface="Calibri"/>
                <a:cs typeface="Calibri"/>
              </a:rPr>
              <a:t> </a:t>
            </a:r>
            <a:r>
              <a:rPr sz="1200" dirty="0">
                <a:latin typeface="Calibri"/>
                <a:cs typeface="Calibri"/>
              </a:rPr>
              <a:t>Endorses  Ballot August  2022</a:t>
            </a:r>
          </a:p>
        </p:txBody>
      </p:sp>
      <p:sp>
        <p:nvSpPr>
          <p:cNvPr id="99" name="object 99"/>
          <p:cNvSpPr/>
          <p:nvPr/>
        </p:nvSpPr>
        <p:spPr>
          <a:xfrm>
            <a:off x="8777875" y="1534667"/>
            <a:ext cx="4445" cy="241300"/>
          </a:xfrm>
          <a:custGeom>
            <a:avLst/>
            <a:gdLst/>
            <a:ahLst/>
            <a:cxnLst/>
            <a:rect l="l" t="t" r="r" b="b"/>
            <a:pathLst>
              <a:path w="4445" h="241300">
                <a:moveTo>
                  <a:pt x="4381" y="0"/>
                </a:moveTo>
                <a:lnTo>
                  <a:pt x="0" y="241084"/>
                </a:lnTo>
              </a:path>
            </a:pathLst>
          </a:custGeom>
          <a:ln w="12700">
            <a:solidFill>
              <a:srgbClr val="1361AC"/>
            </a:solidFill>
          </a:ln>
        </p:spPr>
        <p:txBody>
          <a:bodyPr wrap="square" lIns="0" tIns="0" rIns="0" bIns="0" rtlCol="0"/>
          <a:lstStyle/>
          <a:p>
            <a:endParaRPr dirty="0"/>
          </a:p>
        </p:txBody>
      </p:sp>
      <p:sp>
        <p:nvSpPr>
          <p:cNvPr id="100" name="object 100"/>
          <p:cNvSpPr/>
          <p:nvPr/>
        </p:nvSpPr>
        <p:spPr>
          <a:xfrm>
            <a:off x="8740003" y="1762357"/>
            <a:ext cx="76200" cy="77470"/>
          </a:xfrm>
          <a:custGeom>
            <a:avLst/>
            <a:gdLst/>
            <a:ahLst/>
            <a:cxnLst/>
            <a:rect l="l" t="t" r="r" b="b"/>
            <a:pathLst>
              <a:path w="76200" h="77469">
                <a:moveTo>
                  <a:pt x="0" y="0"/>
                </a:moveTo>
                <a:lnTo>
                  <a:pt x="36715" y="76873"/>
                </a:lnTo>
                <a:lnTo>
                  <a:pt x="76187" y="1384"/>
                </a:lnTo>
                <a:lnTo>
                  <a:pt x="0" y="0"/>
                </a:lnTo>
                <a:close/>
              </a:path>
            </a:pathLst>
          </a:custGeom>
          <a:solidFill>
            <a:srgbClr val="1361AC"/>
          </a:solidFill>
        </p:spPr>
        <p:txBody>
          <a:bodyPr wrap="square" lIns="0" tIns="0" rIns="0" bIns="0" rtlCol="0"/>
          <a:lstStyle/>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8E2D-796A-AD32-7232-EA9C827745FC}"/>
              </a:ext>
            </a:extLst>
          </p:cNvPr>
          <p:cNvSpPr>
            <a:spLocks noGrp="1"/>
          </p:cNvSpPr>
          <p:nvPr>
            <p:ph type="title"/>
          </p:nvPr>
        </p:nvSpPr>
        <p:spPr>
          <a:xfrm>
            <a:off x="677334" y="457200"/>
            <a:ext cx="8596668" cy="990600"/>
          </a:xfrm>
        </p:spPr>
        <p:txBody>
          <a:bodyPr>
            <a:normAutofit fontScale="90000"/>
          </a:bodyPr>
          <a:lstStyle/>
          <a:p>
            <a:r>
              <a:rPr lang="en-US" dirty="0"/>
              <a:t>Project Lists Presented at Public Meetings </a:t>
            </a:r>
          </a:p>
        </p:txBody>
      </p:sp>
      <p:sp>
        <p:nvSpPr>
          <p:cNvPr id="3" name="Content Placeholder 2">
            <a:extLst>
              <a:ext uri="{FF2B5EF4-FFF2-40B4-BE49-F238E27FC236}">
                <a16:creationId xmlns:a16="http://schemas.microsoft.com/office/drawing/2014/main" id="{095BA223-73B7-8A52-7471-D11214A684C0}"/>
              </a:ext>
            </a:extLst>
          </p:cNvPr>
          <p:cNvSpPr>
            <a:spLocks noGrp="1"/>
          </p:cNvSpPr>
          <p:nvPr>
            <p:ph idx="1"/>
          </p:nvPr>
        </p:nvSpPr>
        <p:spPr>
          <a:xfrm>
            <a:off x="457200" y="1295400"/>
            <a:ext cx="9685866" cy="5257800"/>
          </a:xfrm>
        </p:spPr>
        <p:txBody>
          <a:bodyPr>
            <a:normAutofit fontScale="85000" lnSpcReduction="10000"/>
          </a:bodyPr>
          <a:lstStyle/>
          <a:p>
            <a:r>
              <a:rPr lang="en-US" sz="2400" dirty="0"/>
              <a:t>Highway Advisory Committee </a:t>
            </a:r>
          </a:p>
          <a:p>
            <a:pPr lvl="1"/>
            <a:r>
              <a:rPr lang="en-US" sz="2400" dirty="0"/>
              <a:t>February 17, 2021 – Supported the Scoring Criteria </a:t>
            </a:r>
          </a:p>
          <a:p>
            <a:pPr lvl="1"/>
            <a:r>
              <a:rPr lang="en-US" sz="2400" dirty="0"/>
              <a:t>August 18 &amp; December 15, 2021 – Update </a:t>
            </a:r>
          </a:p>
          <a:p>
            <a:pPr lvl="1"/>
            <a:r>
              <a:rPr lang="en-US" sz="2400" dirty="0"/>
              <a:t>April 18, 2022 – Presented and Accepted Comments on the Draft Project List </a:t>
            </a:r>
          </a:p>
          <a:p>
            <a:pPr lvl="1"/>
            <a:r>
              <a:rPr lang="en-US" sz="2400" dirty="0"/>
              <a:t>May 26, 2022 – Voted to support the Draft Project List </a:t>
            </a:r>
          </a:p>
          <a:p>
            <a:r>
              <a:rPr lang="en-US" sz="2400" dirty="0"/>
              <a:t>PPRTA Citizen Advisory Committee  </a:t>
            </a:r>
          </a:p>
          <a:p>
            <a:pPr lvl="1"/>
            <a:r>
              <a:rPr lang="en-US" sz="2400" dirty="0"/>
              <a:t>May 4, 2022 – Presented/Accepted Comments on the Draft Project List </a:t>
            </a:r>
          </a:p>
          <a:p>
            <a:pPr lvl="1"/>
            <a:r>
              <a:rPr lang="en-US" sz="2400" dirty="0"/>
              <a:t>June 1, 2022 – Presented/Accepted Comments on the Draft Project List</a:t>
            </a:r>
          </a:p>
          <a:p>
            <a:pPr lvl="1"/>
            <a:r>
              <a:rPr lang="en-US" sz="2400" dirty="0"/>
              <a:t>July 6, 2022 – Consideration of Final Project List  </a:t>
            </a:r>
          </a:p>
          <a:p>
            <a:r>
              <a:rPr lang="en-US" sz="2400" dirty="0"/>
              <a:t>PPRTA Board of Directors </a:t>
            </a:r>
          </a:p>
          <a:p>
            <a:pPr lvl="1"/>
            <a:r>
              <a:rPr lang="en-US" sz="2400" dirty="0"/>
              <a:t>May 11, 2022 – Presented/Accepted Comments on the Draft Project List</a:t>
            </a:r>
          </a:p>
          <a:p>
            <a:pPr lvl="1"/>
            <a:r>
              <a:rPr lang="en-US" sz="2400" dirty="0"/>
              <a:t>June 8, 2022 - Presented /Accepted Comments on the Draft Project List</a:t>
            </a:r>
          </a:p>
          <a:p>
            <a:pPr lvl="1"/>
            <a:r>
              <a:rPr lang="en-US" sz="2400" dirty="0"/>
              <a:t>July 13, 2022 – Consideration of Final Project List </a:t>
            </a:r>
          </a:p>
        </p:txBody>
      </p:sp>
    </p:spTree>
    <p:extLst>
      <p:ext uri="{BB962C8B-B14F-4D97-AF65-F5344CB8AC3E}">
        <p14:creationId xmlns:p14="http://schemas.microsoft.com/office/powerpoint/2010/main" val="245221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57EE-18E0-4183-9E19-723259B8211E}"/>
              </a:ext>
            </a:extLst>
          </p:cNvPr>
          <p:cNvSpPr>
            <a:spLocks noGrp="1"/>
          </p:cNvSpPr>
          <p:nvPr>
            <p:ph type="title"/>
          </p:nvPr>
        </p:nvSpPr>
        <p:spPr>
          <a:xfrm>
            <a:off x="677334" y="609600"/>
            <a:ext cx="8596668" cy="762000"/>
          </a:xfrm>
        </p:spPr>
        <p:txBody>
          <a:bodyPr/>
          <a:lstStyle/>
          <a:p>
            <a:r>
              <a:rPr lang="en-US" dirty="0"/>
              <a:t>How We Selected Projects</a:t>
            </a:r>
          </a:p>
        </p:txBody>
      </p:sp>
      <p:sp>
        <p:nvSpPr>
          <p:cNvPr id="3" name="Content Placeholder 2">
            <a:extLst>
              <a:ext uri="{FF2B5EF4-FFF2-40B4-BE49-F238E27FC236}">
                <a16:creationId xmlns:a16="http://schemas.microsoft.com/office/drawing/2014/main" id="{8BFF476F-8869-4FBD-9880-64314F177D67}"/>
              </a:ext>
            </a:extLst>
          </p:cNvPr>
          <p:cNvSpPr>
            <a:spLocks noGrp="1"/>
          </p:cNvSpPr>
          <p:nvPr>
            <p:ph idx="1"/>
          </p:nvPr>
        </p:nvSpPr>
        <p:spPr>
          <a:xfrm>
            <a:off x="677334" y="1524000"/>
            <a:ext cx="8596668" cy="5105399"/>
          </a:xfrm>
        </p:spPr>
        <p:txBody>
          <a:bodyPr>
            <a:normAutofit fontScale="92500" lnSpcReduction="10000"/>
          </a:bodyPr>
          <a:lstStyle/>
          <a:p>
            <a:r>
              <a:rPr lang="en-US" sz="2000" dirty="0"/>
              <a:t>MTCP and other planning documents </a:t>
            </a:r>
          </a:p>
          <a:p>
            <a:r>
              <a:rPr lang="en-US" sz="2000" dirty="0"/>
              <a:t>Safety concerns </a:t>
            </a:r>
          </a:p>
          <a:p>
            <a:r>
              <a:rPr lang="en-US" sz="2000" dirty="0"/>
              <a:t>Citizen comments/service requests </a:t>
            </a:r>
          </a:p>
          <a:p>
            <a:r>
              <a:rPr lang="en-US" sz="2000" dirty="0"/>
              <a:t>Staff experience and knowledge </a:t>
            </a:r>
          </a:p>
          <a:p>
            <a:r>
              <a:rPr lang="en-US" sz="2000" dirty="0"/>
              <a:t>Advisory Committees </a:t>
            </a:r>
          </a:p>
          <a:p>
            <a:r>
              <a:rPr lang="en-US" sz="2000" dirty="0"/>
              <a:t>Regional collaboration </a:t>
            </a:r>
          </a:p>
          <a:p>
            <a:r>
              <a:rPr lang="en-US" sz="2000" dirty="0"/>
              <a:t>Asset condition </a:t>
            </a:r>
          </a:p>
          <a:p>
            <a:r>
              <a:rPr lang="en-US" sz="2000" dirty="0"/>
              <a:t>Scoring Criteria  (cheat sheet)  </a:t>
            </a:r>
          </a:p>
          <a:p>
            <a:r>
              <a:rPr lang="en-US" sz="2000" dirty="0"/>
              <a:t>High priority locations such as military bases, tourism, economic development </a:t>
            </a:r>
          </a:p>
          <a:p>
            <a:r>
              <a:rPr lang="en-US" sz="2000" dirty="0"/>
              <a:t>Vulnerable populations </a:t>
            </a:r>
          </a:p>
          <a:p>
            <a:r>
              <a:rPr lang="en-US" altLang="en-US" sz="2000" dirty="0"/>
              <a:t>Assume that all projects will have multimodal and ADA improvements evaluated and constructed </a:t>
            </a:r>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95429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6A7C-92AA-4AC2-8841-20330712D11F}"/>
              </a:ext>
            </a:extLst>
          </p:cNvPr>
          <p:cNvSpPr>
            <a:spLocks noGrp="1"/>
          </p:cNvSpPr>
          <p:nvPr>
            <p:ph type="title"/>
          </p:nvPr>
        </p:nvSpPr>
        <p:spPr/>
        <p:txBody>
          <a:bodyPr/>
          <a:lstStyle/>
          <a:p>
            <a:r>
              <a:rPr lang="en-US" dirty="0"/>
              <a:t>Types of Projects</a:t>
            </a:r>
          </a:p>
        </p:txBody>
      </p:sp>
      <p:sp>
        <p:nvSpPr>
          <p:cNvPr id="3" name="Content Placeholder 2">
            <a:extLst>
              <a:ext uri="{FF2B5EF4-FFF2-40B4-BE49-F238E27FC236}">
                <a16:creationId xmlns:a16="http://schemas.microsoft.com/office/drawing/2014/main" id="{69A7D54E-3C80-4785-AF96-D47C03DF995E}"/>
              </a:ext>
            </a:extLst>
          </p:cNvPr>
          <p:cNvSpPr>
            <a:spLocks noGrp="1"/>
          </p:cNvSpPr>
          <p:nvPr>
            <p:ph idx="1"/>
          </p:nvPr>
        </p:nvSpPr>
        <p:spPr>
          <a:xfrm>
            <a:off x="677334" y="1447800"/>
            <a:ext cx="8596668" cy="5029201"/>
          </a:xfrm>
        </p:spPr>
        <p:txBody>
          <a:bodyPr>
            <a:normAutofit fontScale="92500" lnSpcReduction="20000"/>
          </a:bodyPr>
          <a:lstStyle/>
          <a:p>
            <a:r>
              <a:rPr lang="en-US" sz="2600" dirty="0"/>
              <a:t>Modernization/Safety</a:t>
            </a:r>
          </a:p>
          <a:p>
            <a:pPr lvl="1"/>
            <a:r>
              <a:rPr lang="en-US" sz="2200" dirty="0"/>
              <a:t>Examples may include  Add sidewalks, ADA improvements, intersection improvements, add multiuse shoulders, address safety concerns, pavement reconstruction, drainage improvements, improve older roads to new county standards.</a:t>
            </a:r>
          </a:p>
          <a:p>
            <a:r>
              <a:rPr lang="en-US" sz="2600" dirty="0"/>
              <a:t>Expansion/Enhancement</a:t>
            </a:r>
          </a:p>
          <a:p>
            <a:pPr lvl="1"/>
            <a:r>
              <a:rPr lang="en-US" sz="2200" dirty="0"/>
              <a:t>Add new lanes, new roads, add turn lanes, reconstruct/construct roadway for appropriate lane configuration, intersection and drainage improvements and consistent cross section including multimodal accommodations. </a:t>
            </a:r>
          </a:p>
          <a:p>
            <a:r>
              <a:rPr lang="en-US" sz="2600" dirty="0"/>
              <a:t>Design</a:t>
            </a:r>
          </a:p>
          <a:p>
            <a:pPr lvl="1"/>
            <a:r>
              <a:rPr lang="en-US" sz="2200" dirty="0"/>
              <a:t>Create new projects that are ready to construct. </a:t>
            </a:r>
          </a:p>
          <a:p>
            <a:r>
              <a:rPr lang="en-US" sz="2600" dirty="0"/>
              <a:t>Joint Projects</a:t>
            </a:r>
          </a:p>
          <a:p>
            <a:pPr lvl="1"/>
            <a:r>
              <a:rPr lang="en-US" sz="2200" dirty="0"/>
              <a:t>Projects that cross jurisdictions or provided regional benefits </a:t>
            </a:r>
          </a:p>
          <a:p>
            <a:r>
              <a:rPr lang="en-US" sz="2600" dirty="0"/>
              <a:t>Programs</a:t>
            </a:r>
            <a:r>
              <a:rPr lang="en-US" sz="2000" dirty="0"/>
              <a:t> </a:t>
            </a:r>
          </a:p>
        </p:txBody>
      </p:sp>
    </p:spTree>
    <p:extLst>
      <p:ext uri="{BB962C8B-B14F-4D97-AF65-F5344CB8AC3E}">
        <p14:creationId xmlns:p14="http://schemas.microsoft.com/office/powerpoint/2010/main" val="53576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12F8-1D7F-480C-B24C-7E38B9DF3792}"/>
              </a:ext>
            </a:extLst>
          </p:cNvPr>
          <p:cNvSpPr>
            <a:spLocks noGrp="1"/>
          </p:cNvSpPr>
          <p:nvPr>
            <p:ph type="title"/>
          </p:nvPr>
        </p:nvSpPr>
        <p:spPr/>
        <p:txBody>
          <a:bodyPr/>
          <a:lstStyle/>
          <a:p>
            <a:r>
              <a:rPr lang="en-US" dirty="0"/>
              <a:t>Proposed New Programs</a:t>
            </a:r>
          </a:p>
        </p:txBody>
      </p:sp>
      <p:sp>
        <p:nvSpPr>
          <p:cNvPr id="3" name="Content Placeholder 2">
            <a:extLst>
              <a:ext uri="{FF2B5EF4-FFF2-40B4-BE49-F238E27FC236}">
                <a16:creationId xmlns:a16="http://schemas.microsoft.com/office/drawing/2014/main" id="{F4F017A8-EB3D-4765-9170-643F2EF797EB}"/>
              </a:ext>
            </a:extLst>
          </p:cNvPr>
          <p:cNvSpPr>
            <a:spLocks noGrp="1"/>
          </p:cNvSpPr>
          <p:nvPr>
            <p:ph idx="1"/>
          </p:nvPr>
        </p:nvSpPr>
        <p:spPr>
          <a:xfrm>
            <a:off x="677334" y="1473200"/>
            <a:ext cx="8596668" cy="4775200"/>
          </a:xfrm>
        </p:spPr>
        <p:txBody>
          <a:bodyPr>
            <a:normAutofit lnSpcReduction="10000"/>
          </a:bodyPr>
          <a:lstStyle/>
          <a:p>
            <a:r>
              <a:rPr lang="en-US" sz="2400" dirty="0"/>
              <a:t>Safety and Multimodal Program</a:t>
            </a:r>
          </a:p>
          <a:p>
            <a:pPr lvl="1"/>
            <a:r>
              <a:rPr lang="en-US" sz="2000" dirty="0"/>
              <a:t>Includes safety projects, multimodal and ADA projects, emergency repairs and intersection projects. </a:t>
            </a:r>
          </a:p>
          <a:p>
            <a:r>
              <a:rPr lang="en-US" sz="2400" dirty="0"/>
              <a:t>Major Road and Bridge Reconstruction</a:t>
            </a:r>
          </a:p>
          <a:p>
            <a:pPr lvl="1"/>
            <a:r>
              <a:rPr lang="en-US" sz="2000" dirty="0"/>
              <a:t>Includes road and bridge projects that improve road surfaces, update to current engineering standards are are beyond normal road maintenance. </a:t>
            </a:r>
          </a:p>
          <a:p>
            <a:r>
              <a:rPr lang="en-US" sz="2400" dirty="0"/>
              <a:t>Preconstruction Funding</a:t>
            </a:r>
          </a:p>
          <a:p>
            <a:pPr lvl="1"/>
            <a:r>
              <a:rPr lang="en-US" sz="2000" dirty="0"/>
              <a:t>Included activities to get projects construction ready including design, corridor studies, ROW and/or NEPA clearances   </a:t>
            </a:r>
          </a:p>
          <a:p>
            <a:r>
              <a:rPr lang="en-US" sz="2400" dirty="0"/>
              <a:t>State and Federal Discretionary Grant Match Fund</a:t>
            </a:r>
          </a:p>
          <a:p>
            <a:pPr lvl="1"/>
            <a:r>
              <a:rPr lang="en-US" sz="2000" dirty="0"/>
              <a:t>A Capital line item that allows all jurisdictions to apply for grants and use PPRTA funding as the local match.   </a:t>
            </a:r>
          </a:p>
          <a:p>
            <a:pPr marL="0" indent="0">
              <a:buNone/>
            </a:pPr>
            <a:endParaRPr lang="en-US" dirty="0"/>
          </a:p>
        </p:txBody>
      </p:sp>
    </p:spTree>
    <p:extLst>
      <p:ext uri="{BB962C8B-B14F-4D97-AF65-F5344CB8AC3E}">
        <p14:creationId xmlns:p14="http://schemas.microsoft.com/office/powerpoint/2010/main" val="103228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0201-9614-4571-81CC-DBA835C9F419}"/>
              </a:ext>
            </a:extLst>
          </p:cNvPr>
          <p:cNvSpPr>
            <a:spLocks noGrp="1"/>
          </p:cNvSpPr>
          <p:nvPr>
            <p:ph type="title"/>
          </p:nvPr>
        </p:nvSpPr>
        <p:spPr>
          <a:xfrm>
            <a:off x="677334" y="609600"/>
            <a:ext cx="9525000" cy="990600"/>
          </a:xfrm>
        </p:spPr>
        <p:txBody>
          <a:bodyPr/>
          <a:lstStyle/>
          <a:p>
            <a:r>
              <a:rPr lang="en-US" dirty="0"/>
              <a:t>Multimodal Considerations in All Projects</a:t>
            </a:r>
            <a:endParaRPr lang="en-US" dirty="0">
              <a:highlight>
                <a:srgbClr val="FFFF00"/>
              </a:highlight>
            </a:endParaRPr>
          </a:p>
        </p:txBody>
      </p:sp>
      <p:sp>
        <p:nvSpPr>
          <p:cNvPr id="3" name="Content Placeholder 2">
            <a:extLst>
              <a:ext uri="{FF2B5EF4-FFF2-40B4-BE49-F238E27FC236}">
                <a16:creationId xmlns:a16="http://schemas.microsoft.com/office/drawing/2014/main" id="{7A51C364-F891-4641-A42A-9585A12C32C4}"/>
              </a:ext>
            </a:extLst>
          </p:cNvPr>
          <p:cNvSpPr>
            <a:spLocks noGrp="1"/>
          </p:cNvSpPr>
          <p:nvPr>
            <p:ph idx="1"/>
          </p:nvPr>
        </p:nvSpPr>
        <p:spPr>
          <a:xfrm>
            <a:off x="677334" y="1600200"/>
            <a:ext cx="8923866" cy="5029200"/>
          </a:xfrm>
        </p:spPr>
        <p:txBody>
          <a:bodyPr>
            <a:normAutofit/>
          </a:bodyPr>
          <a:lstStyle/>
          <a:p>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Major Transportation Corridors Plan has a section on multimodal improvements.  DPW collaborates with Parks for the Trails Master Plan</a:t>
            </a:r>
          </a:p>
          <a:p>
            <a:r>
              <a:rPr lang="en-US" sz="2400" dirty="0">
                <a:solidFill>
                  <a:srgbClr val="000000"/>
                </a:solidFill>
                <a:effectLst/>
                <a:latin typeface="Arial" panose="020B0604020202020204" pitchFamily="34" charset="0"/>
                <a:ea typeface="Calibri" panose="020F0502020204030204" pitchFamily="34" charset="0"/>
              </a:rPr>
              <a:t>Generally, when DPW designs and constructs roadway projects, we consider and build for the needs of all users.  </a:t>
            </a:r>
          </a:p>
          <a:p>
            <a:r>
              <a:rPr lang="en-US" sz="2400" dirty="0"/>
              <a:t>Examples of Current/Upcoming Road Projects with Multimodal Improvements</a:t>
            </a:r>
          </a:p>
          <a:p>
            <a:pPr lvl="1"/>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Briargate/Stapleton Project is studying an off-road trail</a:t>
            </a:r>
          </a:p>
          <a:p>
            <a:pPr lvl="1"/>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Main St / Security Blvd Intersection will include safe crossings</a:t>
            </a:r>
          </a:p>
          <a:p>
            <a:pPr lvl="1"/>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Falcon Park and Ride/Meridian Road projects added new sidewalks</a:t>
            </a:r>
          </a:p>
          <a:p>
            <a:pPr lvl="1"/>
            <a:r>
              <a:rPr lang="en-US" sz="2000" dirty="0">
                <a:solidFill>
                  <a:srgbClr val="000000"/>
                </a:solidFill>
                <a:latin typeface="Arial" panose="020B0604020202020204" pitchFamily="34" charset="0"/>
                <a:cs typeface="Times New Roman" panose="02020603050405020304" pitchFamily="18" charset="0"/>
              </a:rPr>
              <a:t>Inventory and planning ADA improvements across the County and have secured funding to construct improvements and missing links.  </a:t>
            </a:r>
          </a:p>
        </p:txBody>
      </p:sp>
    </p:spTree>
    <p:extLst>
      <p:ext uri="{BB962C8B-B14F-4D97-AF65-F5344CB8AC3E}">
        <p14:creationId xmlns:p14="http://schemas.microsoft.com/office/powerpoint/2010/main" val="242108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6E14-4DCA-41D6-A8B2-B1ECBB6EE5C5}"/>
              </a:ext>
            </a:extLst>
          </p:cNvPr>
          <p:cNvSpPr>
            <a:spLocks noGrp="1"/>
          </p:cNvSpPr>
          <p:nvPr>
            <p:ph type="title"/>
          </p:nvPr>
        </p:nvSpPr>
        <p:spPr>
          <a:xfrm>
            <a:off x="677334" y="609600"/>
            <a:ext cx="9152466" cy="1320800"/>
          </a:xfrm>
        </p:spPr>
        <p:txBody>
          <a:bodyPr/>
          <a:lstStyle/>
          <a:p>
            <a:r>
              <a:rPr lang="en-US" dirty="0"/>
              <a:t>PPRTA Revenue Projections and Allocations</a:t>
            </a:r>
          </a:p>
        </p:txBody>
      </p:sp>
      <p:sp>
        <p:nvSpPr>
          <p:cNvPr id="3" name="Content Placeholder 2">
            <a:extLst>
              <a:ext uri="{FF2B5EF4-FFF2-40B4-BE49-F238E27FC236}">
                <a16:creationId xmlns:a16="http://schemas.microsoft.com/office/drawing/2014/main" id="{D4A9F828-8AD9-418D-9497-36BA2415010B}"/>
              </a:ext>
            </a:extLst>
          </p:cNvPr>
          <p:cNvSpPr>
            <a:spLocks noGrp="1"/>
          </p:cNvSpPr>
          <p:nvPr>
            <p:ph idx="1"/>
          </p:nvPr>
        </p:nvSpPr>
        <p:spPr>
          <a:xfrm>
            <a:off x="677334" y="1758027"/>
            <a:ext cx="9381066" cy="3880773"/>
          </a:xfrm>
        </p:spPr>
        <p:txBody>
          <a:bodyPr>
            <a:normAutofit/>
          </a:bodyPr>
          <a:lstStyle/>
          <a:p>
            <a:r>
              <a:rPr lang="en-US" sz="2400" dirty="0"/>
              <a:t>Projected 10-year Revenue for Capital Projects - $1.023 Billion </a:t>
            </a:r>
          </a:p>
          <a:p>
            <a:r>
              <a:rPr lang="en-US" sz="2400" dirty="0"/>
              <a:t>EPC 10-year Capital Projection - $301 Million </a:t>
            </a:r>
          </a:p>
          <a:p>
            <a:r>
              <a:rPr lang="en-US" sz="2400" dirty="0"/>
              <a:t>EPC 10-year A List Projection - $249.8 Million </a:t>
            </a:r>
          </a:p>
          <a:p>
            <a:r>
              <a:rPr lang="en-US" sz="2400" dirty="0"/>
              <a:t>EPC 10-year Programs Funds Projection - $56.4 Million</a:t>
            </a:r>
          </a:p>
          <a:p>
            <a:r>
              <a:rPr lang="en-US" sz="2400" dirty="0"/>
              <a:t>EPC 10-year B List Projection - $51.2 Million (Will be more if State or Federal grants are received)    </a:t>
            </a:r>
          </a:p>
        </p:txBody>
      </p:sp>
    </p:spTree>
    <p:extLst>
      <p:ext uri="{BB962C8B-B14F-4D97-AF65-F5344CB8AC3E}">
        <p14:creationId xmlns:p14="http://schemas.microsoft.com/office/powerpoint/2010/main" val="14662984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28" ma:contentTypeDescription="Create a new document." ma:contentTypeScope="" ma:versionID="c848a9e8218c0330c550159d214f16ab">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d283edea88c8bf26f48ac8bf22e100e9"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DateReceived" minOccurs="0"/>
                <xsd:element ref="ns2:CORAType" minOccurs="0"/>
                <xsd:element ref="ns2:Department" minOccurs="0"/>
                <xsd:element ref="ns2:Requestor" minOccurs="0"/>
                <xsd:element ref="ns2:PointofContact" minOccurs="0"/>
                <xsd:element ref="ns2:ReqOrganizationname" minOccurs="0"/>
                <xsd:element ref="ns2:MediaLengthInSeconds" minOccurs="0"/>
                <xsd:element ref="ns2:Invoicenumber" minOccurs="0"/>
                <xsd:element ref="ns2:PaidinFull_x003f_"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Received" ma:index="20" nillable="true" ma:displayName="Date Received" ma:description="This is the date the CORA was received" ma:format="DateOnly" ma:internalName="DateReceived">
      <xsd:simpleType>
        <xsd:restriction base="dms:DateTime"/>
      </xsd:simpleType>
    </xsd:element>
    <xsd:element name="CORAType" ma:index="21" nillable="true" ma:displayName="Request Entity" ma:description="This is to classify the CORA by sender type" ma:format="Dropdown" ma:internalName="CORAType">
      <xsd:complexType>
        <xsd:complexContent>
          <xsd:extension base="dms:MultiChoice">
            <xsd:sequence>
              <xsd:element name="Value" maxOccurs="unbounded" minOccurs="0" nillable="true">
                <xsd:simpleType>
                  <xsd:restriction base="dms:Choice">
                    <xsd:enumeration value="Media"/>
                    <xsd:enumeration value="Law firm"/>
                    <xsd:enumeration value="Citizen"/>
                    <xsd:enumeration value="Unknown"/>
                    <xsd:enumeration value="Government"/>
                    <xsd:enumeration value="Nonprofit"/>
                    <xsd:enumeration value="Business"/>
                    <xsd:enumeration value="University/ed"/>
                    <xsd:enumeration value="Healthcare"/>
                  </xsd:restriction>
                </xsd:simpleType>
              </xsd:element>
            </xsd:sequence>
          </xsd:extension>
        </xsd:complexContent>
      </xsd:complexType>
    </xsd:element>
    <xsd:element name="Department" ma:index="22" nillable="true" ma:displayName="Department" ma:description="The County Department or Office managing the documents" ma:format="Dropdown" ma:internalName="Department">
      <xsd:complexType>
        <xsd:complexContent>
          <xsd:extension base="dms:MultiChoice">
            <xsd:sequence>
              <xsd:element name="Value" maxOccurs="unbounded" minOccurs="0" nillable="true">
                <xsd:simpleType>
                  <xsd:restriction base="dms:Choice">
                    <xsd:enumeration value="Public Health"/>
                    <xsd:enumeration value="Procurement"/>
                    <xsd:enumeration value="PIO"/>
                    <xsd:enumeration value="EPSO"/>
                    <xsd:enumeration value="C&amp;R"/>
                    <xsd:enumeration value="Treasurer"/>
                    <xsd:enumeration value="Finance"/>
                    <xsd:enumeration value="Planning"/>
                    <xsd:enumeration value="Comm. Services"/>
                    <xsd:enumeration value="HR"/>
                    <xsd:enumeration value="Other"/>
                    <xsd:enumeration value="Assessor"/>
                    <xsd:enumeration value="Public Works"/>
                    <xsd:enumeration value="Facilities"/>
                    <xsd:enumeration value="Legal"/>
                    <xsd:enumeration value="IT"/>
                    <xsd:enumeration value="Admin"/>
                    <xsd:enumeration value="DHS"/>
                    <xsd:enumeration value="Coroner"/>
                    <xsd:enumeration value="DA"/>
                    <xsd:enumeration value="PPOEM"/>
                    <xsd:enumeration value="Justice Services"/>
                    <xsd:enumeration value="Economic Dev."/>
                    <xsd:enumeration value="Gov Affairs"/>
                    <xsd:enumeration value="Surveyor"/>
                  </xsd:restriction>
                </xsd:simpleType>
              </xsd:element>
            </xsd:sequence>
          </xsd:extension>
        </xsd:complexContent>
      </xsd:complexType>
    </xsd:element>
    <xsd:element name="Requestor" ma:index="23" nillable="true" ma:displayName="Requestor" ma:description="The name of the Requestor" ma:format="Dropdown" ma:internalName="Requestor">
      <xsd:simpleType>
        <xsd:restriction base="dms:Text">
          <xsd:maxLength value="255"/>
        </xsd:restriction>
      </xsd:simpleType>
    </xsd:element>
    <xsd:element name="PointofContact" ma:index="24" nillable="true" ma:displayName="Point of Contact" ma:description="This is the person (or persons), from the &#10; County department managing the records, that act as point of contact to the ORS." ma:format="Dropdown" ma:list="UserInfo" ma:SharePointGroup="0" ma:internalName="Pointof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Organizationname" ma:index="25" nillable="true" ma:displayName="Organization" ma:description="This is the name of the organization that is requestor affiliated" ma:format="Dropdown" ma:internalName="ReqOrganizationname">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Invoicenumber" ma:index="27" nillable="true" ma:displayName="Invoice number" ma:decimals="0" ma:description="This is the invoice number assigned to any CORA requiring financial reimbursement from the requestor. Year-number order" ma:format="Dropdown" ma:internalName="Invoicenumber" ma:percentage="FALSE">
      <xsd:simpleType>
        <xsd:restriction base="dms:Number"/>
      </xsd:simpleType>
    </xsd:element>
    <xsd:element name="PaidinFull_x003f_" ma:index="28" nillable="true" ma:displayName="Paid in Full?" ma:description="The status on the payment required by the requestor, if applicable.&#10;&#10;(If blank, no charge for request)" ma:format="Dropdown" ma:internalName="PaidinFull_x003f_">
      <xsd:simpleType>
        <xsd:restriction base="dms:Choice">
          <xsd:enumeration value="Yes"/>
          <xsd:enumeration value="No"/>
          <xsd:enumeration value="No Response"/>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38cfe51f-b26a-4d8e-9a63-6375ff3b21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58322566-8442-4af9-8b12-5ca876f41557}" ma:internalName="TaxCatchAll" ma:showField="CatchAllData" ma:web="5665252f-2c69-48e5-b0d6-d600eead15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Received xmlns="80156bfa-366b-4c3c-b565-b9add8006275" xsi:nil="true"/>
    <_ip_UnifiedCompliancePolicyUIAction xmlns="http://schemas.microsoft.com/sharepoint/v3" xsi:nil="true"/>
    <TaxCatchAll xmlns="5665252f-2c69-48e5-b0d6-d600eead1583" xsi:nil="true"/>
    <lcf76f155ced4ddcb4097134ff3c332f xmlns="80156bfa-366b-4c3c-b565-b9add8006275">
      <Terms xmlns="http://schemas.microsoft.com/office/infopath/2007/PartnerControls"/>
    </lcf76f155ced4ddcb4097134ff3c332f>
    <CORAType xmlns="80156bfa-366b-4c3c-b565-b9add8006275" xsi:nil="true"/>
    <Requestor xmlns="80156bfa-366b-4c3c-b565-b9add8006275" xsi:nil="true"/>
    <ReqOrganizationname xmlns="80156bfa-366b-4c3c-b565-b9add8006275" xsi:nil="true"/>
    <_ip_UnifiedCompliancePolicyProperties xmlns="http://schemas.microsoft.com/sharepoint/v3" xsi:nil="true"/>
    <Invoicenumber xmlns="80156bfa-366b-4c3c-b565-b9add8006275" xsi:nil="true"/>
    <PaidinFull_x003f_ xmlns="80156bfa-366b-4c3c-b565-b9add8006275" xsi:nil="true"/>
    <PointofContact xmlns="80156bfa-366b-4c3c-b565-b9add8006275">
      <UserInfo>
        <DisplayName/>
        <AccountId xsi:nil="true"/>
        <AccountType/>
      </UserInfo>
    </PointofContact>
    <Department xmlns="80156bfa-366b-4c3c-b565-b9add8006275" xsi:nil="true"/>
  </documentManagement>
</p:properties>
</file>

<file path=customXml/itemProps1.xml><?xml version="1.0" encoding="utf-8"?>
<ds:datastoreItem xmlns:ds="http://schemas.openxmlformats.org/officeDocument/2006/customXml" ds:itemID="{28AA2902-3E71-46D5-9E26-694A2AA88450}"/>
</file>

<file path=customXml/itemProps2.xml><?xml version="1.0" encoding="utf-8"?>
<ds:datastoreItem xmlns:ds="http://schemas.openxmlformats.org/officeDocument/2006/customXml" ds:itemID="{8BCD85FF-9B8C-4916-9343-D047CFEE7CF8}"/>
</file>

<file path=customXml/itemProps3.xml><?xml version="1.0" encoding="utf-8"?>
<ds:datastoreItem xmlns:ds="http://schemas.openxmlformats.org/officeDocument/2006/customXml" ds:itemID="{931DC405-EE2A-4A45-B932-55FC8DA387EC}"/>
</file>

<file path=docProps/app.xml><?xml version="1.0" encoding="utf-8"?>
<Properties xmlns="http://schemas.openxmlformats.org/officeDocument/2006/extended-properties" xmlns:vt="http://schemas.openxmlformats.org/officeDocument/2006/docPropsVTypes">
  <Template/>
  <TotalTime>11966</TotalTime>
  <Words>990</Words>
  <Application>Microsoft Office PowerPoint</Application>
  <PresentationFormat>Widescreen</PresentationFormat>
  <Paragraphs>136</Paragraphs>
  <Slides>17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Lucida Sans</vt:lpstr>
      <vt:lpstr>Trebuchet MS</vt:lpstr>
      <vt:lpstr>Wingdings 3</vt:lpstr>
      <vt:lpstr>Facet</vt:lpstr>
      <vt:lpstr>Acrobat Document</vt:lpstr>
      <vt:lpstr>  Joshua Palmer Interim County Engineer</vt:lpstr>
      <vt:lpstr>PPRTA Background</vt:lpstr>
      <vt:lpstr>PPRTA Schedule &amp; Process</vt:lpstr>
      <vt:lpstr>Project Lists Presented at Public Meetings </vt:lpstr>
      <vt:lpstr>How We Selected Projects</vt:lpstr>
      <vt:lpstr>Types of Projects</vt:lpstr>
      <vt:lpstr>Proposed New Programs</vt:lpstr>
      <vt:lpstr>Multimodal Considerations in All Projects</vt:lpstr>
      <vt:lpstr>PPRTA Revenue Projections and Allocations</vt:lpstr>
      <vt:lpstr>Map </vt:lpstr>
      <vt:lpstr>A List Projects</vt:lpstr>
      <vt:lpstr>B List Projects</vt:lpstr>
      <vt:lpstr>City of Colorado  Springs Projects</vt:lpstr>
      <vt:lpstr>City of Colorado Springs Project List </vt:lpstr>
      <vt:lpstr>City of Colorado Springs Project List </vt:lpstr>
      <vt:lpstr>Draft Ballot Language to be Considered by PPRTA Board in July </vt:lpstr>
      <vt:lpstr>PowerPoint Presentation</vt:lpstr>
    </vt:vector>
  </TitlesOfParts>
  <Company>El Paso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NEPCO Update</dc:title>
  <dc:creator>dotmackey</dc:creator>
  <cp:lastModifiedBy>Joshua Palmer</cp:lastModifiedBy>
  <cp:revision>509</cp:revision>
  <cp:lastPrinted>2021-01-19T23:41:10Z</cp:lastPrinted>
  <dcterms:created xsi:type="dcterms:W3CDTF">2014-03-12T16:52:18Z</dcterms:created>
  <dcterms:modified xsi:type="dcterms:W3CDTF">2022-06-28T06:03:46Z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0x010100B8B90CC84C13534CABA8E62057ACEC45</vt:lpwstr>
  </property>
</Properties>
</file>