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75" r:id="rId15"/>
    <p:sldId id="274" r:id="rId16"/>
    <p:sldId id="273" r:id="rId17"/>
    <p:sldId id="261" r:id="rId18"/>
  </p:sldIdLst>
  <p:sldSz cx="13716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Light 1" panose="020B0604020202020204" charset="0"/>
      <p:regular r:id="rId24"/>
    </p:embeddedFont>
    <p:embeddedFont>
      <p:font typeface="Open Sans Light 1 Bold" panose="020B0604020202020204" charset="0"/>
      <p:regular r:id="rId25"/>
    </p:embeddedFont>
    <p:embeddedFont>
      <p:font typeface="Open Sans Light 2" panose="020B0604020202020204" charset="0"/>
      <p:regular r:id="rId26"/>
    </p:embeddedFont>
    <p:embeddedFont>
      <p:font typeface="Open Sans Light 2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357" autoAdjust="0"/>
  </p:normalViewPr>
  <p:slideViewPr>
    <p:cSldViewPr>
      <p:cViewPr varScale="1">
        <p:scale>
          <a:sx n="77" d="100"/>
          <a:sy n="77" d="100"/>
        </p:scale>
        <p:origin x="1512" y="5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FBF0-9DA5-4BDC-89A1-8576DDCC2EA9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716C-C893-43BC-9834-CF0B1AE4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9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23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29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2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0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23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3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15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52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3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oleObject" Target="file:///\\finfiles\fin\Bud_Data\Sales%20and%20Use%20Tax\Financial%20Worksessions\2022\2022%20Sales%20Tax%20by%20NAICS.xlsx!Utilities%20%20!R2C23:R15C5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file:///\\finfiles\fin\Bud_Data\Sales%20and%20Use%20Tax\Financial%20Worksessions\2022\2022%20Sales%20Tax%20by%20NAICS.xlsx!Other%20Services%20(except%20Pub%20Adm!R2C23:R15C5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oleObject" Target="file:///\\finfiles\fin\Bud_Data\Sales%20and%20Use%20Tax\Financial%20Worksessions\2022\2022%20Sales%20Tax%20by%20NAICS.xlsx!Construction!R2C23:R15C5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oleObject" Target="file:///\\finfiles\fin\Bud_Data\Sales%20and%20Use%20Tax\Financial%20Worksessions\2022\2022%20Sales%20Tax%20by%20NAICS.xlsx!Prof,%20Scient,%20Tech%20Services!R2C23:R15C5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oleObject" Target="file:///\\finfiles\fin\Bud_Data\Sales%20and%20Use%20Tax\Financial%20Worksessions\2022\2022%20Sales%20Tax%20by%20NAICS.xlsx!YTD%202021%20(Budget%20for%20EPC)!R6C1:R36C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oleObject" Target="file:///\\finfiles\fin\Bud_Data\Sales%20and%20Use%20Tax\Financial%20Worksessions\2022\2022%20Sales%20Tax%20by%20NAICS.xlsx!Retail!R2C25:R15C5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oleObject" Target="file:///\\finfiles\fin\Bud_Data\Sales%20and%20Use%20Tax\Financial%20Worksessions\2022\2022%20Sales%20Tax%20by%20NAICS.xlsx!Food%20Services!R2C23:R15C5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oleObject" Target="file:///\\finfiles\fin\Bud_Data\Sales%20and%20Use%20Tax\Financial%20Worksessions\2022\2022%20Sales%20Tax%20by%20NAICS.xlsx!Information%20(Mags,%20News%20Paper)!R2C23:R15C5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oleObject" Target="file:///\\finfiles\fin\Bud_Data\Sales%20and%20Use%20Tax\Financial%20Worksessions\2022\2022%20Sales%20Tax%20by%20NAICS.xlsx!Wholesale%20Trade!R2C23:R15C5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oleObject" Target="file:///\\finfiles\fin\Bud_Data\Sales%20and%20Use%20Tax\Financial%20Worksessions\2022\2022%20Sales%20Tax%20by%20NAICS.xlsx!Accommodation!R2C23:R15C5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oleObject" Target="file:///\\finfiles\fin\Bud_Data\Sales%20and%20Use%20Tax\Financial%20Worksessions\2022\2022%20Sales%20Tax%20by%20NAICS.xlsx!Real%20Estate,%20Rental,%20Leasing!R2C23:R15C5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oleObject" Target="file:///\\finfiles\fin\Bud_Data\Sales%20and%20Use%20Tax\Financial%20Worksessions\2022\2022%20Sales%20Tax%20by%20NAICS.xlsx!Manufacturing!R2C23:R15C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716000" cy="6628942"/>
            <a:chOff x="0" y="0"/>
            <a:chExt cx="24384000" cy="75685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6727" b="26727"/>
            <a:stretch>
              <a:fillRect/>
            </a:stretch>
          </p:blipFill>
          <p:spPr>
            <a:xfrm>
              <a:off x="0" y="0"/>
              <a:ext cx="24384000" cy="756859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18" r="118"/>
          <a:stretch>
            <a:fillRect/>
          </a:stretch>
        </p:blipFill>
        <p:spPr>
          <a:xfrm>
            <a:off x="9144000" y="507523"/>
            <a:ext cx="3959652" cy="13246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0" y="6628942"/>
            <a:ext cx="13716000" cy="4458158"/>
            <a:chOff x="0" y="0"/>
            <a:chExt cx="5490351" cy="6817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90351" cy="681739"/>
            </a:xfrm>
            <a:custGeom>
              <a:avLst/>
              <a:gdLst/>
              <a:ahLst/>
              <a:cxnLst/>
              <a:rect l="l" t="t" r="r" b="b"/>
              <a:pathLst>
                <a:path w="5490351" h="681739">
                  <a:moveTo>
                    <a:pt x="0" y="0"/>
                  </a:moveTo>
                  <a:lnTo>
                    <a:pt x="5490351" y="0"/>
                  </a:lnTo>
                  <a:lnTo>
                    <a:pt x="5490351" y="681739"/>
                  </a:lnTo>
                  <a:lnTo>
                    <a:pt x="0" y="681739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0" y="6628942"/>
            <a:ext cx="13487400" cy="4392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Sales and Use Tax Report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 A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Nikki Simmons, CPA, CPFO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Financial Officer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21, 2022</a:t>
            </a:r>
          </a:p>
          <a:p>
            <a:pPr algn="ctr">
              <a:lnSpc>
                <a:spcPts val="8025"/>
              </a:lnSpc>
            </a:pPr>
            <a:endParaRPr lang="en-US" sz="1600" spc="300" dirty="0">
              <a:solidFill>
                <a:schemeClr val="bg1"/>
              </a:solidFill>
              <a:latin typeface="Open Sans Light 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Utilities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9B68833-0E0E-41C3-9D91-D55E47019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380362"/>
              </p:ext>
            </p:extLst>
          </p:nvPr>
        </p:nvGraphicFramePr>
        <p:xfrm>
          <a:off x="914400" y="3838574"/>
          <a:ext cx="12039600" cy="496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439006" imgH="2609972" progId="Excel.Sheet.12">
                  <p:link updateAutomatic="1"/>
                </p:oleObj>
              </mc:Choice>
              <mc:Fallback>
                <p:oleObj name="Worksheet" r:id="rId4" imgW="6439006" imgH="2609972" progId="Excel.Sheet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9B68833-0E0E-41C3-9D91-D55E47019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838574"/>
                        <a:ext cx="12039600" cy="496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30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3443742"/>
            <a:chOff x="0" y="-261108"/>
            <a:chExt cx="5490351" cy="920270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920270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Services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(Except Public Administration)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F7EC4D0-69A2-4B41-A464-9BE6FB625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300769"/>
              </p:ext>
            </p:extLst>
          </p:nvPr>
        </p:nvGraphicFramePr>
        <p:xfrm>
          <a:off x="860907" y="3838575"/>
          <a:ext cx="12093093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439006" imgH="2609972" progId="Excel.Sheet.12">
                  <p:link updateAutomatic="1"/>
                </p:oleObj>
              </mc:Choice>
              <mc:Fallback>
                <p:oleObj name="Worksheet" r:id="rId4" imgW="6439006" imgH="2609972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F7EC4D0-69A2-4B41-A464-9BE6FB6250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907" y="3838575"/>
                        <a:ext cx="12093093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41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3BFAE2F-F4DB-4A35-A3DC-F7DC6D3C02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90266"/>
              </p:ext>
            </p:extLst>
          </p:nvPr>
        </p:nvGraphicFramePr>
        <p:xfrm>
          <a:off x="914400" y="3838575"/>
          <a:ext cx="12039600" cy="496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439006" imgH="2609972" progId="Excel.Sheet.12">
                  <p:link updateAutomatic="1"/>
                </p:oleObj>
              </mc:Choice>
              <mc:Fallback>
                <p:oleObj name="Worksheet" r:id="rId4" imgW="6439006" imgH="2609972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3BFAE2F-F4DB-4A35-A3DC-F7DC6D3C02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838575"/>
                        <a:ext cx="12039600" cy="496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80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Professional, Scientific, and Tech Services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2F948D2-8BFB-4424-9ED3-BABCCDBBA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49164"/>
              </p:ext>
            </p:extLst>
          </p:nvPr>
        </p:nvGraphicFramePr>
        <p:xfrm>
          <a:off x="914400" y="3838574"/>
          <a:ext cx="120396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639091" imgH="2609972" progId="Excel.Sheet.12">
                  <p:link updateAutomatic="1"/>
                </p:oleObj>
              </mc:Choice>
              <mc:Fallback>
                <p:oleObj name="Worksheet" r:id="rId4" imgW="6639091" imgH="2609972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2F948D2-8BFB-4424-9ED3-BABCCDBBAC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838574"/>
                        <a:ext cx="12039600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22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42092" y="1"/>
            <a:ext cx="8591480" cy="2793513"/>
            <a:chOff x="0" y="0"/>
            <a:chExt cx="3294389" cy="7962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4388" cy="796241"/>
            </a:xfrm>
            <a:custGeom>
              <a:avLst/>
              <a:gdLst/>
              <a:ahLst/>
              <a:cxnLst/>
              <a:rect l="l" t="t" r="r" b="b"/>
              <a:pathLst>
                <a:path w="3294388" h="796241">
                  <a:moveTo>
                    <a:pt x="0" y="0"/>
                  </a:moveTo>
                  <a:lnTo>
                    <a:pt x="3294388" y="0"/>
                  </a:lnTo>
                  <a:lnTo>
                    <a:pt x="3294388" y="796241"/>
                  </a:lnTo>
                  <a:lnTo>
                    <a:pt x="0" y="796241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86000" y="0"/>
            <a:ext cx="7141241" cy="10287000"/>
            <a:chOff x="0" y="0"/>
            <a:chExt cx="952165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6852" r="26852"/>
            <a:stretch>
              <a:fillRect/>
            </a:stretch>
          </p:blipFill>
          <p:spPr>
            <a:xfrm>
              <a:off x="0" y="0"/>
              <a:ext cx="9521655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042092" y="2850662"/>
            <a:ext cx="8673908" cy="7436337"/>
            <a:chOff x="0" y="0"/>
            <a:chExt cx="4254584" cy="2892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4584" cy="2892683"/>
            </a:xfrm>
            <a:custGeom>
              <a:avLst/>
              <a:gdLst/>
              <a:ahLst/>
              <a:cxnLst/>
              <a:rect l="l" t="t" r="r" b="b"/>
              <a:pathLst>
                <a:path w="4254584" h="2892683">
                  <a:moveTo>
                    <a:pt x="0" y="0"/>
                  </a:moveTo>
                  <a:lnTo>
                    <a:pt x="4254584" y="0"/>
                  </a:lnTo>
                  <a:lnTo>
                    <a:pt x="4254584" y="2892683"/>
                  </a:lnTo>
                  <a:lnTo>
                    <a:pt x="0" y="2892683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281253"/>
            <a:ext cx="6245523" cy="20864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29905" y="4183458"/>
            <a:ext cx="7728896" cy="611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5400" spc="160" dirty="0">
                <a:solidFill>
                  <a:srgbClr val="002D5D"/>
                </a:solidFill>
                <a:latin typeface="Open Sans Light 2 Bold"/>
              </a:rPr>
              <a:t>Questions?</a:t>
            </a:r>
            <a:endParaRPr lang="en-US" sz="5400" spc="160" dirty="0">
              <a:solidFill>
                <a:srgbClr val="002D5D"/>
              </a:solidFill>
              <a:latin typeface="Open Sans Light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&amp; Use Tax Collections</a:t>
            </a:r>
          </a:p>
          <a:p>
            <a:pPr algn="ctr"/>
            <a:r>
              <a:rPr lang="en-US" sz="54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Budget by Industry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E19CFB-B3B2-496E-9E65-EBF55C42A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648189"/>
              </p:ext>
            </p:extLst>
          </p:nvPr>
        </p:nvGraphicFramePr>
        <p:xfrm>
          <a:off x="3124200" y="3080146"/>
          <a:ext cx="7543799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19673" imgH="5714953" progId="Excel.Sheet.12">
                  <p:link updateAutomatic="1"/>
                </p:oleObj>
              </mc:Choice>
              <mc:Fallback>
                <p:oleObj name="Worksheet" r:id="rId4" imgW="5419673" imgH="5714953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E19CFB-B3B2-496E-9E65-EBF55C42A0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3080146"/>
                        <a:ext cx="7543799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Retail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2BFDE1-B1A0-4ED5-8F8C-D43EE470E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77725"/>
              </p:ext>
            </p:extLst>
          </p:nvPr>
        </p:nvGraphicFramePr>
        <p:xfrm>
          <a:off x="990600" y="3838574"/>
          <a:ext cx="11963399" cy="488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457918" imgH="2609972" progId="Excel.Sheet.12">
                  <p:link updateAutomatic="1"/>
                </p:oleObj>
              </mc:Choice>
              <mc:Fallback>
                <p:oleObj name="Worksheet" r:id="rId4" imgW="6457918" imgH="2609972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B2BFDE1-B1A0-4ED5-8F8C-D43EE470E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3838574"/>
                        <a:ext cx="11963399" cy="4886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85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Services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F9D4D24-B441-45D3-B3DE-2FD68AB2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80375"/>
              </p:ext>
            </p:extLst>
          </p:nvPr>
        </p:nvGraphicFramePr>
        <p:xfrm>
          <a:off x="914400" y="3838574"/>
          <a:ext cx="1203960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439006" imgH="2609972" progId="Excel.Sheet.12">
                  <p:link updateAutomatic="1"/>
                </p:oleObj>
              </mc:Choice>
              <mc:Fallback>
                <p:oleObj name="Worksheet" r:id="rId4" imgW="6439006" imgH="2609972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F9D4D24-B441-45D3-B3DE-2FD68AB24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838574"/>
                        <a:ext cx="12039600" cy="488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87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344374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(Magazines, Newspapers, Etc.)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C0F65E7-E849-4E4A-B201-CCA4DD55D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912655"/>
              </p:ext>
            </p:extLst>
          </p:nvPr>
        </p:nvGraphicFramePr>
        <p:xfrm>
          <a:off x="914400" y="3838575"/>
          <a:ext cx="1203960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439006" imgH="2609972" progId="Excel.Sheet.12">
                  <p:link updateAutomatic="1"/>
                </p:oleObj>
              </mc:Choice>
              <mc:Fallback>
                <p:oleObj name="Worksheet" r:id="rId4" imgW="6439006" imgH="2609972" progId="Excel.Sheet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C0F65E7-E849-4E4A-B201-CCA4DD55D8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838575"/>
                        <a:ext cx="12039600" cy="488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30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Wholesales Trade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11D52AF-1200-4E38-AC8F-331D6BEF8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589229"/>
              </p:ext>
            </p:extLst>
          </p:nvPr>
        </p:nvGraphicFramePr>
        <p:xfrm>
          <a:off x="860907" y="3838574"/>
          <a:ext cx="12093093" cy="496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439006" imgH="2609972" progId="Excel.Sheet.12">
                  <p:link updateAutomatic="1"/>
                </p:oleObj>
              </mc:Choice>
              <mc:Fallback>
                <p:oleObj name="Worksheet" r:id="rId4" imgW="6439006" imgH="2609972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11D52AF-1200-4E38-AC8F-331D6BEF8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907" y="3838574"/>
                        <a:ext cx="12093093" cy="496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18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Accommodations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1341E0E-62D9-4375-BDD5-8D5E9E2F0D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554975"/>
              </p:ext>
            </p:extLst>
          </p:nvPr>
        </p:nvGraphicFramePr>
        <p:xfrm>
          <a:off x="914400" y="3838574"/>
          <a:ext cx="12039600" cy="496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439006" imgH="2609972" progId="Excel.Sheet.12">
                  <p:link updateAutomatic="1"/>
                </p:oleObj>
              </mc:Choice>
              <mc:Fallback>
                <p:oleObj name="Worksheet" r:id="rId4" imgW="6439006" imgH="2609972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1341E0E-62D9-4375-BDD5-8D5E9E2F0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838574"/>
                        <a:ext cx="12039600" cy="496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70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Estate and Rental Leasing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B57761A-CD9F-46AB-BF2A-E608E456D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418287"/>
              </p:ext>
            </p:extLst>
          </p:nvPr>
        </p:nvGraphicFramePr>
        <p:xfrm>
          <a:off x="914400" y="3838574"/>
          <a:ext cx="12039600" cy="496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439006" imgH="2609972" progId="Excel.Sheet.12">
                  <p:link updateAutomatic="1"/>
                </p:oleObj>
              </mc:Choice>
              <mc:Fallback>
                <p:oleObj name="Worksheet" r:id="rId4" imgW="6439006" imgH="2609972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B57761A-CD9F-46AB-BF2A-E608E456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838574"/>
                        <a:ext cx="12039600" cy="496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71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6259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Comparison</a:t>
            </a:r>
            <a:b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DEEEEBA-1D9C-4546-88CF-A1D7B81FF5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76456"/>
              </p:ext>
            </p:extLst>
          </p:nvPr>
        </p:nvGraphicFramePr>
        <p:xfrm>
          <a:off x="914400" y="3838574"/>
          <a:ext cx="120396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439006" imgH="2609972" progId="Excel.Sheet.12">
                  <p:link updateAutomatic="1"/>
                </p:oleObj>
              </mc:Choice>
              <mc:Fallback>
                <p:oleObj name="Worksheet" r:id="rId4" imgW="6439006" imgH="2609972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DEEEEBA-1D9C-4546-88CF-A1D7B81FF5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838574"/>
                        <a:ext cx="12039600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32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8" ma:contentTypeDescription="Create a new document." ma:contentTypeScope="" ma:versionID="73067b232ad957c25403de936d5930a2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1ddbb1af0fbb1e8c393c311c857f3218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126C6-3C24-4F13-AB59-DCD9462A3F58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665252f-2c69-48e5-b0d6-d600eead1583"/>
    <ds:schemaRef ds:uri="80156bfa-366b-4c3c-b565-b9add800627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441239-8F09-44C9-ACB4-4E964762E6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445E26-FFBC-468A-934C-5FF78BAE8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177</Words>
  <Application>Microsoft Office PowerPoint</Application>
  <PresentationFormat>Custom</PresentationFormat>
  <Paragraphs>59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Calibri</vt:lpstr>
      <vt:lpstr>Times New Roman</vt:lpstr>
      <vt:lpstr>Open Sans Light 1 Bold</vt:lpstr>
      <vt:lpstr>Open Sans Light 2 Bold</vt:lpstr>
      <vt:lpstr>Open Sans Light 2</vt:lpstr>
      <vt:lpstr>Open Sans Light 1</vt:lpstr>
      <vt:lpstr>Arial</vt:lpstr>
      <vt:lpstr>Office Theme</vt:lpstr>
      <vt:lpstr>file:///\\finfiles\fin\Bud_Data\Sales%20and%20Use%20Tax\Financial%20Worksessions\2022\2022%20Sales%20Tax%20by%20NAICS.xlsx!YTD%202021%20(Budget%20for%20EPC)!R6C1:R36C6</vt:lpstr>
      <vt:lpstr>file:///\\finfiles\fin\Bud_Data\Sales%20and%20Use%20Tax\Financial%20Worksessions\2022\2022%20Sales%20Tax%20by%20NAICS.xlsx!Retail!R2C25:R15C57</vt:lpstr>
      <vt:lpstr>file:///\\finfiles\fin\Bud_Data\Sales%20and%20Use%20Tax\Financial%20Worksessions\2022\2022%20Sales%20Tax%20by%20NAICS.xlsx!Food%20Services!R2C23:R15C55</vt:lpstr>
      <vt:lpstr>file:///\\finfiles\fin\Bud_Data\Sales%20and%20Use%20Tax\Financial%20Worksessions\2022\2022%20Sales%20Tax%20by%20NAICS.xlsx!Information%20(Mags,%20News%20Paper)!R2C23:R15C55</vt:lpstr>
      <vt:lpstr>file:///\\finfiles\fin\Bud_Data\Sales%20and%20Use%20Tax\Financial%20Worksessions\2022\2022%20Sales%20Tax%20by%20NAICS.xlsx!Wholesale%20Trade!R2C23:R15C54</vt:lpstr>
      <vt:lpstr>file:///\\finfiles\fin\Bud_Data\Sales%20and%20Use%20Tax\Financial%20Worksessions\2022\2022%20Sales%20Tax%20by%20NAICS.xlsx!Accommodation!R2C23:R15C55</vt:lpstr>
      <vt:lpstr>file:///\\finfiles\fin\Bud_Data\Sales%20and%20Use%20Tax\Financial%20Worksessions\2022\2022%20Sales%20Tax%20by%20NAICS.xlsx!Real%20Estate,%20Rental,%20Leasing!R2C23:R15C55</vt:lpstr>
      <vt:lpstr>file:///\\finfiles\fin\Bud_Data\Sales%20and%20Use%20Tax\Financial%20Worksessions\2022\2022%20Sales%20Tax%20by%20NAICS.xlsx!Manufacturing!R2C23:R15C55</vt:lpstr>
      <vt:lpstr>file:///\\finfiles\fin\Bud_Data\Sales%20and%20Use%20Tax\Financial%20Worksessions\2022\2022%20Sales%20Tax%20by%20NAICS.xlsx!Utilities%20%20!R2C23:R15C55</vt:lpstr>
      <vt:lpstr>file:///\\finfiles\fin\Bud_Data\Sales%20and%20Use%20Tax\Financial%20Worksessions\2022\2022%20Sales%20Tax%20by%20NAICS.xlsx!Other%20Services%20(except%20Pub%20Adm!R2C23:R15C55</vt:lpstr>
      <vt:lpstr>file:///\\finfiles\fin\Bud_Data\Sales%20and%20Use%20Tax\Financial%20Worksessions\2022\2022%20Sales%20Tax%20by%20NAICS.xlsx!Construction!R2C23:R15C55</vt:lpstr>
      <vt:lpstr>file:///\\finfiles\fin\Bud_Data\Sales%20and%20Use%20Tax\Financial%20Worksessions\2022\2022%20Sales%20Tax%20by%20NAICS.xlsx!Prof,%20Scient,%20Tech%20Services!R2C23:R15C55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EPC Generic Presentation</dc:title>
  <dc:creator>AmyJo Fields</dc:creator>
  <cp:lastModifiedBy>Jackie Allred</cp:lastModifiedBy>
  <cp:revision>27</cp:revision>
  <dcterms:created xsi:type="dcterms:W3CDTF">2006-08-16T00:00:00Z</dcterms:created>
  <dcterms:modified xsi:type="dcterms:W3CDTF">2022-06-21T17:07:23Z</dcterms:modified>
  <dc:identifier>DAE3tjSdtuU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