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64" r:id="rId7"/>
    <p:sldId id="265" r:id="rId8"/>
    <p:sldId id="266" r:id="rId9"/>
    <p:sldId id="268" r:id="rId10"/>
    <p:sldId id="269" r:id="rId11"/>
    <p:sldId id="261" r:id="rId12"/>
  </p:sldIdLst>
  <p:sldSz cx="13716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 Light 1" panose="020B0604020202020204" charset="0"/>
      <p:regular r:id="rId18"/>
    </p:embeddedFont>
    <p:embeddedFont>
      <p:font typeface="Open Sans Light 1 Bold" panose="020B0604020202020204" charset="0"/>
      <p:regular r:id="rId19"/>
    </p:embeddedFont>
    <p:embeddedFont>
      <p:font typeface="Open Sans Light 2" panose="020B0604020202020204" charset="0"/>
      <p:regular r:id="rId20"/>
    </p:embeddedFont>
    <p:embeddedFont>
      <p:font typeface="Open Sans Light 2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1692" y="54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6FBF0-9DA5-4BDC-89A1-8576DDCC2EA9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3716C-C893-43BC-9834-CF0B1AE4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7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59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88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53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85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04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13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7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39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39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1"/>
            <a:ext cx="58293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3028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1"/>
            <a:ext cx="3028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35113"/>
            <a:ext cx="303014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303014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535113"/>
            <a:ext cx="30313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174875"/>
            <a:ext cx="30313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3050"/>
            <a:ext cx="22562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73051"/>
            <a:ext cx="38338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435101"/>
            <a:ext cx="22562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oleObject" Target="file:///\\finfiles\fin\Bud_Data\Sales%20and%20Use%20Tax\Financial%20Worksessions\2022\2022%20Sales%20Tax%20by%20NAICS.xlsx!Public%20Safety%20State!R2C13:R15C2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oleObject" Target="file:///\\finfiles\fin\Bud_Data\Sales%20and%20Use%20Tax\Financial%20Worksessions\2022\2022%20Sales%20Tax%20by%20NAICS.xlsx!Public%20Saf%20-%20Clerk%20and%20Recorder!R2C13:R15C2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oleObject" Target="file:///\\finfiles\fin\Bud_Data\Sales%20and%20Use%20Tax\Financial%20Worksessions\2022\2022%20Sales%20Tax%20by%20NAICS.xlsx!Public%20Safet%20-%20Building%20Use%20Tax!R2C13:R15C2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oleObject" Target="file:///\\finfiles\fin\Bud_Data\Sales%20and%20Use%20Tax\Financial%20Worksessions\2022\2022%20Sales%20Tax%20by%20NAICS.xlsx!Public%20Safety%20Total%20Taxes!R2C13:R15C2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oleObject" Target="file:///\\finfiles\fin\Bud_Data\Sales%20and%20Use%20Tax\Financial%20Worksessions\2022\2022%20Sales%20Tax%20by%20NAICS.xlsx!Public%20Safety%20Total%20Taxes!%5b2022%20Sales%20Tax%20by%20NAICS.xlsx%5dPublic%20Safety%20Total%20Taxes%20Chart%20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oleObject" Target="file:///\\finfiles\fin\Bud_Data\Sales%20and%20Use%20Tax\Financial%20Worksessions\2022\2022%20Sales%20Tax%20by%20NAICS.xlsx!Public%20Safety%20Total%20Taxes!R2C28:R15C3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716000" cy="6628942"/>
            <a:chOff x="0" y="0"/>
            <a:chExt cx="24384000" cy="75685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6727" b="26727"/>
            <a:stretch>
              <a:fillRect/>
            </a:stretch>
          </p:blipFill>
          <p:spPr>
            <a:xfrm>
              <a:off x="0" y="0"/>
              <a:ext cx="24384000" cy="7568590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18" r="118"/>
          <a:stretch>
            <a:fillRect/>
          </a:stretch>
        </p:blipFill>
        <p:spPr>
          <a:xfrm>
            <a:off x="9144000" y="507523"/>
            <a:ext cx="3959652" cy="1324684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0" y="6628942"/>
            <a:ext cx="13716000" cy="3658059"/>
            <a:chOff x="0" y="0"/>
            <a:chExt cx="5490351" cy="6817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90351" cy="681739"/>
            </a:xfrm>
            <a:custGeom>
              <a:avLst/>
              <a:gdLst/>
              <a:ahLst/>
              <a:cxnLst/>
              <a:rect l="l" t="t" r="r" b="b"/>
              <a:pathLst>
                <a:path w="5490351" h="681739">
                  <a:moveTo>
                    <a:pt x="0" y="0"/>
                  </a:moveTo>
                  <a:lnTo>
                    <a:pt x="5490351" y="0"/>
                  </a:lnTo>
                  <a:lnTo>
                    <a:pt x="5490351" y="681739"/>
                  </a:lnTo>
                  <a:lnTo>
                    <a:pt x="0" y="681739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76200" y="6819900"/>
            <a:ext cx="13563600" cy="4105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25"/>
              </a:lnSpc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Public Safety’s Dedicated 0.23% </a:t>
            </a:r>
          </a:p>
          <a:p>
            <a:pPr algn="ctr">
              <a:lnSpc>
                <a:spcPts val="8025"/>
              </a:lnSpc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 and Use Tax Report April 2022</a:t>
            </a:r>
          </a:p>
          <a:p>
            <a:pPr marL="0" indent="0"/>
            <a:endParaRPr lang="en-US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Nikki Simmons, CPA, CPFO</a:t>
            </a:r>
          </a:p>
          <a:p>
            <a:pPr marL="0" indent="0" algn="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Chief Financial Officer</a:t>
            </a:r>
          </a:p>
          <a:p>
            <a:pPr marL="0" indent="0" algn="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  <a:p>
            <a:pPr marL="0" indent="0" algn="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21, 2022</a:t>
            </a:r>
          </a:p>
          <a:p>
            <a:pPr algn="ctr">
              <a:lnSpc>
                <a:spcPts val="8025"/>
              </a:lnSpc>
            </a:pPr>
            <a:endParaRPr lang="en-US" sz="1600" spc="300" dirty="0">
              <a:solidFill>
                <a:schemeClr val="bg1"/>
              </a:solidFill>
              <a:latin typeface="Open Sans Light 1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6"/>
            <a:ext cx="13716000" cy="3311703"/>
            <a:chOff x="0" y="-261108"/>
            <a:chExt cx="5490351" cy="927937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927937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3662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Sales Tax Collections</a:t>
            </a:r>
            <a:b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(Collected by Colorado Department of Revenue)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Safety’s 0.23%</a:t>
            </a:r>
            <a:b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  <a:p>
            <a:pPr algn="ctr"/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0E499D4-CAAA-4B91-A2FA-E283E04013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483813"/>
              </p:ext>
            </p:extLst>
          </p:nvPr>
        </p:nvGraphicFramePr>
        <p:xfrm>
          <a:off x="304800" y="3838574"/>
          <a:ext cx="13030200" cy="503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229045" imgH="2609972" progId="Excel.Sheet.12">
                  <p:link updateAutomatic="1"/>
                </p:oleObj>
              </mc:Choice>
              <mc:Fallback>
                <p:oleObj name="Worksheet" r:id="rId4" imgW="5229045" imgH="26099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3838574"/>
                        <a:ext cx="13030200" cy="503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3235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Use Tax on Automobiles</a:t>
            </a:r>
            <a:b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(Collected by Clerk and Recorder)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Safety’s 0.23%</a:t>
            </a:r>
            <a:b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9602642-E5B3-41E4-84F0-F6CBED6B34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91909"/>
              </p:ext>
            </p:extLst>
          </p:nvPr>
        </p:nvGraphicFramePr>
        <p:xfrm>
          <a:off x="228600" y="3838574"/>
          <a:ext cx="13106400" cy="503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772142" imgH="2609972" progId="Excel.Sheet.12">
                  <p:link updateAutomatic="1"/>
                </p:oleObj>
              </mc:Choice>
              <mc:Fallback>
                <p:oleObj name="Worksheet" r:id="rId4" imgW="4772142" imgH="26099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3838574"/>
                        <a:ext cx="13106400" cy="5038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7229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6"/>
            <a:ext cx="13716000" cy="3286501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Sales Tax Collections</a:t>
            </a:r>
            <a:b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(Collected by Pikes Peak Regional Building Department and EPC)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Safety’s 0.23%</a:t>
            </a:r>
            <a:b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E26DC3B-E863-4787-A30D-DE62A723F7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011215"/>
              </p:ext>
            </p:extLst>
          </p:nvPr>
        </p:nvGraphicFramePr>
        <p:xfrm>
          <a:off x="228600" y="3838574"/>
          <a:ext cx="13106400" cy="503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657538" imgH="2609972" progId="Excel.Sheet.12">
                  <p:link updateAutomatic="1"/>
                </p:oleObj>
              </mc:Choice>
              <mc:Fallback>
                <p:oleObj name="Worksheet" r:id="rId4" imgW="4657538" imgH="26099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3838574"/>
                        <a:ext cx="13106400" cy="503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621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6"/>
            <a:ext cx="13716000" cy="3316918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Sales and Use Tax Tax Collections</a:t>
            </a:r>
            <a:b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(All Components)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Safety’s 0.23%</a:t>
            </a:r>
            <a:b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6793F81-152E-4DDD-85F5-52FF3E74F4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376097"/>
              </p:ext>
            </p:extLst>
          </p:nvPr>
        </p:nvGraphicFramePr>
        <p:xfrm>
          <a:off x="609600" y="3838574"/>
          <a:ext cx="12725400" cy="503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162476" imgH="2609972" progId="Excel.Sheet.12">
                  <p:link updateAutomatic="1"/>
                </p:oleObj>
              </mc:Choice>
              <mc:Fallback>
                <p:oleObj name="Worksheet" r:id="rId4" imgW="5162476" imgH="26099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3838574"/>
                        <a:ext cx="12725400" cy="5038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212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3166744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 &amp; Use Tax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(All Components)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Safety’s 0.23%</a:t>
            </a:r>
            <a:b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CE06B1F-0458-40B7-A5A8-6921B0718B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286677"/>
              </p:ext>
            </p:extLst>
          </p:nvPr>
        </p:nvGraphicFramePr>
        <p:xfrm>
          <a:off x="457200" y="3738563"/>
          <a:ext cx="12801600" cy="560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0591606" imgH="3695503" progId="Excel.Sheet.12">
                  <p:link updateAutomatic="1"/>
                </p:oleObj>
              </mc:Choice>
              <mc:Fallback>
                <p:oleObj name="Worksheet" r:id="rId4" imgW="10591606" imgH="369550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3738563"/>
                        <a:ext cx="12801600" cy="560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319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3235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 &amp; Use Tax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(All Components)</a:t>
            </a:r>
            <a:b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to Actual Public Safety’s 0.23%</a:t>
            </a:r>
            <a:b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0C9A39F-C1C6-446D-B311-4DC36060CA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768613"/>
              </p:ext>
            </p:extLst>
          </p:nvPr>
        </p:nvGraphicFramePr>
        <p:xfrm>
          <a:off x="1752600" y="3838574"/>
          <a:ext cx="10363200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276659" imgH="2609972" progId="Excel.Sheet.12">
                  <p:link updateAutomatic="1"/>
                </p:oleObj>
              </mc:Choice>
              <mc:Fallback>
                <p:oleObj name="Worksheet" r:id="rId4" imgW="4276659" imgH="26099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600" y="3838574"/>
                        <a:ext cx="10363200" cy="496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6229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42092" y="1"/>
            <a:ext cx="8591480" cy="2793513"/>
            <a:chOff x="0" y="0"/>
            <a:chExt cx="3294389" cy="7962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4388" cy="796241"/>
            </a:xfrm>
            <a:custGeom>
              <a:avLst/>
              <a:gdLst/>
              <a:ahLst/>
              <a:cxnLst/>
              <a:rect l="l" t="t" r="r" b="b"/>
              <a:pathLst>
                <a:path w="3294388" h="796241">
                  <a:moveTo>
                    <a:pt x="0" y="0"/>
                  </a:moveTo>
                  <a:lnTo>
                    <a:pt x="3294388" y="0"/>
                  </a:lnTo>
                  <a:lnTo>
                    <a:pt x="3294388" y="796241"/>
                  </a:lnTo>
                  <a:lnTo>
                    <a:pt x="0" y="796241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2286000" y="0"/>
            <a:ext cx="7141241" cy="10287000"/>
            <a:chOff x="0" y="0"/>
            <a:chExt cx="9521655" cy="13716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26852" r="26852"/>
            <a:stretch>
              <a:fillRect/>
            </a:stretch>
          </p:blipFill>
          <p:spPr>
            <a:xfrm>
              <a:off x="0" y="0"/>
              <a:ext cx="9521655" cy="137160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5042092" y="2850662"/>
            <a:ext cx="8673908" cy="7436337"/>
            <a:chOff x="0" y="0"/>
            <a:chExt cx="4254584" cy="28926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54584" cy="2892683"/>
            </a:xfrm>
            <a:custGeom>
              <a:avLst/>
              <a:gdLst/>
              <a:ahLst/>
              <a:cxnLst/>
              <a:rect l="l" t="t" r="r" b="b"/>
              <a:pathLst>
                <a:path w="4254584" h="2892683">
                  <a:moveTo>
                    <a:pt x="0" y="0"/>
                  </a:moveTo>
                  <a:lnTo>
                    <a:pt x="4254584" y="0"/>
                  </a:lnTo>
                  <a:lnTo>
                    <a:pt x="4254584" y="2892683"/>
                  </a:lnTo>
                  <a:lnTo>
                    <a:pt x="0" y="2892683"/>
                  </a:lnTo>
                  <a:close/>
                </a:path>
              </a:pathLst>
            </a:custGeom>
            <a:solidFill>
              <a:srgbClr val="000000">
                <a:alpha val="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00800" y="281253"/>
            <a:ext cx="6245523" cy="208646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529905" y="4183458"/>
            <a:ext cx="7728896" cy="611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5400" spc="160" dirty="0">
                <a:solidFill>
                  <a:srgbClr val="002D5D"/>
                </a:solidFill>
                <a:latin typeface="Open Sans Light 2 Bold"/>
              </a:rPr>
              <a:t>Questions?</a:t>
            </a:r>
            <a:endParaRPr lang="en-US" sz="5400" spc="160" dirty="0">
              <a:solidFill>
                <a:srgbClr val="002D5D"/>
              </a:solidFill>
              <a:latin typeface="Open Sans Light 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  <TaxCatchAll xmlns="5665252f-2c69-48e5-b0d6-d600eead1583" xsi:nil="true"/>
    <lcf76f155ced4ddcb4097134ff3c332f xmlns="80156bfa-366b-4c3c-b565-b9add800627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28" ma:contentTypeDescription="Create a new document." ma:contentTypeScope="" ma:versionID="73067b232ad957c25403de936d5930a2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1ddbb1af0fbb1e8c393c311c857f3218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OEM"/>
                    <xsd:enumeration value="Justice Services"/>
                    <xsd:enumeration value="Economic Dev.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38cfe51f-b26a-4d8e-9a63-6375ff3b2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8322566-8442-4af9-8b12-5ca876f41557}" ma:internalName="TaxCatchAll" ma:showField="CatchAllData" ma:web="5665252f-2c69-48e5-b0d6-d600eead1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A126C6-3C24-4F13-AB59-DCD9462A3F58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5665252f-2c69-48e5-b0d6-d600eead1583"/>
    <ds:schemaRef ds:uri="80156bfa-366b-4c3c-b565-b9add800627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ECB68AA-552F-481D-8C6C-239DF8DD99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156bfa-366b-4c3c-b565-b9add8006275"/>
    <ds:schemaRef ds:uri="5665252f-2c69-48e5-b0d6-d600eead1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441239-8F09-44C9-ACB4-4E964762E6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172</Words>
  <Application>Microsoft Office PowerPoint</Application>
  <PresentationFormat>Custom</PresentationFormat>
  <Paragraphs>34</Paragraphs>
  <Slides>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Links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Open Sans Light 2 Bold</vt:lpstr>
      <vt:lpstr>Open Sans Light 1 Bold</vt:lpstr>
      <vt:lpstr>Calibri</vt:lpstr>
      <vt:lpstr>Times New Roman</vt:lpstr>
      <vt:lpstr>Open Sans Light 2</vt:lpstr>
      <vt:lpstr>Open Sans Light 1</vt:lpstr>
      <vt:lpstr>Arial</vt:lpstr>
      <vt:lpstr>Office Theme</vt:lpstr>
      <vt:lpstr>file:///\\finfiles\fin\Bud_Data\Sales%20and%20Use%20Tax\Financial%20Worksessions\2022\2022%20Sales%20Tax%20by%20NAICS.xlsx!Public%20Safety%20State!R2C13:R15C24</vt:lpstr>
      <vt:lpstr>file:///\\finfiles\fin\Bud_Data\Sales%20and%20Use%20Tax\Financial%20Worksessions\2022\2022%20Sales%20Tax%20by%20NAICS.xlsx!Public%20Saf%20-%20Clerk%20and%20Recorder!R2C13:R15C25</vt:lpstr>
      <vt:lpstr>file:///\\finfiles\fin\Bud_Data\Sales%20and%20Use%20Tax\Financial%20Worksessions\2022\2022%20Sales%20Tax%20by%20NAICS.xlsx!Public%20Safet%20-%20Building%20Use%20Tax!R2C13:R15C25</vt:lpstr>
      <vt:lpstr>file:///\\finfiles\fin\Bud_Data\Sales%20and%20Use%20Tax\Financial%20Worksessions\2022\2022%20Sales%20Tax%20by%20NAICS.xlsx!Public%20Safety%20Total%20Taxes!R2C13:R15C25</vt:lpstr>
      <vt:lpstr>file:///\\finfiles\fin\Bud_Data\Sales%20and%20Use%20Tax\Financial%20Worksessions\2022\2022%20Sales%20Tax%20by%20NAICS.xlsx!Public%20Safety%20Total%20Taxes!%5b2022%20Sales%20Tax%20by%20NAICS.xlsx%5dPublic%20Safety%20Total%20Taxes%20Chart%20a</vt:lpstr>
      <vt:lpstr>file:///\\finfiles\fin\Bud_Data\Sales%20and%20Use%20Tax\Financial%20Worksessions\2022\2022%20Sales%20Tax%20by%20NAICS.xlsx!Public%20Safety%20Total%20Taxes!R2C28:R15C34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EPC Generic Presentation</dc:title>
  <dc:creator>AmyJo Fields</dc:creator>
  <cp:lastModifiedBy>Jackie Allred</cp:lastModifiedBy>
  <cp:revision>22</cp:revision>
  <dcterms:created xsi:type="dcterms:W3CDTF">2006-08-16T00:00:00Z</dcterms:created>
  <dcterms:modified xsi:type="dcterms:W3CDTF">2022-06-21T17:12:50Z</dcterms:modified>
  <dc:identifier>DAE3tjSdtuU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</Properties>
</file>