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80" r:id="rId2"/>
    <p:sldId id="257" r:id="rId3"/>
    <p:sldId id="300" r:id="rId4"/>
    <p:sldId id="368" r:id="rId5"/>
    <p:sldId id="369" r:id="rId6"/>
    <p:sldId id="370" r:id="rId7"/>
    <p:sldId id="296" r:id="rId8"/>
    <p:sldId id="367" r:id="rId9"/>
    <p:sldId id="292" r:id="rId10"/>
    <p:sldId id="299" r:id="rId11"/>
    <p:sldId id="366" r:id="rId12"/>
    <p:sldId id="303" r:id="rId13"/>
    <p:sldId id="28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D51FE994-539D-4EB2-A4C2-E72AE38FA158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A699F2EB-2812-4D4C-959E-AA84062FD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C873E5-5590-4B3B-BEF0-34328E013882}" type="datetimeFigureOut">
              <a:rPr lang="en-US" smtClean="0"/>
              <a:pPr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lections@elpasoc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5486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Chuck Broerman </a:t>
            </a:r>
          </a:p>
          <a:p>
            <a:r>
              <a:rPr lang="en-US" dirty="0">
                <a:solidFill>
                  <a:schemeClr val="tx1"/>
                </a:solidFill>
              </a:rPr>
              <a:t>El Paso County Clerk and Recorder</a:t>
            </a:r>
          </a:p>
          <a:p>
            <a:r>
              <a:rPr lang="en-US" dirty="0">
                <a:solidFill>
                  <a:schemeClr val="tx1"/>
                </a:solidFill>
              </a:rPr>
              <a:t>June 28, 2022</a:t>
            </a:r>
          </a:p>
        </p:txBody>
      </p:sp>
      <p:pic>
        <p:nvPicPr>
          <p:cNvPr id="4" name="Picture 3" descr="CAR Logo 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04800"/>
            <a:ext cx="2785403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Election Night Result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9274"/>
            <a:ext cx="8229600" cy="5163312"/>
          </a:xfrm>
        </p:spPr>
        <p:txBody>
          <a:bodyPr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Results will be available on the Colorado Secretary of State’s Election Night Reporting Systems website at GoVoteColorado.Gov</a:t>
            </a:r>
          </a:p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en-US" dirty="0"/>
              <a:t>First result release is expected to happen around 7:30 p.m.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If Vote Centers have long lines at 7:00 p.m. all voters will be allowed to vote, and results will not be released until the very last person at each location has voted.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Tune to the El Paso County Clerk and Recorder’s Facebook and Twitter pages to follow election day/night updates.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109728" lvl="0" indent="0">
              <a:buNone/>
            </a:pPr>
            <a:endParaRPr lang="en-US" dirty="0"/>
          </a:p>
          <a:p>
            <a:pPr marL="704088" lvl="2" indent="0">
              <a:buNone/>
            </a:pPr>
            <a:endParaRPr lang="en-US" sz="2900" dirty="0">
              <a:solidFill>
                <a:schemeClr val="tx2"/>
              </a:solidFill>
            </a:endParaRPr>
          </a:p>
          <a:p>
            <a:pPr lvl="2"/>
            <a:endParaRPr lang="en-US" sz="2900" i="0" u="none" strike="noStrike" baseline="0" dirty="0">
              <a:solidFill>
                <a:schemeClr val="tx2"/>
              </a:solidFill>
            </a:endParaRPr>
          </a:p>
          <a:p>
            <a:endParaRPr lang="en-US" sz="3300" i="0" u="none" strike="noStrike" baseline="0" dirty="0">
              <a:solidFill>
                <a:schemeClr val="tx2"/>
              </a:solidFill>
            </a:endParaRPr>
          </a:p>
          <a:p>
            <a:pPr lvl="1"/>
            <a:endParaRPr lang="en-US" sz="3100" dirty="0">
              <a:solidFill>
                <a:schemeClr val="tx2"/>
              </a:solidFill>
            </a:endParaRPr>
          </a:p>
          <a:p>
            <a:pPr lvl="1"/>
            <a:endParaRPr lang="en-US" sz="3100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4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Election Recounts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15045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100" b="1" i="0" dirty="0">
                <a:solidFill>
                  <a:srgbClr val="231F20"/>
                </a:solidFill>
                <a:effectLst/>
              </a:rPr>
              <a:t>There are two ways in which a recount is triggered in Colorado</a:t>
            </a:r>
          </a:p>
          <a:p>
            <a:pPr algn="l"/>
            <a:endParaRPr lang="en-US" sz="2100" b="0" i="0" dirty="0">
              <a:solidFill>
                <a:srgbClr val="231F2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US" sz="2100" b="0" i="0" dirty="0">
                <a:solidFill>
                  <a:srgbClr val="231F20"/>
                </a:solidFill>
                <a:effectLst/>
              </a:rPr>
              <a:t> The total votes that separate any winner on any ballot issue or in any candidate race is less than 0.5%. Under this circumstance, the Colorado Secretary of State shall order a recount within 25 days (C.R.S. 1-10.5-101(b)).  </a:t>
            </a:r>
          </a:p>
          <a:p>
            <a:pPr algn="l">
              <a:buFont typeface="+mj-lt"/>
              <a:buAutoNum type="arabicPeriod"/>
            </a:pPr>
            <a:endParaRPr lang="en-US" sz="2100" b="0" i="0" dirty="0">
              <a:solidFill>
                <a:srgbClr val="231F2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r>
              <a:rPr lang="en-US" sz="2100" b="0" i="0" dirty="0">
                <a:solidFill>
                  <a:srgbClr val="231F20"/>
                </a:solidFill>
                <a:effectLst/>
              </a:rPr>
              <a:t> Any “interested party” may request a recount of a vote for an election to which they were a party.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b="0" i="0" dirty="0">
                <a:solidFill>
                  <a:srgbClr val="231F20"/>
                </a:solidFill>
                <a:effectLst/>
              </a:rPr>
              <a:t>An interested party is defined by (C.R.S. 1-10.5-106(1)): means the candidate, political party or political organization of such candidate, any petition representative identified pursuant to section 1-40-113 for a ballot issue or ballot question, the governing body that referred a ballot question or ballot issue to the electorate or the agent of an issue committee.</a:t>
            </a:r>
          </a:p>
        </p:txBody>
      </p:sp>
    </p:spTree>
    <p:extLst>
      <p:ext uri="{BB962C8B-B14F-4D97-AF65-F5344CB8AC3E}">
        <p14:creationId xmlns:p14="http://schemas.microsoft.com/office/powerpoint/2010/main" val="774967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Election Recounts Continued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45820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900" b="1" i="0" dirty="0">
                <a:solidFill>
                  <a:srgbClr val="231F20"/>
                </a:solidFill>
                <a:effectLst/>
              </a:rPr>
              <a:t>Who pays for a recount?</a:t>
            </a:r>
            <a:br>
              <a:rPr lang="en-US" sz="1900" b="1" i="0" dirty="0">
                <a:solidFill>
                  <a:srgbClr val="231F20"/>
                </a:solidFill>
                <a:effectLst/>
              </a:rPr>
            </a:br>
            <a:r>
              <a:rPr lang="en-US" sz="1900" b="0" i="0" dirty="0">
                <a:solidFill>
                  <a:srgbClr val="231F20"/>
                </a:solidFill>
                <a:effectLst/>
              </a:rPr>
              <a:t>If the recount is triggered due to a vote differential of less than 0.5% between any </a:t>
            </a:r>
            <a:r>
              <a:rPr lang="en-US" sz="1900" b="0" i="0" dirty="0">
                <a:effectLst/>
              </a:rPr>
              <a:t>ballot </a:t>
            </a:r>
            <a:r>
              <a:rPr lang="en-US" sz="1900" dirty="0"/>
              <a:t>contests</a:t>
            </a:r>
            <a:r>
              <a:rPr lang="en-US" sz="1900" b="0" i="0" dirty="0">
                <a:effectLst/>
              </a:rPr>
              <a:t>, the certifying entity that certified the ballot contest, </a:t>
            </a:r>
            <a:r>
              <a:rPr lang="en-US" sz="1900" b="0" i="0" dirty="0">
                <a:solidFill>
                  <a:srgbClr val="231F20"/>
                </a:solidFill>
                <a:effectLst/>
              </a:rPr>
              <a:t>is responsible for the fees (C.R.S. 1-10.5-101(b)). </a:t>
            </a:r>
          </a:p>
          <a:p>
            <a:pPr algn="l"/>
            <a:endParaRPr lang="en-US" sz="1900" b="0" i="0" dirty="0">
              <a:solidFill>
                <a:srgbClr val="231F20"/>
              </a:solidFill>
              <a:effectLst/>
            </a:endParaRPr>
          </a:p>
          <a:p>
            <a:pPr algn="l"/>
            <a:r>
              <a:rPr lang="en-US" sz="1900" b="0" i="0" dirty="0">
                <a:solidFill>
                  <a:srgbClr val="231F20"/>
                </a:solidFill>
                <a:effectLst/>
              </a:rPr>
              <a:t>If the recount comes at the request of an interested party, the interested party is responsible for the expense of the recount (C.R.S. 1-10.5-101(b)) provided the results of the recount do not change the outcome of the election. If the recount does reverse the outcome of the election, or if the recount shows that a recount should have automatically been triggered, the cost of the recount will be refunded to the interested party (C.R.S. 1-10.5-106(2)).</a:t>
            </a:r>
          </a:p>
          <a:p>
            <a:pPr algn="l"/>
            <a:endParaRPr lang="en-US" sz="1900" dirty="0">
              <a:solidFill>
                <a:srgbClr val="231F20"/>
              </a:solidFill>
            </a:endParaRPr>
          </a:p>
          <a:p>
            <a:r>
              <a:rPr lang="en-US" sz="1900" b="1" dirty="0">
                <a:effectLst/>
                <a:ea typeface="Calibri" panose="020F0502020204030204" pitchFamily="34" charset="0"/>
              </a:rPr>
              <a:t>Colorado Secretary of State Rule 10.9.6</a:t>
            </a:r>
            <a:r>
              <a:rPr lang="en-US" sz="19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en-US" sz="1900" dirty="0">
                <a:effectLst/>
                <a:ea typeface="Calibri" panose="020F0502020204030204" pitchFamily="34" charset="0"/>
              </a:rPr>
              <a:t>If all losing candidates who received enough votes to trigger a mandatory recount submit letters of withdrawal to the DEO in accordance with section 1-4-1001, C.R.S., the DEO must immediately notify the county clerk and the county clerk need not conduct the recount.</a:t>
            </a:r>
          </a:p>
          <a:p>
            <a:pPr algn="l"/>
            <a:endParaRPr lang="en-US" sz="2000" b="0" i="0" dirty="0">
              <a:solidFill>
                <a:srgbClr val="231F2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231F2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31F20"/>
              </a:solidFill>
              <a:latin typeface="prento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231F20"/>
              </a:solidFill>
              <a:effectLst/>
              <a:latin typeface="prenton"/>
            </a:endParaRPr>
          </a:p>
        </p:txBody>
      </p:sp>
    </p:spTree>
    <p:extLst>
      <p:ext uri="{BB962C8B-B14F-4D97-AF65-F5344CB8AC3E}">
        <p14:creationId xmlns:p14="http://schemas.microsoft.com/office/powerpoint/2010/main" val="128518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2022 Primary Election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575-VOTE  or 575-8683</a:t>
            </a:r>
          </a:p>
          <a:p>
            <a:r>
              <a:rPr lang="en-US" dirty="0"/>
              <a:t>Email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elections@elpasoco.com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Visit our website EPCVotes.com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046" y="3810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/>
              <a:t>2022 Primary Election Ballot Returns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87DB26D-1D33-4632-9243-59D6BFEC8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2236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 descr="A picture containing text, crossword puzzle, cabinet, scoreboard&#10;&#10;Description automatically generated">
            <a:extLst>
              <a:ext uri="{FF2B5EF4-FFF2-40B4-BE49-F238E27FC236}">
                <a16:creationId xmlns:a16="http://schemas.microsoft.com/office/drawing/2014/main" id="{10F85F99-3D05-8F79-755B-D41A3F643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90600"/>
            <a:ext cx="6715783" cy="58673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87246" cy="914400"/>
          </a:xfrm>
        </p:spPr>
        <p:txBody>
          <a:bodyPr>
            <a:noAutofit/>
          </a:bodyPr>
          <a:lstStyle/>
          <a:p>
            <a:r>
              <a:rPr lang="en-US" sz="3200" dirty="0"/>
              <a:t>2022 Primary Election Ballot Returns by District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87DB26D-1D33-4632-9243-59D6BFEC8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2236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B7967BFE-68A6-B9CA-1DD3-0A7F8165A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" y="1447800"/>
            <a:ext cx="9130937" cy="55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2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787DB26D-1D33-4632-9243-59D6BFEC8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2236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F07DAD06-75B7-44C3-9AE5-902E08268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9144000" cy="640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1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787DB26D-1D33-4632-9243-59D6BFEC8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2236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099D62A4-A893-7BF7-87B9-AFE033D40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630"/>
            <a:ext cx="9144000" cy="630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6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787DB26D-1D33-4632-9243-59D6BFEC8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763" y="2236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79D9B1B3-6790-37D5-9889-A8E06F9F4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32" y="1447800"/>
            <a:ext cx="6714735" cy="474944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0EA485D-6D64-FBC0-D2AD-C3F7CA9B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4" y="641160"/>
            <a:ext cx="8987246" cy="9144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2022 Primary Election In Person Voters</a:t>
            </a:r>
          </a:p>
        </p:txBody>
      </p:sp>
    </p:spTree>
    <p:extLst>
      <p:ext uri="{BB962C8B-B14F-4D97-AF65-F5344CB8AC3E}">
        <p14:creationId xmlns:p14="http://schemas.microsoft.com/office/powerpoint/2010/main" val="271803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017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Unaffiliated Voter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934712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b="1" dirty="0"/>
              <a:t>25, 232 Unaffiliated Voters Ballot Return</a:t>
            </a:r>
          </a:p>
          <a:p>
            <a:pPr marL="109728" indent="0">
              <a:buNone/>
            </a:pPr>
            <a:endParaRPr lang="en-US" b="1" dirty="0"/>
          </a:p>
          <a:p>
            <a:pPr lvl="1"/>
            <a:r>
              <a:rPr lang="en-US" sz="3200" b="1" dirty="0">
                <a:solidFill>
                  <a:schemeClr val="tx2"/>
                </a:solidFill>
              </a:rPr>
              <a:t>61.5% Returned a Republican Party Ballot</a:t>
            </a:r>
          </a:p>
          <a:p>
            <a:pPr lvl="1"/>
            <a:endParaRPr lang="en-US" sz="3200" b="1" dirty="0">
              <a:solidFill>
                <a:schemeClr val="tx2"/>
              </a:solidFill>
            </a:endParaRPr>
          </a:p>
          <a:p>
            <a:pPr lvl="1"/>
            <a:r>
              <a:rPr lang="en-US" sz="3200" b="1" dirty="0">
                <a:solidFill>
                  <a:schemeClr val="tx2"/>
                </a:solidFill>
              </a:rPr>
              <a:t>38.5% Returned a Democratic Party Ballot</a:t>
            </a:r>
            <a:endParaRPr lang="en-US" sz="3200" dirty="0">
              <a:solidFill>
                <a:schemeClr val="tx2"/>
              </a:solidFill>
            </a:endParaRPr>
          </a:p>
          <a:p>
            <a:endParaRPr lang="en-US" sz="3300" dirty="0"/>
          </a:p>
          <a:p>
            <a:pPr marL="109728" indent="0">
              <a:buNone/>
            </a:pPr>
            <a:endParaRPr lang="en-US" sz="3300" dirty="0"/>
          </a:p>
          <a:p>
            <a:pPr lvl="2"/>
            <a:endParaRPr lang="en-US" sz="2900" i="0" u="none" strike="noStrike" baseline="0" dirty="0">
              <a:solidFill>
                <a:schemeClr val="tx2"/>
              </a:solidFill>
            </a:endParaRPr>
          </a:p>
          <a:p>
            <a:endParaRPr lang="en-US" sz="3300" i="0" u="none" strike="noStrike" baseline="0" dirty="0">
              <a:solidFill>
                <a:schemeClr val="tx2"/>
              </a:solidFill>
            </a:endParaRPr>
          </a:p>
          <a:p>
            <a:pPr lvl="1"/>
            <a:endParaRPr lang="en-US" sz="3100" dirty="0">
              <a:solidFill>
                <a:schemeClr val="tx2"/>
              </a:solidFill>
            </a:endParaRPr>
          </a:p>
          <a:p>
            <a:pPr lvl="1"/>
            <a:endParaRPr lang="en-US" sz="3100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3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017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Election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163312"/>
          </a:xfrm>
        </p:spPr>
        <p:txBody>
          <a:bodyPr>
            <a:normAutofit fontScale="92500" lnSpcReduction="10000"/>
          </a:bodyPr>
          <a:lstStyle/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b="1" dirty="0"/>
              <a:t>Ballots Must be Received by 7:00 p.m.</a:t>
            </a:r>
          </a:p>
          <a:p>
            <a:pPr lvl="1"/>
            <a:r>
              <a:rPr lang="en-US" sz="3100" i="0" u="none" strike="noStrike" baseline="0" dirty="0">
                <a:solidFill>
                  <a:schemeClr val="tx2"/>
                </a:solidFill>
              </a:rPr>
              <a:t>Utilize one of the 39 Secure 24/7 ballot drop boxes located throughout El Paso County</a:t>
            </a:r>
          </a:p>
          <a:p>
            <a:pPr lvl="2"/>
            <a:r>
              <a:rPr lang="en-US" sz="2900" dirty="0">
                <a:solidFill>
                  <a:schemeClr val="tx2"/>
                </a:solidFill>
              </a:rPr>
              <a:t>Full list can be found on your ballot instructions or EPCVotes.com</a:t>
            </a:r>
          </a:p>
          <a:p>
            <a:pPr marL="704088" lvl="2" indent="0">
              <a:buNone/>
            </a:pPr>
            <a:endParaRPr lang="en-US" sz="2900" dirty="0">
              <a:solidFill>
                <a:schemeClr val="tx2"/>
              </a:solidFill>
            </a:endParaRPr>
          </a:p>
          <a:p>
            <a:r>
              <a:rPr lang="en-US" sz="3300" dirty="0"/>
              <a:t>Sign your ballot back of envelope consistently</a:t>
            </a:r>
          </a:p>
          <a:p>
            <a:endParaRPr lang="en-US" sz="3300" dirty="0"/>
          </a:p>
          <a:p>
            <a:r>
              <a:rPr lang="en-US" sz="3400" dirty="0"/>
              <a:t>Unaffiliated Voters: You can vote and return only one ballot, not both political parties’ ballots.  </a:t>
            </a:r>
          </a:p>
          <a:p>
            <a:endParaRPr lang="en-US" sz="3300" dirty="0"/>
          </a:p>
          <a:p>
            <a:pPr marL="109728" indent="0">
              <a:buNone/>
            </a:pPr>
            <a:endParaRPr lang="en-US" sz="3300" dirty="0"/>
          </a:p>
          <a:p>
            <a:pPr lvl="2"/>
            <a:endParaRPr lang="en-US" sz="2900" i="0" u="none" strike="noStrike" baseline="0" dirty="0">
              <a:solidFill>
                <a:schemeClr val="tx2"/>
              </a:solidFill>
            </a:endParaRPr>
          </a:p>
          <a:p>
            <a:endParaRPr lang="en-US" sz="3300" i="0" u="none" strike="noStrike" baseline="0" dirty="0">
              <a:solidFill>
                <a:schemeClr val="tx2"/>
              </a:solidFill>
            </a:endParaRPr>
          </a:p>
          <a:p>
            <a:pPr lvl="1"/>
            <a:endParaRPr lang="en-US" sz="3100" dirty="0">
              <a:solidFill>
                <a:schemeClr val="tx2"/>
              </a:solidFill>
            </a:endParaRPr>
          </a:p>
          <a:p>
            <a:pPr lvl="1"/>
            <a:endParaRPr lang="en-US" sz="3100" dirty="0">
              <a:solidFill>
                <a:schemeClr val="tx2"/>
              </a:solidFill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8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Voter Service and Polling Centers </a:t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Open Until 7:00 p.m.,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66" y="1763486"/>
            <a:ext cx="8229600" cy="516331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North (EPC Clerk’s Office)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Southeast (EPC Clerk’s Office)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Fort Carson (EPC Clerk’s Office) Enter Gate 1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Centennial Hall (Downtown)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Main Office at Citizens Service Center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Fountain Library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Manitou Springs City Hall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Town of Monument – Town Hall</a:t>
            </a:r>
          </a:p>
          <a:p>
            <a:pPr lvl="1"/>
            <a:r>
              <a:rPr lang="en-US" i="0" u="none" strike="noStrike" baseline="0" dirty="0">
                <a:solidFill>
                  <a:schemeClr val="tx2"/>
                </a:solidFill>
              </a:rPr>
              <a:t>Woodmen Hills Metropolitan District – Community Center West</a:t>
            </a:r>
          </a:p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sz="2200" b="1" dirty="0"/>
              <a:t>If it is necessary to receive in-person service, Voter Service and Polling Centers (VSPCs) are open to: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Register to vote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Update your voter registration information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Request a replacement ballot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Vote on an ADA accessible </a:t>
            </a:r>
            <a:r>
              <a:rPr lang="en-US" sz="2200" dirty="0">
                <a:solidFill>
                  <a:schemeClr val="tx2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ballot marking device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Drop off your voted mail ballot</a:t>
            </a:r>
          </a:p>
          <a:p>
            <a:pPr lvl="1"/>
            <a:r>
              <a:rPr lang="en-US" sz="22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Vote in person on a paper ballot</a:t>
            </a:r>
            <a:endParaRPr lang="en-US" sz="2200" dirty="0">
              <a:solidFill>
                <a:schemeClr val="tx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99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8" ma:contentTypeDescription="Create a new document." ma:contentTypeScope="" ma:versionID="c848a9e8218c0330c550159d214f16ab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d283edea88c8bf26f48ac8bf22e100e9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  <xsd:enumeration value="University/ed"/>
                    <xsd:enumeration value="Healthcare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  <xsd:enumeration value="Legal"/>
                    <xsd:enumeration value="IT"/>
                    <xsd:enumeration value="Admin"/>
                    <xsd:enumeration value="DHS"/>
                    <xsd:enumeration value="Coroner"/>
                    <xsd:enumeration value="DA"/>
                    <xsd:enumeration value="PPOEM"/>
                    <xsd:enumeration value="Justice Services"/>
                    <xsd:enumeration value="Economic Dev."/>
                    <xsd:enumeration value="Gov Affairs"/>
                    <xsd:enumeration value="Surveyor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38cfe51f-b26a-4d8e-9a63-6375ff3b21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1" nillable="true" ma:displayName="Taxonomy Catch All Column" ma:hidden="true" ma:list="{58322566-8442-4af9-8b12-5ca876f41557}" ma:internalName="TaxCatchAll" ma:showField="CatchAllData" ma:web="5665252f-2c69-48e5-b0d6-d600eead15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TaxCatchAll xmlns="5665252f-2c69-48e5-b0d6-d600eead1583" xsi:nil="true"/>
    <lcf76f155ced4ddcb4097134ff3c332f xmlns="80156bfa-366b-4c3c-b565-b9add8006275">
      <Terms xmlns="http://schemas.microsoft.com/office/infopath/2007/PartnerControls"/>
    </lcf76f155ced4ddcb4097134ff3c332f>
    <CORAType xmlns="80156bfa-366b-4c3c-b565-b9add8006275" xsi:nil="true"/>
    <Requestor xmlns="80156bfa-366b-4c3c-b565-b9add8006275" xsi:nil="true"/>
    <ReqOrganizationname xmlns="80156bfa-366b-4c3c-b565-b9add8006275" xsi:nil="true"/>
    <_ip_UnifiedCompliancePolicyProperties xmlns="http://schemas.microsoft.com/sharepoint/v3" xsi:nil="true"/>
    <Invoicenumber xmlns="80156bfa-366b-4c3c-b565-b9add8006275" xsi:nil="true"/>
    <PaidinFull_x003f_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 xsi:nil="true"/>
  </documentManagement>
</p:properties>
</file>

<file path=customXml/itemProps1.xml><?xml version="1.0" encoding="utf-8"?>
<ds:datastoreItem xmlns:ds="http://schemas.openxmlformats.org/officeDocument/2006/customXml" ds:itemID="{7D5FDCF9-55EA-43BF-9609-BDA066C49308}"/>
</file>

<file path=customXml/itemProps2.xml><?xml version="1.0" encoding="utf-8"?>
<ds:datastoreItem xmlns:ds="http://schemas.openxmlformats.org/officeDocument/2006/customXml" ds:itemID="{7CB9FCDC-5E8C-413B-B93C-42BE9401574A}"/>
</file>

<file path=customXml/itemProps3.xml><?xml version="1.0" encoding="utf-8"?>
<ds:datastoreItem xmlns:ds="http://schemas.openxmlformats.org/officeDocument/2006/customXml" ds:itemID="{C8AC474D-B865-49AB-B0F2-7698FA0FEFF9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20203</TotalTime>
  <Words>718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prenton</vt:lpstr>
      <vt:lpstr>Trebuchet MS</vt:lpstr>
      <vt:lpstr>Wingdings 2</vt:lpstr>
      <vt:lpstr>Urban</vt:lpstr>
      <vt:lpstr>PowerPoint Presentation</vt:lpstr>
      <vt:lpstr>2022 Primary Election Ballot Returns</vt:lpstr>
      <vt:lpstr>2022 Primary Election Ballot Returns by District</vt:lpstr>
      <vt:lpstr>PowerPoint Presentation</vt:lpstr>
      <vt:lpstr>PowerPoint Presentation</vt:lpstr>
      <vt:lpstr>2022 Primary Election In Person Voters</vt:lpstr>
      <vt:lpstr>Unaffiliated Voter Return</vt:lpstr>
      <vt:lpstr>Election Reminders</vt:lpstr>
      <vt:lpstr>Voter Service and Polling Centers  Open Until 7:00 p.m., Today</vt:lpstr>
      <vt:lpstr>Election Night Result Release</vt:lpstr>
      <vt:lpstr>Election Recounts</vt:lpstr>
      <vt:lpstr>Election Recounts Continued</vt:lpstr>
      <vt:lpstr>2022 Primary Election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Primary Update</dc:title>
  <dc:creator>carbroerman</dc:creator>
  <cp:lastModifiedBy>Kristi Ridlen</cp:lastModifiedBy>
  <cp:revision>645</cp:revision>
  <cp:lastPrinted>2022-06-21T13:32:08Z</cp:lastPrinted>
  <dcterms:created xsi:type="dcterms:W3CDTF">2016-06-20T23:00:18Z</dcterms:created>
  <dcterms:modified xsi:type="dcterms:W3CDTF">2022-06-28T13:49:09Z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0x010100B8B90CC84C13534CABA8E62057ACEC45</vt:lpwstr>
  </property>
</Properties>
</file>