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2"/>
  </p:notesMasterIdLst>
  <p:sldIdLst>
    <p:sldId id="280" r:id="rId5"/>
    <p:sldId id="257" r:id="rId6"/>
    <p:sldId id="290" r:id="rId7"/>
    <p:sldId id="294" r:id="rId8"/>
    <p:sldId id="292" r:id="rId9"/>
    <p:sldId id="286" r:id="rId10"/>
    <p:sldId id="295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lections@elpasoc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Chuck Broerman </a:t>
            </a:r>
          </a:p>
          <a:p>
            <a:r>
              <a:rPr lang="en-US" dirty="0">
                <a:solidFill>
                  <a:schemeClr val="tx1"/>
                </a:solidFill>
              </a:rPr>
              <a:t>El Paso County Clerk and Recorder</a:t>
            </a:r>
          </a:p>
          <a:p>
            <a:r>
              <a:rPr lang="en-US" dirty="0">
                <a:solidFill>
                  <a:schemeClr val="tx1"/>
                </a:solidFill>
              </a:rPr>
              <a:t>June 7, 2022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"/>
            <a:ext cx="278540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</p:spPr>
        <p:txBody>
          <a:bodyPr/>
          <a:lstStyle/>
          <a:p>
            <a:r>
              <a:rPr lang="en-US" dirty="0"/>
              <a:t>El Paso County Registered Voters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392"/>
            <a:ext cx="8229600" cy="5215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Active Registered Voters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88,476</a:t>
            </a:r>
            <a:r>
              <a:rPr lang="en-US" dirty="0">
                <a:solidFill>
                  <a:schemeClr val="tx1"/>
                </a:solidFill>
              </a:rPr>
              <a:t> Democratic Voters		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152,443</a:t>
            </a:r>
            <a:r>
              <a:rPr lang="en-US" dirty="0">
                <a:solidFill>
                  <a:schemeClr val="tx1"/>
                </a:solidFill>
              </a:rPr>
              <a:t> Republican Voters		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215,152</a:t>
            </a:r>
            <a:r>
              <a:rPr lang="en-US" dirty="0">
                <a:solidFill>
                  <a:schemeClr val="tx1"/>
                </a:solidFill>
              </a:rPr>
              <a:t> Unaffiliated Voters	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Modeling Forecast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Total Projected – 35-38%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Projected Mail Ballots – 97.5%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Projected VSPC Turnout – 2.5%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Past Primary Election Return 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2020 – 35.61%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2018 – 29.79%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50A5B8-F02E-4BAC-B3E4-C108546034F1}"/>
              </a:ext>
            </a:extLst>
          </p:cNvPr>
          <p:cNvSpPr txBox="1">
            <a:spLocks/>
          </p:cNvSpPr>
          <p:nvPr/>
        </p:nvSpPr>
        <p:spPr>
          <a:xfrm>
            <a:off x="533400" y="2590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/>
              <a:t>Primary Election Stats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Primary Election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UOCAVA: Military &amp; Overseas Ballots Sent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May 13, 2022</a:t>
            </a:r>
          </a:p>
          <a:p>
            <a:pPr lvl="2"/>
            <a:r>
              <a:rPr lang="en-US" sz="3200" dirty="0">
                <a:solidFill>
                  <a:schemeClr val="tx2"/>
                </a:solidFill>
              </a:rPr>
              <a:t>5,424 – sent</a:t>
            </a:r>
          </a:p>
          <a:p>
            <a:pPr lvl="2"/>
            <a:r>
              <a:rPr lang="en-US" sz="3200" dirty="0">
                <a:solidFill>
                  <a:schemeClr val="tx2"/>
                </a:solidFill>
              </a:rPr>
              <a:t>1,862 – mailed</a:t>
            </a:r>
          </a:p>
          <a:p>
            <a:pPr lvl="2"/>
            <a:r>
              <a:rPr lang="en-US" sz="3200" dirty="0">
                <a:solidFill>
                  <a:schemeClr val="tx2"/>
                </a:solidFill>
              </a:rPr>
              <a:t>3,562 – emailed</a:t>
            </a:r>
            <a:r>
              <a:rPr lang="en-US" sz="3200" dirty="0">
                <a:solidFill>
                  <a:schemeClr val="tx2"/>
                </a:solidFill>
                <a:highlight>
                  <a:srgbClr val="FFFF00"/>
                </a:highlight>
              </a:rPr>
              <a:t> 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/>
              <a:t>Health Care Facility Visits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Conducted the week of May 23, 2022</a:t>
            </a: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r>
              <a:rPr lang="en-US" dirty="0"/>
              <a:t>Logic &amp; Accuracy Test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Conducted May 24-26, 2022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Election Components Tested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Pre-election hardware diagnostic test (HDT)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Pre-election logic and accuracy test (LAT)</a:t>
            </a: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endParaRPr lang="en-US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pPr marL="109728" indent="0">
              <a:buNone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2371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Primary Election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" y="1371600"/>
            <a:ext cx="9067800" cy="5224272"/>
          </a:xfrm>
        </p:spPr>
        <p:txBody>
          <a:bodyPr>
            <a:normAutofit/>
          </a:bodyPr>
          <a:lstStyle/>
          <a:p>
            <a:r>
              <a:rPr lang="en-US" sz="2600" dirty="0"/>
              <a:t>Ballots Mailed - </a:t>
            </a:r>
            <a:r>
              <a:rPr lang="en-US" sz="2400" dirty="0"/>
              <a:t>June 6, 2022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39  24/7  Secure Ballot drop boxes open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1 sheet double-sided ballot (for most voters)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$.58 Standard postage needed if returning by USPS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Last day to return by USPS is June 20, 2022</a:t>
            </a:r>
          </a:p>
          <a:p>
            <a:pPr lvl="2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600" dirty="0"/>
              <a:t>Voter Party Changes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After May 26, any voter who made changes to their voter record or party affiliation will receive multiple ballots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Only one ballot will be valid in the Voter Registration database-All others are VOID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If changes need to be made after June 20, Voter needs to use in-person services at a VSPC</a:t>
            </a:r>
            <a:endParaRPr lang="en-US" sz="2600" dirty="0">
              <a:solidFill>
                <a:schemeClr val="tx2"/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889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Voter Service and Polling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088"/>
            <a:ext cx="8229600" cy="516331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Opening June 6, 2022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Citizens Service Center (Main Office)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/>
              <a:t>Opening June 20, 2022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North (EPC Clerk’s Office)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Southeast (EPC Clerk’s Office)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Fort Carson (EPC Clerk’s Office) Enter Gate 1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Centennial Hall (Downtown)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b="1" dirty="0"/>
              <a:t>Opening June 27, 2022</a:t>
            </a:r>
          </a:p>
          <a:p>
            <a:pPr lvl="1"/>
            <a:r>
              <a:rPr lang="en-US" sz="3100" i="0" u="none" strike="noStrike" baseline="0" dirty="0">
                <a:solidFill>
                  <a:schemeClr val="tx2"/>
                </a:solidFill>
              </a:rPr>
              <a:t>Town of Monument (Town Hall) </a:t>
            </a:r>
          </a:p>
          <a:p>
            <a:pPr lvl="1"/>
            <a:r>
              <a:rPr lang="en-US" sz="3100" i="0" u="none" strike="noStrike" baseline="0" dirty="0">
                <a:solidFill>
                  <a:schemeClr val="tx2"/>
                </a:solidFill>
              </a:rPr>
              <a:t>Fountain Library </a:t>
            </a:r>
          </a:p>
          <a:p>
            <a:pPr lvl="1"/>
            <a:r>
              <a:rPr lang="en-US" sz="3100" dirty="0">
                <a:solidFill>
                  <a:schemeClr val="tx2"/>
                </a:solidFill>
              </a:rPr>
              <a:t>Manitou Springs City Hall</a:t>
            </a:r>
            <a:endParaRPr lang="en-US" sz="3100" i="0" u="none" strike="noStrike" baseline="0" dirty="0">
              <a:solidFill>
                <a:schemeClr val="tx2"/>
              </a:solidFill>
            </a:endParaRPr>
          </a:p>
          <a:p>
            <a:pPr lvl="1"/>
            <a:r>
              <a:rPr lang="en-US" sz="3100" i="0" u="none" strike="noStrike" baseline="0" dirty="0">
                <a:solidFill>
                  <a:schemeClr val="tx2"/>
                </a:solidFill>
              </a:rPr>
              <a:t>Woodmen Hills Metropolitan District (Community Center West)</a:t>
            </a:r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Sample Ballot &amp; Ballot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4" y="18288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Visit our website EPCVotes.com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Sample Ballot available online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/>
              <a:t>BallotTrax</a:t>
            </a:r>
            <a:r>
              <a:rPr lang="en-US" dirty="0"/>
              <a:t> – EPCVotes.com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u="sng" dirty="0">
                <a:solidFill>
                  <a:schemeClr val="tx2"/>
                </a:solidFill>
              </a:rPr>
              <a:t>Questions?</a:t>
            </a:r>
          </a:p>
          <a:p>
            <a:endParaRPr lang="en-US" dirty="0"/>
          </a:p>
          <a:p>
            <a:r>
              <a:rPr lang="en-US" dirty="0"/>
              <a:t>Call 575-VOTE  or 575-8683</a:t>
            </a:r>
          </a:p>
          <a:p>
            <a:endParaRPr lang="en-US" dirty="0"/>
          </a:p>
          <a:p>
            <a:r>
              <a:rPr lang="en-US" dirty="0"/>
              <a:t>Email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elections@elpasoco.com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Primary 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4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Other Discussion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07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8" ma:contentTypeDescription="Create a new document." ma:contentTypeScope="" ma:versionID="73067b232ad957c25403de936d5930a2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1ddbb1af0fbb1e8c393c311c857f321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58322566-8442-4af9-8b12-5ca876f41557}" ma:internalName="TaxCatchAll" ma:showField="CatchAllData" ma:web="5665252f-2c69-48e5-b0d6-d600eead15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TaxCatchAll xmlns="5665252f-2c69-48e5-b0d6-d600eead1583" xsi:nil="true"/>
    <lcf76f155ced4ddcb4097134ff3c332f xmlns="80156bfa-366b-4c3c-b565-b9add8006275">
      <Terms xmlns="http://schemas.microsoft.com/office/infopath/2007/PartnerControls"/>
    </lcf76f155ced4ddcb4097134ff3c332f>
    <CORAType xmlns="80156bfa-366b-4c3c-b565-b9add8006275" xsi:nil="true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A2D2F75E-5E53-418B-90EE-AD37590F5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C82B1-6E89-4591-98D6-96428F4E41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D0068F-FF3E-4300-9AAC-A974ACFB48D6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  <ds:schemaRef ds:uri="5665252f-2c69-48e5-b0d6-d600eead15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19330</TotalTime>
  <Words>345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Trebuchet MS</vt:lpstr>
      <vt:lpstr>Wingdings 2</vt:lpstr>
      <vt:lpstr>Urban</vt:lpstr>
      <vt:lpstr>PowerPoint Presentation</vt:lpstr>
      <vt:lpstr>El Paso County Registered Voters</vt:lpstr>
      <vt:lpstr>Primary Election Timeline</vt:lpstr>
      <vt:lpstr>Primary Election Timeline</vt:lpstr>
      <vt:lpstr>Voter Service and Polling Centers</vt:lpstr>
      <vt:lpstr>Sample Ballot &amp; Ballot Tracking</vt:lpstr>
      <vt:lpstr>Primary Election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Jackie Allred</cp:lastModifiedBy>
  <cp:revision>628</cp:revision>
  <cp:lastPrinted>2021-10-04T16:59:50Z</cp:lastPrinted>
  <dcterms:created xsi:type="dcterms:W3CDTF">2016-06-20T23:00:18Z</dcterms:created>
  <dcterms:modified xsi:type="dcterms:W3CDTF">2022-06-07T15:24:25Z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