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4" r:id="rId7"/>
    <p:sldId id="265" r:id="rId8"/>
    <p:sldId id="266" r:id="rId9"/>
    <p:sldId id="268" r:id="rId10"/>
    <p:sldId id="269" r:id="rId11"/>
    <p:sldId id="261" r:id="rId12"/>
  </p:sldIdLst>
  <p:sldSz cx="13716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Light 1" panose="020B0604020202020204" charset="0"/>
      <p:regular r:id="rId18"/>
    </p:embeddedFont>
    <p:embeddedFont>
      <p:font typeface="Open Sans Light 1 Bold" panose="020B0604020202020204" charset="0"/>
      <p:regular r:id="rId19"/>
    </p:embeddedFont>
    <p:embeddedFont>
      <p:font typeface="Open Sans Light 2" panose="020B0604020202020204" charset="0"/>
      <p:regular r:id="rId20"/>
    </p:embeddedFont>
    <p:embeddedFont>
      <p:font typeface="Open Sans Light 2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692" y="5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FBF0-9DA5-4BDC-89A1-8576DDCC2EA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716C-C893-43BC-9834-CF0B1AE4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8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5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8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0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nfiles\fin\Bud_Data\Sales%20and%20Use%20Tax\Financial%20Worksessions\2022\2022%20Sales%20Tax%20by%20NAICS.xlsx!Total%20State!R2C23:R15C5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oleObject" Target="file:///\\finfiles\fin\Bud_Data\Sales%20and%20Use%20Tax\Financial%20Worksessions\2022\2022%20Sales%20Tax%20by%20NAICS.xlsx!Clerk%20and%20Recorder%20Use%20Tax!R2C25:R15C5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oleObject" Target="file:///\\finfiles\fin\Bud_Data\Sales%20and%20Use%20Tax\Financial%20Worksessions\2022\2022%20Sales%20Tax%20by%20NAICS.xlsx!Building%20Use%20Tax!R2C19:R15C5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oleObject" Target="file:///\\finfiles\fin\Bud_Data\Sales%20and%20Use%20Tax\Financial%20Worksessions\2022\2022%20Sales%20Tax%20by%20NAICS.xlsx!Total%20Taxes!R2C23:R15C5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oleObject" Target="file:///\\finfiles\fin\Bud_Data\Sales%20and%20Use%20Tax\Financial%20Worksessions\2022\2022%20Sales%20Tax%20by%20NAICS.xlsx!Total%20Taxes!R38C69:R59C8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oleObject" Target="file:///\\finfiles\fin\Bud_Data\Sales%20and%20Use%20Tax\Financial%20Worksessions\2022\2022%20Sales%20Tax%20by%20NAICS.xlsx!Total%20Taxes!R2C57:R15C6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716000" cy="6628942"/>
            <a:chOff x="0" y="0"/>
            <a:chExt cx="24384000" cy="75685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6727" b="26727"/>
            <a:stretch>
              <a:fillRect/>
            </a:stretch>
          </p:blipFill>
          <p:spPr>
            <a:xfrm>
              <a:off x="0" y="0"/>
              <a:ext cx="24384000" cy="756859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18" r="118"/>
          <a:stretch>
            <a:fillRect/>
          </a:stretch>
        </p:blipFill>
        <p:spPr>
          <a:xfrm>
            <a:off x="9144000" y="507523"/>
            <a:ext cx="3959652" cy="13246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0" y="6628942"/>
            <a:ext cx="13716000" cy="3658059"/>
            <a:chOff x="0" y="0"/>
            <a:chExt cx="5490351" cy="6817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90351" cy="681739"/>
            </a:xfrm>
            <a:custGeom>
              <a:avLst/>
              <a:gdLst/>
              <a:ahLst/>
              <a:cxnLst/>
              <a:rect l="l" t="t" r="r" b="b"/>
              <a:pathLst>
                <a:path w="5490351" h="681739">
                  <a:moveTo>
                    <a:pt x="0" y="0"/>
                  </a:moveTo>
                  <a:lnTo>
                    <a:pt x="5490351" y="0"/>
                  </a:lnTo>
                  <a:lnTo>
                    <a:pt x="5490351" y="681739"/>
                  </a:lnTo>
                  <a:lnTo>
                    <a:pt x="0" y="681739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6200" y="6819900"/>
            <a:ext cx="13563600" cy="4105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Sales and Use Tax Report April 2022</a:t>
            </a:r>
          </a:p>
          <a:p>
            <a:pPr marL="0" indent="0"/>
            <a:endParaRPr lang="en-US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Nikki Simmons, CPA, CPFO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Financial Officer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21, 2022</a:t>
            </a:r>
          </a:p>
          <a:p>
            <a:pPr algn="ctr">
              <a:lnSpc>
                <a:spcPts val="8025"/>
              </a:lnSpc>
            </a:pPr>
            <a:endParaRPr lang="en-US" sz="1600" spc="300" dirty="0">
              <a:solidFill>
                <a:schemeClr val="bg1"/>
              </a:solidFill>
              <a:latin typeface="Open Sans Light 1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27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Sales Tax Collections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(Collected by Colorado Department of Revenue)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7082FD-FC00-4EA3-B743-1C2E95FBE7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491741"/>
              </p:ext>
            </p:extLst>
          </p:nvPr>
        </p:nvGraphicFramePr>
        <p:xfrm>
          <a:off x="459202" y="3009900"/>
          <a:ext cx="12723398" cy="55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772228" imgH="2609972" progId="Excel.Sheet.12">
                  <p:link updateAutomatic="1"/>
                </p:oleObj>
              </mc:Choice>
              <mc:Fallback>
                <p:oleObj name="Worksheet" r:id="rId3" imgW="6772228" imgH="2609972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37082FD-FC00-4EA3-B743-1C2E95FBE7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202" y="3009900"/>
                        <a:ext cx="12723398" cy="551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27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Use Tax on Automobiles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(Collected by Clerk and Recorder)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528AEE4-60AD-46CB-94DD-59314C825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271769"/>
              </p:ext>
            </p:extLst>
          </p:nvPr>
        </p:nvGraphicFramePr>
        <p:xfrm>
          <a:off x="504181" y="3047999"/>
          <a:ext cx="12758301" cy="552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153064" imgH="2609972" progId="Excel.Sheet.12">
                  <p:link updateAutomatic="1"/>
                </p:oleObj>
              </mc:Choice>
              <mc:Fallback>
                <p:oleObj name="Worksheet" r:id="rId4" imgW="6153064" imgH="2609972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528AEE4-60AD-46CB-94DD-59314C8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181" y="3047999"/>
                        <a:ext cx="12758301" cy="5524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22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27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Sales Tax Collections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(Collected by Pikes Peak Regional Building Department and EPC)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A51E78C-1AA0-471A-B35A-AD8AD361C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561928"/>
              </p:ext>
            </p:extLst>
          </p:nvPr>
        </p:nvGraphicFramePr>
        <p:xfrm>
          <a:off x="335360" y="2971800"/>
          <a:ext cx="1292344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439006" imgH="2628924" progId="Excel.Sheet.12">
                  <p:link updateAutomatic="1"/>
                </p:oleObj>
              </mc:Choice>
              <mc:Fallback>
                <p:oleObj name="Worksheet" r:id="rId4" imgW="6439006" imgH="2628924" progId="Excel.Sheet.12">
                  <p:link updateAutomatic="1"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A51E78C-1AA0-471A-B35A-AD8AD361CE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360" y="2971800"/>
                        <a:ext cx="12923440" cy="560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21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27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Sales and Use Tax Tax Collections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(All Components)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7C0646-2417-4DC5-B468-CBEDF2051E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371392"/>
              </p:ext>
            </p:extLst>
          </p:nvPr>
        </p:nvGraphicFramePr>
        <p:xfrm>
          <a:off x="304800" y="3009900"/>
          <a:ext cx="129540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838797" imgH="2609972" progId="Excel.Sheet.12">
                  <p:link updateAutomatic="1"/>
                </p:oleObj>
              </mc:Choice>
              <mc:Fallback>
                <p:oleObj name="Worksheet" r:id="rId4" imgW="6838797" imgH="2609972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B7C0646-2417-4DC5-B468-CBEDF2051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009900"/>
                        <a:ext cx="12954000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12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&amp; Use Tax – All Components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E242BC6-1781-4C48-A7BF-9AF82A9B4B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032183"/>
              </p:ext>
            </p:extLst>
          </p:nvPr>
        </p:nvGraphicFramePr>
        <p:xfrm>
          <a:off x="2191" y="2324100"/>
          <a:ext cx="13256609" cy="649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163577" imgH="4095754" progId="Excel.Sheet.12">
                  <p:link updateAutomatic="1"/>
                </p:oleObj>
              </mc:Choice>
              <mc:Fallback>
                <p:oleObj name="Worksheet" r:id="rId4" imgW="13163577" imgH="4095754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E242BC6-1781-4C48-A7BF-9AF82A9B4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1" y="2324100"/>
                        <a:ext cx="13256609" cy="649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31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&amp; Use Tax  (All Components)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to Actual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8658898-7BD9-41FE-AE3C-BE44A79EB8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37083"/>
              </p:ext>
            </p:extLst>
          </p:nvPr>
        </p:nvGraphicFramePr>
        <p:xfrm>
          <a:off x="762000" y="2857500"/>
          <a:ext cx="12195376" cy="620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467288" imgH="2609972" progId="Excel.Sheet.12">
                  <p:link updateAutomatic="1"/>
                </p:oleObj>
              </mc:Choice>
              <mc:Fallback>
                <p:oleObj name="Worksheet" r:id="rId4" imgW="4467288" imgH="2609972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8658898-7BD9-41FE-AE3C-BE44A79EB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2857500"/>
                        <a:ext cx="12195376" cy="6208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22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42092" y="1"/>
            <a:ext cx="8591480" cy="2793513"/>
            <a:chOff x="0" y="0"/>
            <a:chExt cx="3294389" cy="7962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4388" cy="796241"/>
            </a:xfrm>
            <a:custGeom>
              <a:avLst/>
              <a:gdLst/>
              <a:ahLst/>
              <a:cxnLst/>
              <a:rect l="l" t="t" r="r" b="b"/>
              <a:pathLst>
                <a:path w="3294388" h="796241">
                  <a:moveTo>
                    <a:pt x="0" y="0"/>
                  </a:moveTo>
                  <a:lnTo>
                    <a:pt x="3294388" y="0"/>
                  </a:lnTo>
                  <a:lnTo>
                    <a:pt x="3294388" y="796241"/>
                  </a:lnTo>
                  <a:lnTo>
                    <a:pt x="0" y="796241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86000" y="0"/>
            <a:ext cx="7141241" cy="10287000"/>
            <a:chOff x="0" y="0"/>
            <a:chExt cx="952165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6852" r="26852"/>
            <a:stretch>
              <a:fillRect/>
            </a:stretch>
          </p:blipFill>
          <p:spPr>
            <a:xfrm>
              <a:off x="0" y="0"/>
              <a:ext cx="9521655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042092" y="2850662"/>
            <a:ext cx="8673908" cy="7436337"/>
            <a:chOff x="0" y="0"/>
            <a:chExt cx="4254584" cy="2892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4584" cy="2892683"/>
            </a:xfrm>
            <a:custGeom>
              <a:avLst/>
              <a:gdLst/>
              <a:ahLst/>
              <a:cxnLst/>
              <a:rect l="l" t="t" r="r" b="b"/>
              <a:pathLst>
                <a:path w="4254584" h="2892683">
                  <a:moveTo>
                    <a:pt x="0" y="0"/>
                  </a:moveTo>
                  <a:lnTo>
                    <a:pt x="4254584" y="0"/>
                  </a:lnTo>
                  <a:lnTo>
                    <a:pt x="4254584" y="2892683"/>
                  </a:lnTo>
                  <a:lnTo>
                    <a:pt x="0" y="2892683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281253"/>
            <a:ext cx="6245523" cy="20864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29905" y="4183458"/>
            <a:ext cx="7728896" cy="611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5400" spc="160" dirty="0">
                <a:solidFill>
                  <a:srgbClr val="002D5D"/>
                </a:solidFill>
                <a:latin typeface="Open Sans Light 2 Bold"/>
              </a:rPr>
              <a:t>Questions?</a:t>
            </a:r>
            <a:endParaRPr lang="en-US" sz="5400" spc="160" dirty="0">
              <a:solidFill>
                <a:srgbClr val="002D5D"/>
              </a:solidFill>
              <a:latin typeface="Open Sans Light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8" ma:contentTypeDescription="Create a new document." ma:contentTypeScope="" ma:versionID="73067b232ad957c25403de936d5930a2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1ddbb1af0fbb1e8c393c311c857f3218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126C6-3C24-4F13-AB59-DCD9462A3F58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5665252f-2c69-48e5-b0d6-d600eead1583"/>
    <ds:schemaRef ds:uri="80156bfa-366b-4c3c-b565-b9add800627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441239-8F09-44C9-ACB4-4E964762E6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B4EA04-2762-4FAE-BB9D-2CB6D50C0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142</Words>
  <Application>Microsoft Office PowerPoint</Application>
  <PresentationFormat>Custom</PresentationFormat>
  <Paragraphs>26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Open Sans Light 2 Bold</vt:lpstr>
      <vt:lpstr>Calibri</vt:lpstr>
      <vt:lpstr>Open Sans Light 2</vt:lpstr>
      <vt:lpstr>Times New Roman</vt:lpstr>
      <vt:lpstr>Open Sans Light 1</vt:lpstr>
      <vt:lpstr>Arial</vt:lpstr>
      <vt:lpstr>Open Sans Light 1 Bold</vt:lpstr>
      <vt:lpstr>Office Theme</vt:lpstr>
      <vt:lpstr>file:///\\finfiles\fin\Bud_Data\Sales%20and%20Use%20Tax\Financial%20Worksessions\2022\2022%20Sales%20Tax%20by%20NAICS.xlsx!Total%20State!R2C23:R15C55</vt:lpstr>
      <vt:lpstr>file:///\\finfiles\fin\Bud_Data\Sales%20and%20Use%20Tax\Financial%20Worksessions\2022\2022%20Sales%20Tax%20by%20NAICS.xlsx!Clerk%20and%20Recorder%20Use%20Tax!R2C25:R15C57</vt:lpstr>
      <vt:lpstr>file:///\\finfiles\fin\Bud_Data\Sales%20and%20Use%20Tax\Financial%20Worksessions\2022\2022%20Sales%20Tax%20by%20NAICS.xlsx!Building%20Use%20Tax!R2C19:R15C51</vt:lpstr>
      <vt:lpstr>file:///\\finfiles\fin\Bud_Data\Sales%20and%20Use%20Tax\Financial%20Worksessions\2022\2022%20Sales%20Tax%20by%20NAICS.xlsx!Total%20Taxes!R2C23:R15C55</vt:lpstr>
      <vt:lpstr>file:///\\finfiles\fin\Bud_Data\Sales%20and%20Use%20Tax\Financial%20Worksessions\2022\2022%20Sales%20Tax%20by%20NAICS.xlsx!Total%20Taxes!R38C69:R59C83</vt:lpstr>
      <vt:lpstr>file:///\\finfiles\fin\Bud_Data\Sales%20and%20Use%20Tax\Financial%20Worksessions\2022\2022%20Sales%20Tax%20by%20NAICS.xlsx!Total%20Taxes!R2C57:R15C64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EPC Generic Presentation</dc:title>
  <dc:creator>AmyJo Fields</dc:creator>
  <cp:lastModifiedBy>Jackie Allred</cp:lastModifiedBy>
  <cp:revision>15</cp:revision>
  <dcterms:created xsi:type="dcterms:W3CDTF">2006-08-16T00:00:00Z</dcterms:created>
  <dcterms:modified xsi:type="dcterms:W3CDTF">2022-06-21T17:13:51Z</dcterms:modified>
  <dc:identifier>DAE3tjSdtuU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