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62" r:id="rId7"/>
    <p:sldId id="263" r:id="rId8"/>
    <p:sldId id="268" r:id="rId9"/>
    <p:sldId id="264" r:id="rId10"/>
    <p:sldId id="265" r:id="rId11"/>
    <p:sldId id="270" r:id="rId12"/>
    <p:sldId id="271" r:id="rId13"/>
    <p:sldId id="272" r:id="rId14"/>
    <p:sldId id="269" r:id="rId15"/>
    <p:sldId id="266" r:id="rId16"/>
    <p:sldId id="278" r:id="rId17"/>
    <p:sldId id="267" r:id="rId18"/>
    <p:sldId id="273" r:id="rId19"/>
    <p:sldId id="274" r:id="rId20"/>
    <p:sldId id="277" r:id="rId21"/>
    <p:sldId id="261" r:id="rId22"/>
  </p:sldIdLst>
  <p:sldSz cx="13716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 Light 1" panose="020B0604020202020204" charset="0"/>
      <p:regular r:id="rId28"/>
    </p:embeddedFont>
    <p:embeddedFont>
      <p:font typeface="Open Sans Light 1 Bold" panose="020B0604020202020204" charset="0"/>
      <p:regular r:id="rId29"/>
    </p:embeddedFont>
    <p:embeddedFont>
      <p:font typeface="Open Sans Light 2" panose="020B0604020202020204" charset="0"/>
      <p:regular r:id="rId30"/>
    </p:embeddedFont>
    <p:embeddedFont>
      <p:font typeface="Open Sans Light 2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9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9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1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3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2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66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8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26D-18D0-4BC8-BAD0-3E12A615E208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A323-4046-481F-B0F7-4E35C9422E38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29CF-2A5E-4961-AB88-BF4F65600B48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D814-AA9A-41C7-AE7C-2FA96A3C1273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8285-758E-4D4E-8869-77AB09EC1AF4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2A8-4F15-4AB4-B9BC-A62B003A287A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BCB-17BB-4B8B-BCCC-A0E42DE2EE76}" type="datetime1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E8AD-B56E-472A-864A-2AAB7B9DA635}" type="datetime1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788-EB08-4B92-9C19-F51B2054B57B}" type="datetime1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A60-1920-4056-B817-24D3D2B0A767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CE44-EAB9-41C4-8FA9-43D2779DE370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4B0B-479C-4DD6-9809-173A579EC2E4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oleObject" Target="file:///\\finfiles\fin\bud_data\BoCC\2022\05%20May%202022%20BoCC%20Report%20SS%20-Updated.xlsx!SI%20Fund%2012-New%20Benefits!R7C1:R32C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oleObject" Target="file:///\\finfiles\fin\bud_data\BoCC\2022\05%20May%202022%20BoCC%20Report%20SS%20-Updated.xlsx!GF-Combined%20Res%20By%20Major!R13C1:R30C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oleObject" Target="file:///\\finfiles\fin\bud_data\BoCC\2022\05%20May%202022%20BoCC%20Report%20SS%20-Updated.xlsx!GF-Combined%20Res%20By%20Major!R33C1:R60C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\\finfiles\fin\bud_data\BoCC\2022\05%20May%202022%20BoCC%20Report%20SS%20-Updated.xlsx!CTF%20Fund%2015!R14C8:R35C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oleObject" Target="file:///\\finfiles\fin\bud_data\BoCC\2022\05%20May%202022%20BoCC%20Report%20SS%20-Updated.xlsx!Fund%2019-School%20Trust!R15C8:R31C1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file:///\\finfiles\fin\bud_data\BoCC\2022\05%20May%202022%20BoCC%20Report%20SS%20-Updated.xlsx!Fund%2022!R16C8:R37C1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oleObject" Target="file:///\\finfiles\fin\bud_data\BoCC\2022\05%20May%202022%20BoCC%20Report%20SS%20-Updated.xlsx!LIDs%2074&amp;75!R17C8:R36C1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oleObject" Target="file:///\\finfiles\fin\bud_data\BoCC\2022\05%20May%202022%20BoCC%20Report%20SS%20-Updated.xlsx!GF%20UnRes%20Rev%20!R9C1:R34C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file:///\\finfiles\fin\bud_data\BoCC\2022\05%20May%202022%20BoCC%20Report%20SS%20-Updated.xlsx!GF%20UnRes%20Exp%20!R12C1:R33C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file:///\\finfiles\fin\bud_data\BoCC\2022\05%20May%202022%20BoCC%20Report%20SS%20-Updated.xlsx!R&amp;B!R18C9:R49C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file:///\\finfiles\fin\bud_data\BoCC\2022\05%20May%202022%20BoCC%20Report%20SS%20-Updated.xlsx!Fund%204!R15C6:R38C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file:///\\finfiles\fin\bud_data\BoCC\2022\05%20May%202022%20BoCC%20Report%20SS%20-Updated.xlsx!CI%20Fund%206!R16C8:R36C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file:///\\finfiles\fin\bud_data\BoCC\2022\05%20May%202022%20BoCC%20Report%20SS%20-Updated.xlsx!SI%20Fund%2012-New%20Risk%20WC!R7C1:R28C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200" y="6819900"/>
            <a:ext cx="135636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BUDGET REPORT</a:t>
            </a:r>
          </a:p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AE89-3F54-43CE-803F-642D0B04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Insurance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Trust Benefits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103A09-9717-32F2-6CF8-514FDA002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3459"/>
              </p:ext>
            </p:extLst>
          </p:nvPr>
        </p:nvGraphicFramePr>
        <p:xfrm>
          <a:off x="1295400" y="2933700"/>
          <a:ext cx="11353800" cy="697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01185" imgH="5038770" progId="Excel.Sheet.12">
                  <p:link updateAutomatic="1"/>
                </p:oleObj>
              </mc:Choice>
              <mc:Fallback>
                <p:oleObj name="Worksheet" r:id="rId4" imgW="8201185" imgH="5038770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103A09-9717-32F2-6CF8-514FDA002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933700"/>
                        <a:ext cx="11353800" cy="697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56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397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95B30916-7437-4196-BE7F-63B12E696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312082"/>
              </p:ext>
            </p:extLst>
          </p:nvPr>
        </p:nvGraphicFramePr>
        <p:xfrm>
          <a:off x="3276600" y="4914900"/>
          <a:ext cx="7924800" cy="262590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564406417"/>
                    </a:ext>
                  </a:extLst>
                </a:gridCol>
              </a:tblGrid>
              <a:tr h="2625902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Restricted Funds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0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1687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2E670C-A072-861F-4F31-48B65E831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03647"/>
              </p:ext>
            </p:extLst>
          </p:nvPr>
        </p:nvGraphicFramePr>
        <p:xfrm>
          <a:off x="310387" y="3086100"/>
          <a:ext cx="12951764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01101" imgH="3247873" progId="Excel.Sheet.12">
                  <p:link updateAutomatic="1"/>
                </p:oleObj>
              </mc:Choice>
              <mc:Fallback>
                <p:oleObj name="Worksheet" r:id="rId4" imgW="8001101" imgH="3247873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C2E670C-A072-861F-4F31-48B65E831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387" y="3086100"/>
                        <a:ext cx="12951764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22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1687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40A8772-6EC5-05DA-EF9A-11F9FE51B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146362"/>
              </p:ext>
            </p:extLst>
          </p:nvPr>
        </p:nvGraphicFramePr>
        <p:xfrm>
          <a:off x="860907" y="2584640"/>
          <a:ext cx="11940693" cy="72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01101" imgH="4829169" progId="Excel.Sheet.12">
                  <p:link updateAutomatic="1"/>
                </p:oleObj>
              </mc:Choice>
              <mc:Fallback>
                <p:oleObj name="Worksheet" r:id="rId4" imgW="8001101" imgH="4829169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40A8772-6EC5-05DA-EF9A-11F9FE51B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907" y="2584640"/>
                        <a:ext cx="11940693" cy="720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79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907" y="-7207"/>
            <a:ext cx="13716000" cy="2026507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Trust Fund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8391068-906E-D561-F8A8-F309F1600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5453"/>
              </p:ext>
            </p:extLst>
          </p:nvPr>
        </p:nvGraphicFramePr>
        <p:xfrm>
          <a:off x="838200" y="2565009"/>
          <a:ext cx="11916791" cy="730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24614" imgH="4734034" progId="Excel.Sheet.12">
                  <p:link updateAutomatic="1"/>
                </p:oleObj>
              </mc:Choice>
              <mc:Fallback>
                <p:oleObj name="Worksheet" r:id="rId4" imgW="7724614" imgH="4734034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8391068-906E-D561-F8A8-F309F1600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565009"/>
                        <a:ext cx="11916791" cy="7302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67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Schools’ Trust Fund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6F1F9F-3754-C630-09D7-FB36F7EEA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80816"/>
              </p:ext>
            </p:extLst>
          </p:nvPr>
        </p:nvGraphicFramePr>
        <p:xfrm>
          <a:off x="381000" y="2800603"/>
          <a:ext cx="12496544" cy="630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05534" imgH="3686027" progId="Excel.Sheet.12">
                  <p:link updateAutomatic="1"/>
                </p:oleObj>
              </mc:Choice>
              <mc:Fallback>
                <p:oleObj name="Worksheet" r:id="rId4" imgW="7305534" imgH="3686027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16F1F9F-3754-C630-09D7-FB36F7EEA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800603"/>
                        <a:ext cx="12496544" cy="630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25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 Hazardous Waste Fund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BBE869-3788-70D2-BD72-C296F4D7F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59042"/>
              </p:ext>
            </p:extLst>
          </p:nvPr>
        </p:nvGraphicFramePr>
        <p:xfrm>
          <a:off x="325730" y="2857500"/>
          <a:ext cx="1247587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58298" imgH="4438772" progId="Excel.Sheet.12">
                  <p:link updateAutomatic="1"/>
                </p:oleObj>
              </mc:Choice>
              <mc:Fallback>
                <p:oleObj name="Worksheet" r:id="rId4" imgW="8258298" imgH="44387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BBE869-3788-70D2-BD72-C296F4D7F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730" y="2857500"/>
                        <a:ext cx="1247587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08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Improvement Districts (LIDs)*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5C7AF1-2D1F-F7B7-5EB3-5AA42A0C4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031936"/>
              </p:ext>
            </p:extLst>
          </p:nvPr>
        </p:nvGraphicFramePr>
        <p:xfrm>
          <a:off x="465220" y="2781300"/>
          <a:ext cx="1264118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972355" imgH="4229171" progId="Excel.Sheet.12">
                  <p:link updateAutomatic="1"/>
                </p:oleObj>
              </mc:Choice>
              <mc:Fallback>
                <p:oleObj name="Worksheet" r:id="rId4" imgW="7972355" imgH="4229171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55C7AF1-2D1F-F7B7-5EB3-5AA42A0C4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220" y="2781300"/>
                        <a:ext cx="1264118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77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2778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95B30916-7437-4196-BE7F-63B12E696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85696"/>
              </p:ext>
            </p:extLst>
          </p:nvPr>
        </p:nvGraphicFramePr>
        <p:xfrm>
          <a:off x="3352800" y="4869430"/>
          <a:ext cx="7924800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56440641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Unrestricted Funds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095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Unrestricted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23AAB91-7206-6DF8-E5A4-A69EC6552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47518"/>
              </p:ext>
            </p:extLst>
          </p:nvPr>
        </p:nvGraphicFramePr>
        <p:xfrm>
          <a:off x="609600" y="2552699"/>
          <a:ext cx="12492147" cy="708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96205" imgH="4819693" progId="Excel.Sheet.12">
                  <p:link updateAutomatic="1"/>
                </p:oleObj>
              </mc:Choice>
              <mc:Fallback>
                <p:oleObj name="Worksheet" r:id="rId4" imgW="8496205" imgH="4819693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23AAB91-7206-6DF8-E5A4-A69EC6552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552699"/>
                        <a:ext cx="12492147" cy="7086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21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16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Unrestricted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4B4862-A6E7-CABC-776F-A2DA9D557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66130"/>
              </p:ext>
            </p:extLst>
          </p:nvPr>
        </p:nvGraphicFramePr>
        <p:xfrm>
          <a:off x="457199" y="3009900"/>
          <a:ext cx="1265993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505661" imgH="3686027" progId="Excel.Sheet.12">
                  <p:link updateAutomatic="1"/>
                </p:oleObj>
              </mc:Choice>
              <mc:Fallback>
                <p:oleObj name="Worksheet" r:id="rId4" imgW="8505661" imgH="3686027" progId="Excel.Sheet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F4B4862-A6E7-CABC-776F-A2DA9D5578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" y="3009900"/>
                        <a:ext cx="1265993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9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95B30916-7437-4196-BE7F-63B12E696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097472"/>
              </p:ext>
            </p:extLst>
          </p:nvPr>
        </p:nvGraphicFramePr>
        <p:xfrm>
          <a:off x="3124200" y="4914900"/>
          <a:ext cx="8305800" cy="2362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564406417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 Restricted Funds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0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46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&amp; Bridge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A120E2C-3663-93BB-EDD8-06458139A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170094"/>
              </p:ext>
            </p:extLst>
          </p:nvPr>
        </p:nvGraphicFramePr>
        <p:xfrm>
          <a:off x="1005840" y="2435855"/>
          <a:ext cx="11948160" cy="728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953487" imgH="5457973" progId="Excel.Sheet.12">
                  <p:link updateAutomatic="1"/>
                </p:oleObj>
              </mc:Choice>
              <mc:Fallback>
                <p:oleObj name="Worksheet" r:id="rId4" imgW="8953487" imgH="5457973" progId="Excel.Sheet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A120E2C-3663-93BB-EDD8-06458139A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5840" y="2435855"/>
                        <a:ext cx="11948160" cy="728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52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16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6A69B1-38A6-136E-68FF-5C29E6293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56487"/>
              </p:ext>
            </p:extLst>
          </p:nvPr>
        </p:nvGraphicFramePr>
        <p:xfrm>
          <a:off x="762000" y="2705100"/>
          <a:ext cx="12251004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48758" imgH="4305355" progId="Excel.Sheet.12">
                  <p:link updateAutomatic="1"/>
                </p:oleObj>
              </mc:Choice>
              <mc:Fallback>
                <p:oleObj name="Worksheet" r:id="rId4" imgW="8048758" imgH="4305355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36A69B1-38A6-136E-68FF-5C29E62933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705100"/>
                        <a:ext cx="12251004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90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Improvement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C33539-72F9-5D41-B088-50088FC68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601004"/>
              </p:ext>
            </p:extLst>
          </p:nvPr>
        </p:nvGraphicFramePr>
        <p:xfrm>
          <a:off x="685800" y="2863454"/>
          <a:ext cx="12201020" cy="654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934154" imgH="4257598" progId="Excel.Sheet.12">
                  <p:link updateAutomatic="1"/>
                </p:oleObj>
              </mc:Choice>
              <mc:Fallback>
                <p:oleObj name="Worksheet" r:id="rId4" imgW="7934154" imgH="4257598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CC33539-72F9-5D41-B088-50088FC688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863454"/>
                        <a:ext cx="12201020" cy="6547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25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Insurance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Risk, Workers’ Compensation &amp; Unemployment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A11E5B3-C0F8-3E89-E27F-3245D4281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16880"/>
              </p:ext>
            </p:extLst>
          </p:nvPr>
        </p:nvGraphicFramePr>
        <p:xfrm>
          <a:off x="590389" y="3086100"/>
          <a:ext cx="12439811" cy="640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734491" imgH="4495626" progId="Excel.Sheet.12">
                  <p:link updateAutomatic="1"/>
                </p:oleObj>
              </mc:Choice>
              <mc:Fallback>
                <p:oleObj name="Worksheet" r:id="rId4" imgW="8734491" imgH="4495626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A11E5B3-C0F8-3E89-E27F-3245D4281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389" y="3086100"/>
                        <a:ext cx="12439811" cy="6403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6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B21ADE-B0B5-4D53-890E-31FE2D6E9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126C6-3C24-4F13-AB59-DCD9462A3F5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5665252f-2c69-48e5-b0d6-d600eead1583"/>
    <ds:schemaRef ds:uri="80156bfa-366b-4c3c-b565-b9add80062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199</Words>
  <Application>Microsoft Office PowerPoint</Application>
  <PresentationFormat>Custom</PresentationFormat>
  <Paragraphs>98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Open Sans Light 1</vt:lpstr>
      <vt:lpstr>Open Sans Light 2</vt:lpstr>
      <vt:lpstr>Calibri</vt:lpstr>
      <vt:lpstr>Open Sans Light 1 Bold</vt:lpstr>
      <vt:lpstr>Open Sans Light 2 Bold</vt:lpstr>
      <vt:lpstr>Times New Roman</vt:lpstr>
      <vt:lpstr>Arial</vt:lpstr>
      <vt:lpstr>Office Theme</vt:lpstr>
      <vt:lpstr>file:///\\finfiles\fin\bud_data\BoCC\2022\05%20May%202022%20BoCC%20Report%20SS%20-Updated.xlsx!GF%20UnRes%20Rev%20!R9C1:R34C11</vt:lpstr>
      <vt:lpstr>file:///\\finfiles\fin\bud_data\BoCC\2022\05%20May%202022%20BoCC%20Report%20SS%20-Updated.xlsx!GF%20UnRes%20Exp%20!R12C1:R33C11</vt:lpstr>
      <vt:lpstr>file:///\\finfiles\fin\bud_data\BoCC\2022\05%20May%202022%20BoCC%20Report%20SS%20-Updated.xlsx!R&amp;B!R18C9:R49C15</vt:lpstr>
      <vt:lpstr>file:///\\finfiles\fin\bud_data\BoCC\2022\05%20May%202022%20BoCC%20Report%20SS%20-Updated.xlsx!Fund%204!R15C6:R38C11</vt:lpstr>
      <vt:lpstr>file:///\\finfiles\fin\bud_data\BoCC\2022\05%20May%202022%20BoCC%20Report%20SS%20-Updated.xlsx!CI%20Fund%206!R16C8:R36C14</vt:lpstr>
      <vt:lpstr>file:///\\finfiles\fin\bud_data\BoCC\2022\05%20May%202022%20BoCC%20Report%20SS%20-Updated.xlsx!SI%20Fund%2012-New%20Risk%20WC!R7C1:R28C7</vt:lpstr>
      <vt:lpstr>file:///\\finfiles\fin\bud_data\BoCC\2022\05%20May%202022%20BoCC%20Report%20SS%20-Updated.xlsx!SI%20Fund%2012-New%20Benefits!R7C1:R32C7</vt:lpstr>
      <vt:lpstr>file:///\\finfiles\fin\bud_data\BoCC\2022\05%20May%202022%20BoCC%20Report%20SS%20-Updated.xlsx!GF-Combined%20Res%20By%20Major!R13C1:R30C6</vt:lpstr>
      <vt:lpstr>file:///\\finfiles\fin\bud_data\BoCC\2022\05%20May%202022%20BoCC%20Report%20SS%20-Updated.xlsx!GF-Combined%20Res%20By%20Major!R33C1:R60C6</vt:lpstr>
      <vt:lpstr>file:///\\finfiles\fin\bud_data\BoCC\2022\05%20May%202022%20BoCC%20Report%20SS%20-Updated.xlsx!CTF%20Fund%2015!R14C8:R35C14</vt:lpstr>
      <vt:lpstr>file:///\\finfiles\fin\bud_data\BoCC\2022\05%20May%202022%20BoCC%20Report%20SS%20-Updated.xlsx!Fund%2019-School%20Trust!R15C8:R31C15</vt:lpstr>
      <vt:lpstr>file:///\\finfiles\fin\bud_data\BoCC\2022\05%20May%202022%20BoCC%20Report%20SS%20-Updated.xlsx!Fund%2022!R16C8:R37C14</vt:lpstr>
      <vt:lpstr>file:///\\finfiles\fin\bud_data\BoCC\2022\05%20May%202022%20BoCC%20Report%20SS%20-Updated.xlsx!LIDs%2074&amp;75!R17C8:R36C16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27</cp:revision>
  <dcterms:created xsi:type="dcterms:W3CDTF">2006-08-16T00:00:00Z</dcterms:created>
  <dcterms:modified xsi:type="dcterms:W3CDTF">2022-06-21T17:15:27Z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