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</p:sldMasterIdLst>
  <p:notesMasterIdLst>
    <p:notesMasterId r:id="rId19"/>
  </p:notesMasterIdLst>
  <p:sldIdLst>
    <p:sldId id="313" r:id="rId5"/>
    <p:sldId id="265" r:id="rId6"/>
    <p:sldId id="390" r:id="rId7"/>
    <p:sldId id="374" r:id="rId8"/>
    <p:sldId id="375" r:id="rId9"/>
    <p:sldId id="391" r:id="rId10"/>
    <p:sldId id="376" r:id="rId11"/>
    <p:sldId id="392" r:id="rId12"/>
    <p:sldId id="389" r:id="rId13"/>
    <p:sldId id="395" r:id="rId14"/>
    <p:sldId id="381" r:id="rId15"/>
    <p:sldId id="396" r:id="rId16"/>
    <p:sldId id="382" r:id="rId17"/>
    <p:sldId id="34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9EF60C-1235-4136-8712-EBC8093E3543}" v="369" dt="2022-06-01T16:29:21.1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2"/>
    <p:restoredTop sz="95847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6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pchp-my.sharepoint.com/personal/evan_caster_ppchp_org/Documents/Desktop/Management/CoC%20Board/Strategic%20Planning/PPCoC%20Strategic%20Plan%20Activities%20-%2010.19.2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ppchp-my.sharepoint.com/personal/evan_caster_ppchp_org/Documents/Desktop/Management/CoC%20Board/Strategic%20Planning/PPCoC%20Strategic%20Plan%20Activities%20-%2010.19.21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ppchp-my.sharepoint.com/personal/evan_caster_ppchp_org/Documents/Desktop/Management/CoC%20Board/Strategic%20Planning/PPCoC%20Strategic%20Plan%20Activities%20-%2010.19.21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Objective 1.1:  Decrease the unsheltered homeless count on PIT by </a:t>
            </a:r>
            <a:r>
              <a:rPr lang="en-US" sz="18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10%</a:t>
            </a:r>
            <a:r>
              <a:rPr lang="en-US" sz="18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8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'[PPCoC Strategic Plan Activities - 10.19.21.xlsx]Graphs - Rare'!$A$4</c:f>
              <c:strCache>
                <c:ptCount val="1"/>
                <c:pt idx="0">
                  <c:v>2020 PIT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'[PPCoC Strategic Plan Activities - 10.19.21.xlsx]Graphs - Rare'!$B$3</c:f>
              <c:strCache>
                <c:ptCount val="1"/>
                <c:pt idx="0">
                  <c:v>Unsheltered People during the Point In Time</c:v>
                </c:pt>
              </c:strCache>
            </c:strRef>
          </c:cat>
          <c:val>
            <c:numRef>
              <c:f>'[PPCoC Strategic Plan Activities - 10.19.21.xlsx]Graphs - Rare'!$B$4</c:f>
              <c:numCache>
                <c:formatCode>General</c:formatCode>
                <c:ptCount val="1"/>
                <c:pt idx="0">
                  <c:v>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01-4302-8093-9E35C6C201E4}"/>
            </c:ext>
          </c:extLst>
        </c:ser>
        <c:ser>
          <c:idx val="1"/>
          <c:order val="1"/>
          <c:tx>
            <c:strRef>
              <c:f>'[PPCoC Strategic Plan Activities - 10.19.21.xlsx]Graphs - Rare'!$A$6</c:f>
              <c:strCache>
                <c:ptCount val="1"/>
                <c:pt idx="0">
                  <c:v>Goal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'[PPCoC Strategic Plan Activities - 10.19.21.xlsx]Graphs - Rare'!$B$3</c:f>
              <c:strCache>
                <c:ptCount val="1"/>
                <c:pt idx="0">
                  <c:v>Unsheltered People during the Point In Time</c:v>
                </c:pt>
              </c:strCache>
            </c:strRef>
          </c:cat>
          <c:val>
            <c:numRef>
              <c:f>'[PPCoC Strategic Plan Activities - 10.19.21.xlsx]Graphs - Rare'!$B$6</c:f>
              <c:numCache>
                <c:formatCode>General</c:formatCode>
                <c:ptCount val="1"/>
                <c:pt idx="0">
                  <c:v>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01-4302-8093-9E35C6C201E4}"/>
            </c:ext>
          </c:extLst>
        </c:ser>
        <c:ser>
          <c:idx val="2"/>
          <c:order val="2"/>
          <c:tx>
            <c:strRef>
              <c:f>'[PPCoC Strategic Plan Activities - 10.19.21.xlsx]Graphs - Rare'!$A$5</c:f>
              <c:strCache>
                <c:ptCount val="1"/>
                <c:pt idx="0">
                  <c:v>2022 PIT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501-4302-8093-9E35C6C201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'[PPCoC Strategic Plan Activities - 10.19.21.xlsx]Graphs - Rare'!$B$5</c:f>
              <c:numCache>
                <c:formatCode>General</c:formatCode>
                <c:ptCount val="1"/>
                <c:pt idx="0">
                  <c:v>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01-4302-8093-9E35C6C20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9455272"/>
        <c:axId val="969455600"/>
        <c:extLst/>
      </c:barChart>
      <c:catAx>
        <c:axId val="969455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455600"/>
        <c:crosses val="autoZero"/>
        <c:auto val="1"/>
        <c:lblAlgn val="ctr"/>
        <c:lblOffset val="100"/>
        <c:noMultiLvlLbl val="0"/>
      </c:catAx>
      <c:valAx>
        <c:axId val="969455600"/>
        <c:scaling>
          <c:orientation val="minMax"/>
          <c:max val="400"/>
          <c:min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Number of People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455272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Objective 1.3:  Reduce First Time homelessness by </a:t>
            </a:r>
            <a:r>
              <a:rPr lang="en-US" sz="1800" b="1" dirty="0"/>
              <a:t>15%.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'Graphs - Rare'!$A$49</c:f>
              <c:strCache>
                <c:ptCount val="1"/>
                <c:pt idx="0">
                  <c:v>2020 SPM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'Graphs - Rare'!$B$47:$B$48</c:f>
              <c:strCache>
                <c:ptCount val="2"/>
                <c:pt idx="1">
                  <c:v>First Time Homeless</c:v>
                </c:pt>
              </c:strCache>
            </c:strRef>
          </c:cat>
          <c:val>
            <c:numRef>
              <c:f>'Graphs - Rare'!$B$49</c:f>
              <c:numCache>
                <c:formatCode>General</c:formatCode>
                <c:ptCount val="1"/>
                <c:pt idx="0">
                  <c:v>3227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45-483B-AD8B-404CC53C520E}"/>
            </c:ext>
          </c:extLst>
        </c:ser>
        <c:ser>
          <c:idx val="1"/>
          <c:order val="1"/>
          <c:tx>
            <c:strRef>
              <c:f>'Graphs - Rare'!$A$51</c:f>
              <c:strCache>
                <c:ptCount val="1"/>
                <c:pt idx="0">
                  <c:v>Goal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'Graphs - Rare'!$B$47:$B$48</c:f>
              <c:strCache>
                <c:ptCount val="2"/>
                <c:pt idx="1">
                  <c:v>First Time Homeless</c:v>
                </c:pt>
              </c:strCache>
            </c:strRef>
          </c:cat>
          <c:val>
            <c:numRef>
              <c:f>'Graphs - Rare'!$B$51</c:f>
              <c:numCache>
                <c:formatCode>General</c:formatCode>
                <c:ptCount val="1"/>
                <c:pt idx="0">
                  <c:v>2762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45-483B-AD8B-404CC53C520E}"/>
            </c:ext>
          </c:extLst>
        </c:ser>
        <c:ser>
          <c:idx val="2"/>
          <c:order val="2"/>
          <c:tx>
            <c:strRef>
              <c:f>'Graphs - Rare'!$A$50</c:f>
              <c:strCache>
                <c:ptCount val="1"/>
                <c:pt idx="0">
                  <c:v>2021 SPM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'Graphs - Rare'!$B$50</c:f>
              <c:numCache>
                <c:formatCode>General</c:formatCode>
                <c:ptCount val="1"/>
                <c:pt idx="0">
                  <c:v>2871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45-483B-AD8B-404CC53C52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6864240"/>
        <c:axId val="876864896"/>
      </c:barChart>
      <c:catAx>
        <c:axId val="8768642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First Time</a:t>
                </a:r>
                <a:r>
                  <a:rPr lang="en-US" sz="1400" baseline="0"/>
                  <a:t> Homelessness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6864896"/>
        <c:crosses val="autoZero"/>
        <c:auto val="1"/>
        <c:lblAlgn val="ctr"/>
        <c:lblOffset val="100"/>
        <c:noMultiLvlLbl val="0"/>
      </c:catAx>
      <c:valAx>
        <c:axId val="876864896"/>
        <c:scaling>
          <c:orientation val="minMax"/>
          <c:max val="3500"/>
          <c:min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Number</a:t>
                </a:r>
                <a:r>
                  <a:rPr lang="en-US" sz="1400" baseline="0"/>
                  <a:t> of People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6864240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8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Objective 2.3: Increase exits to permanent housing from street outreach by </a:t>
            </a:r>
            <a:r>
              <a:rPr lang="en-US" sz="18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5%</a:t>
            </a:r>
            <a:r>
              <a:rPr lang="en-US" sz="18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8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'Graphs - Brief'!$A$47</c:f>
              <c:strCache>
                <c:ptCount val="1"/>
                <c:pt idx="0">
                  <c:v>2020 SPM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'Graphs - Brief'!$B$45:$B$46</c:f>
              <c:strCache>
                <c:ptCount val="2"/>
                <c:pt idx="1">
                  <c:v>Exits from Street outreach to PH</c:v>
                </c:pt>
              </c:strCache>
            </c:strRef>
          </c:cat>
          <c:val>
            <c:numRef>
              <c:f>'Graphs - Brief'!$B$47</c:f>
              <c:numCache>
                <c:formatCode>General</c:formatCode>
                <c:ptCount val="1"/>
                <c:pt idx="0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DA-418E-871D-B1141CCBF2D4}"/>
            </c:ext>
          </c:extLst>
        </c:ser>
        <c:ser>
          <c:idx val="1"/>
          <c:order val="1"/>
          <c:tx>
            <c:strRef>
              <c:f>'Graphs - Brief'!$A$49</c:f>
              <c:strCache>
                <c:ptCount val="1"/>
                <c:pt idx="0">
                  <c:v>Goal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'Graphs - Brief'!$B$45:$B$46</c:f>
              <c:strCache>
                <c:ptCount val="2"/>
                <c:pt idx="1">
                  <c:v>Exits from Street outreach to PH</c:v>
                </c:pt>
              </c:strCache>
            </c:strRef>
          </c:cat>
          <c:val>
            <c:numRef>
              <c:f>'Graphs - Brief'!$B$49</c:f>
              <c:numCache>
                <c:formatCode>General</c:formatCode>
                <c:ptCount val="1"/>
                <c:pt idx="0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DA-418E-871D-B1141CCBF2D4}"/>
            </c:ext>
          </c:extLst>
        </c:ser>
        <c:ser>
          <c:idx val="2"/>
          <c:order val="2"/>
          <c:tx>
            <c:strRef>
              <c:f>'Graphs - Brief'!$A$48</c:f>
              <c:strCache>
                <c:ptCount val="1"/>
                <c:pt idx="0">
                  <c:v>2021 SPM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'Graphs - Brief'!$B$48</c:f>
              <c:numCache>
                <c:formatCode>General</c:formatCode>
                <c:ptCount val="1"/>
                <c:pt idx="0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DA-418E-871D-B1141CCBF2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6864240"/>
        <c:axId val="876864896"/>
      </c:barChart>
      <c:catAx>
        <c:axId val="8768642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Exits from Street Outreach to Permanent Housing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6864896"/>
        <c:crosses val="autoZero"/>
        <c:auto val="1"/>
        <c:lblAlgn val="ctr"/>
        <c:lblOffset val="100"/>
        <c:noMultiLvlLbl val="0"/>
      </c:catAx>
      <c:valAx>
        <c:axId val="876864896"/>
        <c:scaling>
          <c:orientation val="minMax"/>
          <c:max val="175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Number of Exits</a:t>
                </a:r>
                <a:r>
                  <a:rPr lang="en-US" sz="1400" baseline="0"/>
                  <a:t>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6864240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Objective 2.4: Increase exits into temporary</a:t>
            </a:r>
            <a:r>
              <a:rPr lang="en-US" sz="1800" baseline="0" dirty="0"/>
              <a:t> shelter</a:t>
            </a:r>
            <a:r>
              <a:rPr lang="en-US" sz="1800" dirty="0"/>
              <a:t> from street outreach by </a:t>
            </a:r>
            <a:r>
              <a:rPr lang="en-US" sz="1800" b="1" dirty="0"/>
              <a:t>10%.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'Graphs - Brief'!$A$63</c:f>
              <c:strCache>
                <c:ptCount val="1"/>
                <c:pt idx="0">
                  <c:v>2020 SPM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'Graphs - Brief'!$B$61:$B$62</c:f>
              <c:strCache>
                <c:ptCount val="2"/>
                <c:pt idx="1">
                  <c:v>Exits from Street Outreach to Temporary/Institutions</c:v>
                </c:pt>
              </c:strCache>
            </c:strRef>
          </c:cat>
          <c:val>
            <c:numRef>
              <c:f>'Graphs - Brief'!$B$63</c:f>
              <c:numCache>
                <c:formatCode>General</c:formatCode>
                <c:ptCount val="1"/>
                <c:pt idx="0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23-44CE-92F2-DCCB789A6DE4}"/>
            </c:ext>
          </c:extLst>
        </c:ser>
        <c:ser>
          <c:idx val="1"/>
          <c:order val="1"/>
          <c:tx>
            <c:strRef>
              <c:f>'Graphs - Brief'!$A$65</c:f>
              <c:strCache>
                <c:ptCount val="1"/>
                <c:pt idx="0">
                  <c:v>Goal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'Graphs - Brief'!$B$61:$B$62</c:f>
              <c:strCache>
                <c:ptCount val="2"/>
                <c:pt idx="1">
                  <c:v>Exits from Street Outreach to Temporary/Institutions</c:v>
                </c:pt>
              </c:strCache>
            </c:strRef>
          </c:cat>
          <c:val>
            <c:numRef>
              <c:f>'Graphs - Brief'!$B$65</c:f>
              <c:numCache>
                <c:formatCode>General</c:formatCode>
                <c:ptCount val="1"/>
                <c:pt idx="0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23-44CE-92F2-DCCB789A6DE4}"/>
            </c:ext>
          </c:extLst>
        </c:ser>
        <c:ser>
          <c:idx val="2"/>
          <c:order val="2"/>
          <c:tx>
            <c:strRef>
              <c:f>'Graphs - Brief'!$A$64</c:f>
              <c:strCache>
                <c:ptCount val="1"/>
                <c:pt idx="0">
                  <c:v>2021 SPM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'Graphs - Brief'!$B$64</c:f>
              <c:numCache>
                <c:formatCode>General</c:formatCode>
                <c:ptCount val="1"/>
                <c:pt idx="0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23-44CE-92F2-DCCB789A6D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5345256"/>
        <c:axId val="1015347224"/>
      </c:barChart>
      <c:catAx>
        <c:axId val="10153452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Exits from Street Outreach to Temporary/Institutions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5347224"/>
        <c:crosses val="autoZero"/>
        <c:auto val="1"/>
        <c:lblAlgn val="ctr"/>
        <c:lblOffset val="100"/>
        <c:noMultiLvlLbl val="0"/>
      </c:catAx>
      <c:valAx>
        <c:axId val="1015347224"/>
        <c:scaling>
          <c:orientation val="minMax"/>
          <c:max val="175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Number of Exits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5345256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0.67711</cdr:x>
      <cdr:y>0.36946</cdr:y>
    </cdr:from>
    <cdr:to>
      <cdr:x>0.97539</cdr:x>
      <cdr:y>0.51998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4C5DEC89-5085-296B-ABD5-B8D373B66840}"/>
            </a:ext>
          </a:extLst>
        </cdr:cNvPr>
        <cdr:cNvSpPr/>
      </cdr:nvSpPr>
      <cdr:spPr>
        <a:xfrm xmlns:a="http://schemas.openxmlformats.org/drawingml/2006/main">
          <a:off x="5535168" y="2057400"/>
          <a:ext cx="2438400" cy="83820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6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5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600" b="1" dirty="0"/>
            <a:t>26% reduction for unsheltered PIT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0.51863</cdr:x>
      <cdr:y>0.17781</cdr:y>
    </cdr:from>
    <cdr:to>
      <cdr:x>0.90062</cdr:x>
      <cdr:y>0.34195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529DF92D-212C-C829-EF0B-DCC49C96E931}"/>
            </a:ext>
          </a:extLst>
        </cdr:cNvPr>
        <cdr:cNvSpPr/>
      </cdr:nvSpPr>
      <cdr:spPr>
        <a:xfrm xmlns:a="http://schemas.openxmlformats.org/drawingml/2006/main">
          <a:off x="4241800" y="990600"/>
          <a:ext cx="3124200" cy="91440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5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/>
            <a:t>11% reduction for First Time Homelessness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0.20186</cdr:x>
      <cdr:y>0.23252</cdr:y>
    </cdr:from>
    <cdr:to>
      <cdr:x>0.58385</cdr:x>
      <cdr:y>0.45137</cdr:y>
    </cdr:to>
    <cdr:sp macro="" textlink="">
      <cdr:nvSpPr>
        <cdr:cNvPr id="3" name="Oval 2">
          <a:extLst xmlns:a="http://schemas.openxmlformats.org/drawingml/2006/main">
            <a:ext uri="{FF2B5EF4-FFF2-40B4-BE49-F238E27FC236}">
              <a16:creationId xmlns:a16="http://schemas.microsoft.com/office/drawing/2014/main" id="{1B9B07CD-167D-9A46-BAB5-A237E65E4A47}"/>
            </a:ext>
          </a:extLst>
        </cdr:cNvPr>
        <cdr:cNvSpPr/>
      </cdr:nvSpPr>
      <cdr:spPr>
        <a:xfrm xmlns:a="http://schemas.openxmlformats.org/drawingml/2006/main">
          <a:off x="1651000" y="1295400"/>
          <a:ext cx="3124200" cy="121920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6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5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/>
            <a:t>20% increase for exits to permanent housing from Street Outreach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0.23913</cdr:x>
      <cdr:y>0.34347</cdr:y>
    </cdr:from>
    <cdr:to>
      <cdr:x>0.62112</cdr:x>
      <cdr:y>0.56231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BB74B49B-F095-88DF-9CF6-38E30836FB9E}"/>
            </a:ext>
          </a:extLst>
        </cdr:cNvPr>
        <cdr:cNvSpPr/>
      </cdr:nvSpPr>
      <cdr:spPr>
        <a:xfrm xmlns:a="http://schemas.openxmlformats.org/drawingml/2006/main">
          <a:off x="1955800" y="1913467"/>
          <a:ext cx="3124200" cy="121920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6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5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/>
            <a:t>31% increase for exits to permanent housing from temporary shelter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8E712-99DC-41D1-9B68-5FE5304FC3D9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BF4E2-CB63-4E22-83DD-9B3AA862E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7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26A974-D4E9-430A-BDE6-37740FB233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4503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Continuum of Care is governed by the Code of Federal Regulations:  24 CFR Part 578 Continuum of Care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26A974-D4E9-430A-BDE6-37740FB233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94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Homeless Diversion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8BF4E2-CB63-4E22-83DD-9B3AA862E4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48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4E4F77-FA38-44E2-9D65-A6148D3076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81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8AE652-D950-473A-9FC6-EC6F020B11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83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03A3CF-3A8C-47FA-A607-F835C51934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24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8861A0-CC5A-4060-83A1-B965CAD4E4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91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EF0513-3582-4009-B408-D011532341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99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50475B-2B44-4DBF-88BD-24601F41D0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8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257291-781D-436C-B5D1-06E1E1A75D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93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98D8A22-A8C5-4F4D-95B6-743FEB404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5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B3CF95-6B63-4B4C-B5A1-4E62AE0620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57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66A5AB-CD48-4AFF-BCB1-CD56AC8FEF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4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AEE516-EABD-4069-8E36-F4EE3DE3B6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7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1CD37B-17B7-4F1C-A2A9-E28863ED05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" y="6070867"/>
            <a:ext cx="7886700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23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3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4" y="1098133"/>
            <a:ext cx="3249230" cy="4634664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665" y="1219200"/>
            <a:ext cx="3176336" cy="2057400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FFFFFF"/>
                </a:solidFill>
                <a:cs typeface="Calibri Light"/>
              </a:rPr>
              <a:t>PPCoC 3-Year Strategic Plan – </a:t>
            </a:r>
            <a:r>
              <a:rPr lang="en-US" sz="3800" i="1" dirty="0">
                <a:solidFill>
                  <a:srgbClr val="FFFFFF"/>
                </a:solidFill>
                <a:cs typeface="Calibri Light"/>
              </a:rPr>
              <a:t>Call to Action</a:t>
            </a:r>
            <a:endParaRPr lang="en-US" sz="3800" i="1" dirty="0">
              <a:solidFill>
                <a:srgbClr val="FFFFFF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3344" y="3789950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2BC13AFC-8DEE-4A42-A161-DF2AF48272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367" y="1705528"/>
            <a:ext cx="4915159" cy="345290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62D5DDB-A659-433B-B05B-00307E397B87}"/>
              </a:ext>
            </a:extLst>
          </p:cNvPr>
          <p:cNvSpPr txBox="1">
            <a:spLocks/>
          </p:cNvSpPr>
          <p:nvPr/>
        </p:nvSpPr>
        <p:spPr>
          <a:xfrm>
            <a:off x="505677" y="4057659"/>
            <a:ext cx="2810467" cy="14287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FFFFFF"/>
                </a:solidFill>
                <a:cs typeface="Calibri Light"/>
              </a:rPr>
              <a:t>El Paso County </a:t>
            </a:r>
            <a:r>
              <a:rPr lang="en-US" sz="3200" dirty="0" err="1">
                <a:solidFill>
                  <a:srgbClr val="FFFFFF"/>
                </a:solidFill>
                <a:cs typeface="Calibri Light"/>
              </a:rPr>
              <a:t>BoCC</a:t>
            </a:r>
            <a:endParaRPr lang="en-US" sz="3200" dirty="0">
              <a:solidFill>
                <a:srgbClr val="FFFFFF"/>
              </a:solidFill>
              <a:cs typeface="Calibri Light"/>
            </a:endParaRPr>
          </a:p>
          <a:p>
            <a:endParaRPr lang="en-US" sz="3200" dirty="0">
              <a:solidFill>
                <a:srgbClr val="FFFFFF"/>
              </a:solidFill>
              <a:cs typeface="Calibri Light"/>
            </a:endParaRPr>
          </a:p>
          <a:p>
            <a:r>
              <a:rPr lang="en-US" sz="3200" dirty="0">
                <a:solidFill>
                  <a:srgbClr val="FFFFFF"/>
                </a:solidFill>
                <a:cs typeface="Calibri Light"/>
              </a:rPr>
              <a:t>June 14, 2022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D5A6E30-4792-0914-9EC7-5F5402C649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274091"/>
              </p:ext>
            </p:extLst>
          </p:nvPr>
        </p:nvGraphicFramePr>
        <p:xfrm>
          <a:off x="304800" y="848979"/>
          <a:ext cx="8536021" cy="4870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4259">
                  <a:extLst>
                    <a:ext uri="{9D8B030D-6E8A-4147-A177-3AD203B41FA5}">
                      <a16:colId xmlns:a16="http://schemas.microsoft.com/office/drawing/2014/main" val="3282674209"/>
                    </a:ext>
                  </a:extLst>
                </a:gridCol>
                <a:gridCol w="2845881">
                  <a:extLst>
                    <a:ext uri="{9D8B030D-6E8A-4147-A177-3AD203B41FA5}">
                      <a16:colId xmlns:a16="http://schemas.microsoft.com/office/drawing/2014/main" val="2680599463"/>
                    </a:ext>
                  </a:extLst>
                </a:gridCol>
                <a:gridCol w="2845881">
                  <a:extLst>
                    <a:ext uri="{9D8B030D-6E8A-4147-A177-3AD203B41FA5}">
                      <a16:colId xmlns:a16="http://schemas.microsoft.com/office/drawing/2014/main" val="572291779"/>
                    </a:ext>
                  </a:extLst>
                </a:gridCol>
              </a:tblGrid>
              <a:tr h="326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Responsible Party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Strategic Activities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3430437"/>
                  </a:ext>
                </a:extLst>
              </a:tr>
              <a:tr h="231064">
                <a:tc rowSpan="4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referral connections to local service providers through street outreach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Street Outreach providers</a:t>
                      </a:r>
                      <a:endParaRPr lang="en-US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Increase number of referral services in HMIS by street outreach providers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209363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Regional Care Coordinators for Health First Colorado Medicaid</a:t>
                      </a:r>
                      <a:endParaRPr lang="en-US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007137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 Paso County DHS</a:t>
                      </a:r>
                      <a:endParaRPr lang="en-US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104332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Behavioral health providers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437040"/>
                  </a:ext>
                </a:extLst>
              </a:tr>
              <a:tr h="231064">
                <a:tc rowSpan="3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Diversion funds and creating policies and procedures to connect service providers to flexible funds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Community Health Partnership</a:t>
                      </a:r>
                      <a:endParaRPr lang="en-US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Adoption of homeless diversion funds targeted for unsheltered homeless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88533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Private funders</a:t>
                      </a:r>
                      <a:endParaRPr lang="en-US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34194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Public funders (City of COS, DOLA, El Paso County)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378578"/>
                  </a:ext>
                </a:extLst>
              </a:tr>
              <a:tr h="240691">
                <a:tc rowSpan="5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City of Colorado Springs and El Paso County in prioritizing affordable housing construction and rehabilitation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CoC Board</a:t>
                      </a:r>
                      <a:endParaRPr lang="en-US" sz="1400" i="1" kern="120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Provide recommendations to the City of Colorado Springs and other funders/developers on new funding, construction, and rehabilitation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2030"/>
                  </a:ext>
                </a:extLst>
              </a:tr>
              <a:tr h="2406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City of COS/El Paso County</a:t>
                      </a:r>
                      <a:endParaRPr lang="en-US" sz="1400" i="1" kern="1200" dirty="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238295"/>
                  </a:ext>
                </a:extLst>
              </a:tr>
              <a:tr h="2406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Housing development partners</a:t>
                      </a:r>
                      <a:endParaRPr lang="en-US" sz="1400" i="1" kern="1200" dirty="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306229"/>
                  </a:ext>
                </a:extLst>
              </a:tr>
              <a:tr h="2406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CHFA</a:t>
                      </a:r>
                      <a:endParaRPr lang="en-US" sz="1400" i="1" kern="1200" dirty="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811999"/>
                  </a:ext>
                </a:extLst>
              </a:tr>
              <a:tr h="2406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State Department of Local Affairs</a:t>
                      </a:r>
                      <a:endParaRPr lang="en-US" sz="1400" i="1" kern="1200" dirty="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591981"/>
                  </a:ext>
                </a:extLst>
              </a:tr>
              <a:tr h="240691">
                <a:tc rowSpan="4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 storing of household essential documents in HMIS to help with timely housing placements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Street Outreach providers</a:t>
                      </a:r>
                      <a:endParaRPr lang="en-US" sz="1400" i="1" kern="1200" dirty="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Create a checklist of housing documents and increase utilization of HMIS for storing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102390"/>
                  </a:ext>
                </a:extLst>
              </a:tr>
              <a:tr h="240691">
                <a:tc vMerge="1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 Paso County DHS</a:t>
                      </a:r>
                      <a:endParaRPr lang="en-US" sz="1400" i="1" kern="1200" dirty="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041381"/>
                  </a:ext>
                </a:extLst>
              </a:tr>
              <a:tr h="240691">
                <a:tc vMerge="1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Coordinated Entry System</a:t>
                      </a:r>
                      <a:endParaRPr lang="en-US" sz="1400" i="1" kern="1200" dirty="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307095"/>
                  </a:ext>
                </a:extLst>
              </a:tr>
              <a:tr h="231143">
                <a:tc vMerge="1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HMIS Lead</a:t>
                      </a:r>
                      <a:endParaRPr lang="en-US" sz="1400" i="1" kern="1200" dirty="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04948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00BA0D9-6D39-0598-7D80-83BF187DD468}"/>
              </a:ext>
            </a:extLst>
          </p:cNvPr>
          <p:cNvSpPr txBox="1"/>
          <p:nvPr/>
        </p:nvSpPr>
        <p:spPr>
          <a:xfrm>
            <a:off x="152400" y="278765"/>
            <a:ext cx="8915400" cy="405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Objective 2.3: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Increase exits to permanent housing from street outreach by 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5%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888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ADFB337-DDC4-4E46-B080-929E2AC7B2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9278371"/>
              </p:ext>
            </p:extLst>
          </p:nvPr>
        </p:nvGraphicFramePr>
        <p:xfrm>
          <a:off x="482600" y="304800"/>
          <a:ext cx="8178799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9576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D5A6E30-4792-0914-9EC7-5F5402C649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458125"/>
              </p:ext>
            </p:extLst>
          </p:nvPr>
        </p:nvGraphicFramePr>
        <p:xfrm>
          <a:off x="304800" y="848979"/>
          <a:ext cx="8536021" cy="4568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4259">
                  <a:extLst>
                    <a:ext uri="{9D8B030D-6E8A-4147-A177-3AD203B41FA5}">
                      <a16:colId xmlns:a16="http://schemas.microsoft.com/office/drawing/2014/main" val="3282674209"/>
                    </a:ext>
                  </a:extLst>
                </a:gridCol>
                <a:gridCol w="2845881">
                  <a:extLst>
                    <a:ext uri="{9D8B030D-6E8A-4147-A177-3AD203B41FA5}">
                      <a16:colId xmlns:a16="http://schemas.microsoft.com/office/drawing/2014/main" val="2680599463"/>
                    </a:ext>
                  </a:extLst>
                </a:gridCol>
                <a:gridCol w="2845881">
                  <a:extLst>
                    <a:ext uri="{9D8B030D-6E8A-4147-A177-3AD203B41FA5}">
                      <a16:colId xmlns:a16="http://schemas.microsoft.com/office/drawing/2014/main" val="572291779"/>
                    </a:ext>
                  </a:extLst>
                </a:gridCol>
              </a:tblGrid>
              <a:tr h="326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Responsible Party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Strategic Activities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3430437"/>
                  </a:ext>
                </a:extLst>
              </a:tr>
              <a:tr h="231064">
                <a:tc rowSpan="4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Coordinate discharge with criminal justice institutions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Criminal justice institutions</a:t>
                      </a:r>
                      <a:endParaRPr lang="en-US" sz="1400" i="1" kern="120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Setup data sharing agreements to coordinate discharge planning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209363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Office of Behavioral Health</a:t>
                      </a:r>
                      <a:endParaRPr lang="en-US" sz="1400" i="1" kern="120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Setup data sharing agreements to coordinate discharge planning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9007137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Coordinated Entry System</a:t>
                      </a:r>
                      <a:endParaRPr lang="en-US" sz="1400" i="1" kern="120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Setup data sharing agreements to coordinate discharge planning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0104332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CSPD HOP Program</a:t>
                      </a:r>
                      <a:endParaRPr lang="en-US" sz="1400" i="1" kern="1200" dirty="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Setup data sharing agreements to coordinate discharge planning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1437040"/>
                  </a:ext>
                </a:extLst>
              </a:tr>
              <a:tr h="231064">
                <a:tc rowSpan="4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Coordinate discharge with healthcare institutions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Hospitals</a:t>
                      </a:r>
                      <a:endParaRPr lang="en-US" sz="1400" i="1" kern="120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Setup meetings and trainings to discuss data sharing agreements with healthcare partners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88533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Recuperative care clinics</a:t>
                      </a:r>
                      <a:endParaRPr lang="en-US" sz="1400" i="1" kern="120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34194"/>
                  </a:ext>
                </a:extLst>
              </a:tr>
              <a:tr h="2849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Coordinated Entry System</a:t>
                      </a:r>
                      <a:endParaRPr lang="en-US" sz="1400" i="1" kern="1200" dirty="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378578"/>
                  </a:ext>
                </a:extLst>
              </a:tr>
              <a:tr h="2849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+mn-ea"/>
                          <a:cs typeface="Calibri" panose="020F0502020204030204" pitchFamily="34" charset="0"/>
                        </a:rPr>
                        <a:t>Regional Health First Colorado Medicaid providers</a:t>
                      </a:r>
                      <a:endParaRPr lang="en-US" sz="1400" i="1" kern="1200" dirty="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212588"/>
                  </a:ext>
                </a:extLst>
              </a:tr>
              <a:tr h="240691">
                <a:tc rowSpan="4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connections to Emergency Shelter providers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Street outreach providers</a:t>
                      </a:r>
                      <a:endParaRPr lang="en-US" sz="1400" i="1" kern="120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Increase bed utilization for emergency shelters by encouraging unsheltered homeless to stay in ES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2030"/>
                  </a:ext>
                </a:extLst>
              </a:tr>
              <a:tr h="2406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+mn-ea"/>
                          <a:cs typeface="Calibri" panose="020F0502020204030204" pitchFamily="34" charset="0"/>
                        </a:rPr>
                        <a:t>Public service providers</a:t>
                      </a:r>
                      <a:endParaRPr lang="en-US" sz="1400" i="1" kern="1200" dirty="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238295"/>
                  </a:ext>
                </a:extLst>
              </a:tr>
              <a:tr h="2406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CoC Board - Communication Strategy</a:t>
                      </a:r>
                      <a:endParaRPr lang="en-US" sz="1400" i="1" kern="1200" dirty="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306229"/>
                  </a:ext>
                </a:extLst>
              </a:tr>
              <a:tr h="2406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Emergency shelter providers</a:t>
                      </a:r>
                      <a:endParaRPr lang="en-US" sz="1400" i="1" kern="1200" dirty="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591981"/>
                  </a:ext>
                </a:extLst>
              </a:tr>
              <a:tr h="240691">
                <a:tc rowSpan="4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connections to Transitional Housing providers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+mn-ea"/>
                          <a:cs typeface="Calibri" panose="020F0502020204030204" pitchFamily="34" charset="0"/>
                        </a:rPr>
                        <a:t>Street outreach providers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Increase bed utilization for TH by utilizing referral connections to TH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102390"/>
                  </a:ext>
                </a:extLst>
              </a:tr>
              <a:tr h="240691">
                <a:tc vMerge="1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+mn-ea"/>
                          <a:cs typeface="Calibri" panose="020F0502020204030204" pitchFamily="34" charset="0"/>
                        </a:rPr>
                        <a:t>Public service providers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041381"/>
                  </a:ext>
                </a:extLst>
              </a:tr>
              <a:tr h="345384">
                <a:tc vMerge="1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+mn-ea"/>
                          <a:cs typeface="Calibri" panose="020F0502020204030204" pitchFamily="34" charset="0"/>
                        </a:rPr>
                        <a:t>CoC Board - Communication Strategy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3070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Calibri (body)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Transitional Housing providers</a:t>
                      </a:r>
                      <a:endParaRPr lang="en-US" sz="1400" i="1" kern="1200" dirty="0">
                        <a:solidFill>
                          <a:srgbClr val="000000"/>
                        </a:solidFill>
                        <a:effectLst/>
                        <a:latin typeface="Calibri (body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04948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00BA0D9-6D39-0598-7D80-83BF187DD468}"/>
              </a:ext>
            </a:extLst>
          </p:cNvPr>
          <p:cNvSpPr txBox="1"/>
          <p:nvPr/>
        </p:nvSpPr>
        <p:spPr>
          <a:xfrm>
            <a:off x="152400" y="278765"/>
            <a:ext cx="8991600" cy="405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Objective 2.4: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Increase exits into temporary/Institutions from street outreach by 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10%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307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15ABAB5-1C21-4DC7-8D2F-06A30D4180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7378550"/>
              </p:ext>
            </p:extLst>
          </p:nvPr>
        </p:nvGraphicFramePr>
        <p:xfrm>
          <a:off x="482600" y="296333"/>
          <a:ext cx="8178799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1029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655F88-4C2B-7A46-AB91-4593FEE0A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6154" y="881329"/>
            <a:ext cx="3988849" cy="1381125"/>
          </a:xfrm>
        </p:spPr>
        <p:txBody>
          <a:bodyPr>
            <a:normAutofit/>
          </a:bodyPr>
          <a:lstStyle/>
          <a:p>
            <a:pPr algn="ctr"/>
            <a:r>
              <a:rPr lang="en-US" sz="5400" u="sng" dirty="0">
                <a:solidFill>
                  <a:srgbClr val="000000"/>
                </a:solidFill>
              </a:rPr>
              <a:t>Q and A</a:t>
            </a:r>
          </a:p>
        </p:txBody>
      </p:sp>
      <p:pic>
        <p:nvPicPr>
          <p:cNvPr id="24" name="Graphic 23" descr="Help">
            <a:extLst>
              <a:ext uri="{FF2B5EF4-FFF2-40B4-BE49-F238E27FC236}">
                <a16:creationId xmlns:a16="http://schemas.microsoft.com/office/drawing/2014/main" id="{A4ED139B-8789-4098-B2FE-315BBC43F8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57208" y="2253892"/>
            <a:ext cx="3026740" cy="302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39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2D1A8-96E1-4DFA-B1A3-F5CEFA348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927" y="394691"/>
            <a:ext cx="5970873" cy="994172"/>
          </a:xfrm>
        </p:spPr>
        <p:txBody>
          <a:bodyPr>
            <a:normAutofit/>
          </a:bodyPr>
          <a:lstStyle/>
          <a:p>
            <a:r>
              <a:rPr lang="en-US" sz="4000" b="1" u="sng" dirty="0">
                <a:cs typeface="Calibri Light"/>
              </a:rPr>
              <a:t>Continuum of Care Purpose</a:t>
            </a:r>
            <a:endParaRPr lang="en-US" sz="40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4DC0F-68EC-48DE-928A-4EFEAA95B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916" y="891777"/>
            <a:ext cx="5849652" cy="489942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Promote communitywide commitment to the goal of ending homelessness;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Provide funding for efforts to quickly rehouse homeless individuals and families while minimizing the trauma and dislocation caused to homeless individuals, families, and communities by homelessness;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Promote access to and effect utilization of mainstream programs by homeless individuals and families; and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Optimize self-sufficiency among individuals and families experiencing homelessness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25FF3D-CF8D-4C78-AA1A-3576584DB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9927" y="5615327"/>
            <a:ext cx="6289612" cy="350045"/>
          </a:xfrm>
        </p:spPr>
        <p:txBody>
          <a:bodyPr>
            <a:normAutofit/>
          </a:bodyPr>
          <a:lstStyle/>
          <a:p>
            <a:pPr algn="l" defTabSz="685800">
              <a:spcAft>
                <a:spcPts val="450"/>
              </a:spcAf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Source: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https://files.hudexchange.info/resources/documents/CoCProgramIntroductoryGuide.pdf</a:t>
            </a:r>
            <a:endParaRPr lang="en-US" sz="12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/>
            </a:endParaRPr>
          </a:p>
        </p:txBody>
      </p:sp>
      <p:pic>
        <p:nvPicPr>
          <p:cNvPr id="8" name="Graphic 7" descr="Suburban scene">
            <a:extLst>
              <a:ext uri="{FF2B5EF4-FFF2-40B4-BE49-F238E27FC236}">
                <a16:creationId xmlns:a16="http://schemas.microsoft.com/office/drawing/2014/main" id="{758BD038-BBC8-44FC-A9D0-1C62E1E2A8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9800" y="1752416"/>
            <a:ext cx="3003123" cy="300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59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B7C90-BA08-F487-9766-562278C00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200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u="sng" dirty="0">
                <a:cs typeface="Calibri Light"/>
              </a:rPr>
              <a:t>PPCoC Governing Board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7E83A-1776-0CB5-CBAB-CFA6FFC9B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8006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Required PPCoC Board Members:</a:t>
            </a:r>
          </a:p>
          <a:p>
            <a:pPr lvl="1"/>
            <a:r>
              <a:rPr lang="en-US" sz="2400" i="1" dirty="0"/>
              <a:t>Homeless / formerly homeless person</a:t>
            </a:r>
          </a:p>
          <a:p>
            <a:pPr lvl="1"/>
            <a:r>
              <a:rPr lang="en-US" sz="2400" i="1" dirty="0"/>
              <a:t>Education / McKinney Vento representative</a:t>
            </a:r>
          </a:p>
          <a:p>
            <a:pPr lvl="1"/>
            <a:r>
              <a:rPr lang="en-US" sz="2400" i="1" dirty="0"/>
              <a:t>Veteran or Veteran service agency representative</a:t>
            </a:r>
          </a:p>
          <a:p>
            <a:pPr lvl="1"/>
            <a:r>
              <a:rPr lang="en-US" sz="2400" i="1" dirty="0"/>
              <a:t>Emergency Solutions Grant (ESG) Program funded agency</a:t>
            </a:r>
          </a:p>
          <a:p>
            <a:pPr lvl="1"/>
            <a:r>
              <a:rPr lang="en-US" sz="2400" i="1" dirty="0"/>
              <a:t>Public Housing Authority representative – Ex-Officio</a:t>
            </a:r>
          </a:p>
          <a:p>
            <a:pPr lvl="1"/>
            <a:r>
              <a:rPr lang="en-US" sz="2400" i="1" dirty="0"/>
              <a:t>Domestic Violence Agency representative</a:t>
            </a:r>
          </a:p>
          <a:p>
            <a:pPr lvl="1"/>
            <a:endParaRPr lang="en-US" sz="2400" dirty="0"/>
          </a:p>
          <a:p>
            <a:r>
              <a:rPr lang="en-US" sz="2800" dirty="0"/>
              <a:t>Representatives from El Paso County agencies</a:t>
            </a:r>
          </a:p>
          <a:p>
            <a:pPr lvl="1"/>
            <a:r>
              <a:rPr lang="en-US" sz="2400" i="1" dirty="0"/>
              <a:t>El Paso County Department of Human Services</a:t>
            </a:r>
          </a:p>
          <a:p>
            <a:pPr lvl="1"/>
            <a:r>
              <a:rPr lang="en-US" sz="2400" i="1" dirty="0"/>
              <a:t>El Paso County Economic Development Department </a:t>
            </a:r>
          </a:p>
          <a:p>
            <a:pPr lvl="2"/>
            <a:r>
              <a:rPr lang="en-US" sz="2100" i="1" dirty="0"/>
              <a:t>El Paso County Housing Authority</a:t>
            </a:r>
          </a:p>
          <a:p>
            <a:pPr lvl="1"/>
            <a:r>
              <a:rPr lang="en-US" sz="2400" i="1" dirty="0"/>
              <a:t>El Paso County Sheriff’s Office, Detention Division</a:t>
            </a:r>
          </a:p>
        </p:txBody>
      </p:sp>
    </p:spTree>
    <p:extLst>
      <p:ext uri="{BB962C8B-B14F-4D97-AF65-F5344CB8AC3E}">
        <p14:creationId xmlns:p14="http://schemas.microsoft.com/office/powerpoint/2010/main" val="358446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0E2D1C8-E839-4D78-9B0F-D68D756DA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13879"/>
            <a:ext cx="80772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u="sng" dirty="0"/>
              <a:t>PPCoC 3-Year Strategic Plan - Goals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42BE42-6613-DF8C-2305-200E3A690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50" y="1524000"/>
            <a:ext cx="8698302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69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871B8-A340-4B5C-87AA-9C6749DBD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-76200"/>
            <a:ext cx="8763000" cy="1325563"/>
          </a:xfrm>
        </p:spPr>
        <p:txBody>
          <a:bodyPr>
            <a:normAutofit/>
          </a:bodyPr>
          <a:lstStyle/>
          <a:p>
            <a:r>
              <a:rPr lang="en-US" sz="4800" b="1" dirty="0"/>
              <a:t> </a:t>
            </a:r>
            <a:r>
              <a:rPr lang="en-US" sz="4800" b="1" u="sng" dirty="0"/>
              <a:t>Rare</a:t>
            </a:r>
            <a:r>
              <a:rPr lang="en-US" sz="4800" b="1" dirty="0"/>
              <a:t>		   	    </a:t>
            </a:r>
            <a:r>
              <a:rPr lang="en-US" sz="4800" b="1" u="sng" dirty="0"/>
              <a:t>Brief</a:t>
            </a:r>
            <a:r>
              <a:rPr lang="en-US" sz="4800" b="1" dirty="0"/>
              <a:t>	         </a:t>
            </a:r>
            <a:r>
              <a:rPr lang="en-US" sz="4800" b="1" u="sng" dirty="0"/>
              <a:t>One-time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7764AD-F139-D7B9-0A8C-963AA74CE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244" y="1066800"/>
            <a:ext cx="8763000" cy="482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22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D5A6E30-4792-0914-9EC7-5F5402C649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239895"/>
              </p:ext>
            </p:extLst>
          </p:nvPr>
        </p:nvGraphicFramePr>
        <p:xfrm>
          <a:off x="303178" y="848979"/>
          <a:ext cx="8537643" cy="5191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5881">
                  <a:extLst>
                    <a:ext uri="{9D8B030D-6E8A-4147-A177-3AD203B41FA5}">
                      <a16:colId xmlns:a16="http://schemas.microsoft.com/office/drawing/2014/main" val="3282674209"/>
                    </a:ext>
                  </a:extLst>
                </a:gridCol>
                <a:gridCol w="2845881">
                  <a:extLst>
                    <a:ext uri="{9D8B030D-6E8A-4147-A177-3AD203B41FA5}">
                      <a16:colId xmlns:a16="http://schemas.microsoft.com/office/drawing/2014/main" val="2680599463"/>
                    </a:ext>
                  </a:extLst>
                </a:gridCol>
                <a:gridCol w="2845881">
                  <a:extLst>
                    <a:ext uri="{9D8B030D-6E8A-4147-A177-3AD203B41FA5}">
                      <a16:colId xmlns:a16="http://schemas.microsoft.com/office/drawing/2014/main" val="572291779"/>
                    </a:ext>
                  </a:extLst>
                </a:gridCol>
              </a:tblGrid>
              <a:tr h="326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Actions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Responsible Party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Strategic Activities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/>
                </a:tc>
                <a:extLst>
                  <a:ext uri="{0D108BD9-81ED-4DB2-BD59-A6C34878D82A}">
                    <a16:rowId xmlns:a16="http://schemas.microsoft.com/office/drawing/2014/main" val="4083430437"/>
                  </a:ext>
                </a:extLst>
              </a:tr>
              <a:tr h="231064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Create a flexible community fund and leverage existing funding sources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City of Colorado Springs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Creation of community flex fund and leverage existing funding sources (TANF, CDBG, mainstream resources, etc.)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209363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El Paso County</a:t>
                      </a:r>
                      <a:endParaRPr lang="en-US" sz="18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007137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Private funders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104332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Pikes Peak Veteran Housing Fund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437040"/>
                  </a:ext>
                </a:extLst>
              </a:tr>
              <a:tr h="2406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Community Health Partnership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216561"/>
                  </a:ext>
                </a:extLst>
              </a:tr>
              <a:tr h="231064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Develop best practices for street outreach to connect to Emergency Shelter providers and CE Housing services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Emergency Shelters providers</a:t>
                      </a:r>
                      <a:endParaRPr lang="en-US" sz="18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Conduct trainings and develop best practices for community street outreach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544546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CSPD HOT</a:t>
                      </a:r>
                      <a:endParaRPr lang="en-US" sz="18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976754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CSFD HOP </a:t>
                      </a:r>
                      <a:endParaRPr lang="en-US" sz="18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892680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Street Outreach providers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899263"/>
                  </a:ext>
                </a:extLst>
              </a:tr>
              <a:tr h="2406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El Paso County Sheriff’s Office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849214"/>
                  </a:ext>
                </a:extLst>
              </a:tr>
              <a:tr h="231064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Promote Emergency Shelter bed availability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Emergency Shelter providers</a:t>
                      </a:r>
                      <a:endParaRPr lang="en-US" sz="18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Increase utilization of emergency shelter beds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032943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City of Colorado Springs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617496"/>
                  </a:ext>
                </a:extLst>
              </a:tr>
              <a:tr h="4145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CoC Board - Communication Strategy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639909"/>
                  </a:ext>
                </a:extLst>
              </a:tr>
              <a:tr h="231064"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Coordinate discharge planning with institutions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</a:rPr>
                        <a:t>Emergency Shelter providers</a:t>
                      </a:r>
                      <a:endParaRPr lang="en-US" sz="18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System mapping of discharge planning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88533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Community Health Partnership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34194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Foster care system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378578"/>
                  </a:ext>
                </a:extLst>
              </a:tr>
              <a:tr h="4145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Assisted living/skilled nursing facilities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71730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Hospitals/health care facilities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956547"/>
                  </a:ext>
                </a:extLst>
              </a:tr>
              <a:tr h="2406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Criminal justice institutions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59" marR="66659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80203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00BA0D9-6D39-0598-7D80-83BF187DD468}"/>
              </a:ext>
            </a:extLst>
          </p:cNvPr>
          <p:cNvSpPr txBox="1"/>
          <p:nvPr/>
        </p:nvSpPr>
        <p:spPr>
          <a:xfrm>
            <a:off x="152400" y="278765"/>
            <a:ext cx="89154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Objective 1.1: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Decrease the unsheltered homelessness for the Point in Time by 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10%.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627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ADC8447-AD7A-49A7-A503-5AD1E163C3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802742"/>
              </p:ext>
            </p:extLst>
          </p:nvPr>
        </p:nvGraphicFramePr>
        <p:xfrm>
          <a:off x="484632" y="304800"/>
          <a:ext cx="8174736" cy="5568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3434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D5A6E30-4792-0914-9EC7-5F5402C649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930388"/>
              </p:ext>
            </p:extLst>
          </p:nvPr>
        </p:nvGraphicFramePr>
        <p:xfrm>
          <a:off x="304800" y="848979"/>
          <a:ext cx="8536021" cy="4933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4259">
                  <a:extLst>
                    <a:ext uri="{9D8B030D-6E8A-4147-A177-3AD203B41FA5}">
                      <a16:colId xmlns:a16="http://schemas.microsoft.com/office/drawing/2014/main" val="3282674209"/>
                    </a:ext>
                  </a:extLst>
                </a:gridCol>
                <a:gridCol w="2845881">
                  <a:extLst>
                    <a:ext uri="{9D8B030D-6E8A-4147-A177-3AD203B41FA5}">
                      <a16:colId xmlns:a16="http://schemas.microsoft.com/office/drawing/2014/main" val="2680599463"/>
                    </a:ext>
                  </a:extLst>
                </a:gridCol>
                <a:gridCol w="2845881">
                  <a:extLst>
                    <a:ext uri="{9D8B030D-6E8A-4147-A177-3AD203B41FA5}">
                      <a16:colId xmlns:a16="http://schemas.microsoft.com/office/drawing/2014/main" val="572291779"/>
                    </a:ext>
                  </a:extLst>
                </a:gridCol>
              </a:tblGrid>
              <a:tr h="326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Responsible Party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Strategic Activities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3430437"/>
                  </a:ext>
                </a:extLst>
              </a:tr>
              <a:tr h="231064">
                <a:tc rowSpan="4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Homeless Diversion and Prevention funds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CoC Board - Communication Strategy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Message availability of homeless diversion and prevention funds publicly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209363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Coordinated Entry System</a:t>
                      </a:r>
                      <a:endParaRPr lang="en-US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007137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Public funders (City of COS, DOLA)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104332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Community Health Partnership</a:t>
                      </a:r>
                      <a:endParaRPr lang="en-US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437040"/>
                  </a:ext>
                </a:extLst>
              </a:tr>
              <a:tr h="231064">
                <a:tc rowSpan="5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stronger relationships between service providers and landlords through landlord engagement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Housing Navigation service providers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Established meetings held between service providers and landlords and educational events to inform landlords of available resources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88533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Landlords and property managers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34194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Community Health Partnership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378578"/>
                  </a:ext>
                </a:extLst>
              </a:tr>
              <a:tr h="4145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Apartment Association of Southern Colorado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71730"/>
                  </a:ext>
                </a:extLst>
              </a:tr>
              <a:tr h="23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Landlord incentive funders (public and private)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956547"/>
                  </a:ext>
                </a:extLst>
              </a:tr>
              <a:tr h="240691">
                <a:tc rowSpan="5"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Partner with community providers offering financial assistance and relief to low-income households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CHP</a:t>
                      </a:r>
                      <a:endParaRPr lang="en-US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Newly formed partnerships with agencies addressing poverty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2030"/>
                  </a:ext>
                </a:extLst>
              </a:tr>
              <a:tr h="2406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Pikes Peak United Way</a:t>
                      </a:r>
                      <a:endParaRPr lang="en-US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238295"/>
                  </a:ext>
                </a:extLst>
              </a:tr>
              <a:tr h="2406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 Paso County Department of Human Services</a:t>
                      </a:r>
                      <a:endParaRPr lang="en-US" sz="14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306229"/>
                  </a:ext>
                </a:extLst>
              </a:tr>
              <a:tr h="2406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Faith-based organizations (such as Catholic Charities of Central Colorado)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811999"/>
                  </a:ext>
                </a:extLst>
              </a:tr>
              <a:tr h="2406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Community non-profits (such as Tri-Lakes Cares)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59198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00BA0D9-6D39-0598-7D80-83BF187DD468}"/>
              </a:ext>
            </a:extLst>
          </p:cNvPr>
          <p:cNvSpPr txBox="1"/>
          <p:nvPr/>
        </p:nvSpPr>
        <p:spPr>
          <a:xfrm>
            <a:off x="152400" y="278765"/>
            <a:ext cx="89154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Objective 1.3: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Achieve a </a:t>
            </a: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15%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reduction in First Time Homelessness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747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F817A06-B81E-42B2-A932-B3706DD6C0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1911869"/>
              </p:ext>
            </p:extLst>
          </p:nvPr>
        </p:nvGraphicFramePr>
        <p:xfrm>
          <a:off x="482600" y="304800"/>
          <a:ext cx="8178799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9915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28" ma:contentTypeDescription="Create a new document." ma:contentTypeScope="" ma:versionID="73067b232ad957c25403de936d5930a2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1ddbb1af0fbb1e8c393c311c857f3218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DateReceived" minOccurs="0"/>
                <xsd:element ref="ns2:CORAType" minOccurs="0"/>
                <xsd:element ref="ns2:Department" minOccurs="0"/>
                <xsd:element ref="ns2:Requestor" minOccurs="0"/>
                <xsd:element ref="ns2:PointofContact" minOccurs="0"/>
                <xsd:element ref="ns2:ReqOrganizationname" minOccurs="0"/>
                <xsd:element ref="ns2:MediaLengthInSeconds" minOccurs="0"/>
                <xsd:element ref="ns2:Invoicenumber" minOccurs="0"/>
                <xsd:element ref="ns2:PaidinFull_x003f_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Received" ma:index="20" nillable="true" ma:displayName="Date Received" ma:description="This is the date the CORA was received" ma:format="DateOnly" ma:internalName="DateReceived">
      <xsd:simpleType>
        <xsd:restriction base="dms:DateTime"/>
      </xsd:simpleType>
    </xsd:element>
    <xsd:element name="CORAType" ma:index="21" nillable="true" ma:displayName="Request Entity" ma:description="This is to classify the CORA by sender type" ma:format="Dropdown" ma:internalName="CORA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edia"/>
                    <xsd:enumeration value="Law firm"/>
                    <xsd:enumeration value="Citizen"/>
                    <xsd:enumeration value="Unknown"/>
                    <xsd:enumeration value="Government"/>
                    <xsd:enumeration value="Nonprofit"/>
                    <xsd:enumeration value="Business"/>
                    <xsd:enumeration value="University/ed"/>
                    <xsd:enumeration value="Healthcare"/>
                  </xsd:restriction>
                </xsd:simpleType>
              </xsd:element>
            </xsd:sequence>
          </xsd:extension>
        </xsd:complexContent>
      </xsd:complexType>
    </xsd:element>
    <xsd:element name="Department" ma:index="22" nillable="true" ma:displayName="Department" ma:description="The County Department or Office managing the documents" ma:format="Dropdown" ma:internalName="Departmen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ublic Health"/>
                    <xsd:enumeration value="Procurement"/>
                    <xsd:enumeration value="PIO"/>
                    <xsd:enumeration value="EPSO"/>
                    <xsd:enumeration value="C&amp;R"/>
                    <xsd:enumeration value="Treasurer"/>
                    <xsd:enumeration value="Finance"/>
                    <xsd:enumeration value="Planning"/>
                    <xsd:enumeration value="Comm. Services"/>
                    <xsd:enumeration value="HR"/>
                    <xsd:enumeration value="Other"/>
                    <xsd:enumeration value="Assessor"/>
                    <xsd:enumeration value="Public Works"/>
                    <xsd:enumeration value="Facilities"/>
                    <xsd:enumeration value="Legal"/>
                    <xsd:enumeration value="IT"/>
                    <xsd:enumeration value="Admin"/>
                    <xsd:enumeration value="DHS"/>
                    <xsd:enumeration value="Coroner"/>
                    <xsd:enumeration value="DA"/>
                    <xsd:enumeration value="PPOEM"/>
                    <xsd:enumeration value="Justice Services"/>
                    <xsd:enumeration value="Economic Dev."/>
                  </xsd:restriction>
                </xsd:simpleType>
              </xsd:element>
            </xsd:sequence>
          </xsd:extension>
        </xsd:complexContent>
      </xsd:complexType>
    </xsd:element>
    <xsd:element name="Requestor" ma:index="23" nillable="true" ma:displayName="Requestor" ma:description="The name of the Requestor" ma:format="Dropdown" ma:internalName="Requestor">
      <xsd:simpleType>
        <xsd:restriction base="dms:Text">
          <xsd:maxLength value="255"/>
        </xsd:restriction>
      </xsd:simpleType>
    </xsd:element>
    <xsd:element name="PointofContact" ma:index="24" nillable="true" ma:displayName="Point of Contact" ma:description="This is the person (or persons), from the &#10; County department managing the records, that act as point of contact to the ORS." ma:format="Dropdown" ma:list="UserInfo" ma:SharePointGroup="0" ma:internalName="Pointof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qOrganizationname" ma:index="25" nillable="true" ma:displayName="Organization" ma:description="This is the name of the organization that is requestor affiliated" ma:format="Dropdown" ma:internalName="ReqOrganizationname">
      <xsd:simpleType>
        <xsd:restriction base="dms:Text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Invoicenumber" ma:index="27" nillable="true" ma:displayName="Invoice number" ma:decimals="0" ma:description="This is the invoice number assigned to any CORA requiring financial reimbursement from the requestor. Year-number order" ma:format="Dropdown" ma:internalName="Invoicenumber" ma:percentage="FALSE">
      <xsd:simpleType>
        <xsd:restriction base="dms:Number"/>
      </xsd:simpleType>
    </xsd:element>
    <xsd:element name="PaidinFull_x003f_" ma:index="28" nillable="true" ma:displayName="Paid in Full?" ma:description="The status on the payment required by the requestor, if applicable.&#10;&#10;(If blank, no charge for request)" ma:format="Dropdown" ma:internalName="PaidinFull_x003f_">
      <xsd:simpleType>
        <xsd:restriction base="dms:Choice">
          <xsd:enumeration value="Yes"/>
          <xsd:enumeration value="No"/>
          <xsd:enumeration value="No Response"/>
        </xsd:restriction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38cfe51f-b26a-4d8e-9a63-6375ff3b21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1" nillable="true" ma:displayName="Taxonomy Catch All Column" ma:hidden="true" ma:list="{58322566-8442-4af9-8b12-5ca876f41557}" ma:internalName="TaxCatchAll" ma:showField="CatchAllData" ma:web="5665252f-2c69-48e5-b0d6-d600eead15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Received xmlns="80156bfa-366b-4c3c-b565-b9add8006275" xsi:nil="true"/>
    <_ip_UnifiedCompliancePolicyUIAction xmlns="http://schemas.microsoft.com/sharepoint/v3" xsi:nil="true"/>
    <TaxCatchAll xmlns="5665252f-2c69-48e5-b0d6-d600eead1583" xsi:nil="true"/>
    <lcf76f155ced4ddcb4097134ff3c332f xmlns="80156bfa-366b-4c3c-b565-b9add8006275">
      <Terms xmlns="http://schemas.microsoft.com/office/infopath/2007/PartnerControls"/>
    </lcf76f155ced4ddcb4097134ff3c332f>
    <CORAType xmlns="80156bfa-366b-4c3c-b565-b9add8006275" xsi:nil="true"/>
    <Requestor xmlns="80156bfa-366b-4c3c-b565-b9add8006275" xsi:nil="true"/>
    <ReqOrganizationname xmlns="80156bfa-366b-4c3c-b565-b9add8006275" xsi:nil="true"/>
    <_ip_UnifiedCompliancePolicyProperties xmlns="http://schemas.microsoft.com/sharepoint/v3" xsi:nil="true"/>
    <Invoicenumber xmlns="80156bfa-366b-4c3c-b565-b9add8006275" xsi:nil="true"/>
    <PaidinFull_x003f_ xmlns="80156bfa-366b-4c3c-b565-b9add8006275" xsi:nil="true"/>
    <PointofContact xmlns="80156bfa-366b-4c3c-b565-b9add8006275">
      <UserInfo>
        <DisplayName/>
        <AccountId xsi:nil="true"/>
        <AccountType/>
      </UserInfo>
    </PointofContact>
    <Department xmlns="80156bfa-366b-4c3c-b565-b9add8006275" xsi:nil="true"/>
  </documentManagement>
</p:properties>
</file>

<file path=customXml/itemProps1.xml><?xml version="1.0" encoding="utf-8"?>
<ds:datastoreItem xmlns:ds="http://schemas.openxmlformats.org/officeDocument/2006/customXml" ds:itemID="{7F75641C-ED41-4B66-8251-330232BE49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83AC27-5F3A-4CAB-B246-997760025C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0156bfa-366b-4c3c-b565-b9add8006275"/>
    <ds:schemaRef ds:uri="5665252f-2c69-48e5-b0d6-d600eead1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FE47FB-5E61-4B9C-983E-74CC3513D5A2}">
  <ds:schemaRefs>
    <ds:schemaRef ds:uri="http://schemas.microsoft.com/office/2006/metadata/properties"/>
    <ds:schemaRef ds:uri="http://schemas.microsoft.com/office/infopath/2007/PartnerControls"/>
    <ds:schemaRef ds:uri="80156bfa-366b-4c3c-b565-b9add8006275"/>
    <ds:schemaRef ds:uri="http://schemas.microsoft.com/sharepoint/v3"/>
    <ds:schemaRef ds:uri="5665252f-2c69-48e5-b0d6-d600eead158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6488</TotalTime>
  <Words>995</Words>
  <Application>Microsoft Office PowerPoint</Application>
  <PresentationFormat>On-screen Show (4:3)</PresentationFormat>
  <Paragraphs>159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(body)</vt:lpstr>
      <vt:lpstr>Calibri Light</vt:lpstr>
      <vt:lpstr>Times New Roman</vt:lpstr>
      <vt:lpstr>1_office theme</vt:lpstr>
      <vt:lpstr>PPCoC 3-Year Strategic Plan – Call to Action</vt:lpstr>
      <vt:lpstr>Continuum of Care Purpose</vt:lpstr>
      <vt:lpstr>PPCoC Governing Board Participation</vt:lpstr>
      <vt:lpstr>PPCoC 3-Year Strategic Plan - Goals</vt:lpstr>
      <vt:lpstr> Rare          Brief          One-time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 and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Pikes Peak Continuum  of Care</dc:title>
  <dc:creator>Evan Caster</dc:creator>
  <cp:lastModifiedBy>Jackie Allred</cp:lastModifiedBy>
  <cp:revision>9</cp:revision>
  <dcterms:created xsi:type="dcterms:W3CDTF">2020-12-03T20:48:20Z</dcterms:created>
  <dcterms:modified xsi:type="dcterms:W3CDTF">2022-06-14T15:35:28Z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0x010100B8B90CC84C13534CABA8E62057ACEC45</vt:lpwstr>
  </property>
</Properties>
</file>