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0" r:id="rId4"/>
  </p:sldMasterIdLst>
  <p:notesMasterIdLst>
    <p:notesMasterId r:id="rId14"/>
  </p:notesMasterIdLst>
  <p:sldIdLst>
    <p:sldId id="256" r:id="rId5"/>
    <p:sldId id="335" r:id="rId6"/>
    <p:sldId id="336" r:id="rId7"/>
    <p:sldId id="337" r:id="rId8"/>
    <p:sldId id="338" r:id="rId9"/>
    <p:sldId id="339" r:id="rId10"/>
    <p:sldId id="340" r:id="rId11"/>
    <p:sldId id="345" r:id="rId12"/>
    <p:sldId id="333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9E47"/>
    <a:srgbClr val="6EA6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35" autoAdjust="0"/>
    <p:restoredTop sz="94660"/>
  </p:normalViewPr>
  <p:slideViewPr>
    <p:cSldViewPr>
      <p:cViewPr varScale="1">
        <p:scale>
          <a:sx n="114" d="100"/>
          <a:sy n="114" d="100"/>
        </p:scale>
        <p:origin x="142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70" d="100"/>
          <a:sy n="170" d="100"/>
        </p:scale>
        <p:origin x="1026" y="-238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8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C00428-765A-4708-ADE2-3AAB557AF17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D78FC6-CE17-4259-A63C-DDFC12E048F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8488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D78FC6-CE17-4259-A63C-DDFC12E048F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0126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D78FC6-CE17-4259-A63C-DDFC12E048F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7440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D78FC6-CE17-4259-A63C-DDFC12E048F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2192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D78FC6-CE17-4259-A63C-DDFC12E048F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7999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D78FC6-CE17-4259-A63C-DDFC12E048F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44015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C00428-765A-4708-ADE2-3AAB557AF17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0599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956C048B-B3EF-434B-855B-80331A33FADE}" type="datetime1">
              <a:rPr lang="en-US" smtClean="0"/>
              <a:t>5/24/2022</a:t>
            </a:fld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789298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AEC9-5069-44D6-B972-76E102A33CFE}" type="datetime1">
              <a:rPr lang="en-US" smtClean="0"/>
              <a:t>5/24/2022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335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9DE83-62CD-49B0-9304-7112A39A2441}" type="datetime1">
              <a:rPr lang="en-US" smtClean="0"/>
              <a:t>5/24/2022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733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1BE7-8619-4757-B433-3C4787FD52CF}" type="datetime1">
              <a:rPr lang="en-US" smtClean="0"/>
              <a:t>5/24/2022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039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1BAD-5B84-459F-A921-957F4B31C864}" type="datetime1">
              <a:rPr lang="en-US" smtClean="0"/>
              <a:t>5/24/2022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534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BC55-03C1-44D7-95FC-0BFFE86CEFF8}" type="datetime1">
              <a:rPr lang="en-US" smtClean="0"/>
              <a:t>5/24/2022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7211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0EEA-5BD2-4639-BC22-1D2A72C015C0}" type="datetime1">
              <a:rPr lang="en-US" smtClean="0"/>
              <a:t>5/24/2022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47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3C1E-CA7A-4EA5-BC5A-E5B66C5F91CC}" type="datetime1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0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15BB-4D6C-456F-B0D6-89E8242F8D1F}" type="datetime1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65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87B267EC-FDF1-4699-B1D6-56FF0875F7A0}" type="datetime1">
              <a:rPr lang="en-US" smtClean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794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77C8-B450-4D71-BB89-71CB659957DE}" type="datetime1">
              <a:rPr lang="en-US" smtClean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89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DCD7-32F1-4D16-A559-A5DC88104414}" type="datetime1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335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14F1D-0C6D-44C4-A055-CBD06968272E}" type="datetime1">
              <a:rPr lang="en-US" smtClean="0"/>
              <a:t>5/24/2022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9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C5D7-BBAA-47FA-8583-0741C0F6CCCD}" type="datetime1">
              <a:rPr lang="en-US" smtClean="0"/>
              <a:t>5/24/2022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037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53CB-9600-42CF-9E38-5955248467BC}" type="datetime1">
              <a:rPr lang="en-US" smtClean="0"/>
              <a:t>5/24/2022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243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7D58-DA09-4034-A84F-8EB6AB85D25C}" type="datetime1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544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FAE6-262E-46F1-B9B6-B597A6F1349A}" type="datetime1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79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FB74E54-051A-4D47-A93E-73769CE8536A}" type="datetime1">
              <a:rPr lang="en-US" smtClean="0"/>
              <a:t>5/24/2022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811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922" r:id="rId12"/>
    <p:sldLayoutId id="2147483923" r:id="rId13"/>
    <p:sldLayoutId id="2147483924" r:id="rId14"/>
    <p:sldLayoutId id="2147483925" r:id="rId15"/>
    <p:sldLayoutId id="2147483926" r:id="rId16"/>
    <p:sldLayoutId id="2147483927" r:id="rId17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524000" y="933450"/>
            <a:ext cx="7467599" cy="3714749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Paso County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Board of County Commissioners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2667000" y="4421717"/>
            <a:ext cx="6219763" cy="2207683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Annual Road Maintenance Program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Jack Ladley, Deputy Director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Public Works</a:t>
            </a:r>
          </a:p>
          <a:p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Tuesday, 24 May 2022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19D90ED-5B01-4046-AA47-4F4546EB31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721" y="609600"/>
            <a:ext cx="1272952" cy="126870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B5ADC2-7248-4799-8E52-477E151C3EE9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B3D6D8D-6B93-470E-BD06-E12BDFB656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12" y="6007742"/>
            <a:ext cx="786439" cy="786439"/>
          </a:xfrm>
          <a:prstGeom prst="rect">
            <a:avLst/>
          </a:prstGeom>
        </p:spPr>
      </p:pic>
      <p:sp>
        <p:nvSpPr>
          <p:cNvPr id="23" name="Rectangle 1">
            <a:extLst>
              <a:ext uri="{FF2B5EF4-FFF2-40B4-BE49-F238E27FC236}">
                <a16:creationId xmlns:a16="http://schemas.microsoft.com/office/drawing/2014/main" id="{D17CAF13-FEA1-470B-B941-F6B855462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0" y="76200"/>
            <a:ext cx="6759579" cy="1143000"/>
          </a:xfrm>
        </p:spPr>
        <p:txBody>
          <a:bodyPr>
            <a:normAutofit/>
          </a:bodyPr>
          <a:lstStyle/>
          <a:p>
            <a:pPr algn="r"/>
            <a:r>
              <a:rPr lang="en-JM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Paso County Highway System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3000" y="1367929"/>
            <a:ext cx="6858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Paved Road System:  </a:t>
            </a:r>
            <a:r>
              <a:rPr lang="en-US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1,157 centerline miles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Gravel Road System:  </a:t>
            </a:r>
            <a:r>
              <a:rPr lang="en-US" sz="26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1,052 centerline miles</a:t>
            </a:r>
            <a:endParaRPr kumimoji="0" lang="en-US" sz="26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Total Highway System:  </a:t>
            </a:r>
            <a:r>
              <a:rPr lang="en-US" sz="2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2,214 centerline miles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7" name="Picture 6" descr="A picture containing sky, outdoor, road, ground&#10;&#10;Description automatically generated">
            <a:extLst>
              <a:ext uri="{FF2B5EF4-FFF2-40B4-BE49-F238E27FC236}">
                <a16:creationId xmlns:a16="http://schemas.microsoft.com/office/drawing/2014/main" id="{BFBB1E53-872F-4929-8951-73D083FD828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971800"/>
            <a:ext cx="4863867" cy="36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988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B5ADC2-7248-4799-8E52-477E151C3EE9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B3D6D8D-6B93-470E-BD06-E12BDFB656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12" y="6007742"/>
            <a:ext cx="786439" cy="786439"/>
          </a:xfrm>
          <a:prstGeom prst="rect">
            <a:avLst/>
          </a:prstGeom>
        </p:spPr>
      </p:pic>
      <p:sp>
        <p:nvSpPr>
          <p:cNvPr id="23" name="Rectangle 1">
            <a:extLst>
              <a:ext uri="{FF2B5EF4-FFF2-40B4-BE49-F238E27FC236}">
                <a16:creationId xmlns:a16="http://schemas.microsoft.com/office/drawing/2014/main" id="{D17CAF13-FEA1-470B-B941-F6B855462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76200"/>
            <a:ext cx="7140579" cy="1143000"/>
          </a:xfrm>
        </p:spPr>
        <p:txBody>
          <a:bodyPr>
            <a:normAutofit/>
          </a:bodyPr>
          <a:lstStyle/>
          <a:p>
            <a:pPr algn="r"/>
            <a:r>
              <a:rPr lang="en-JM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Planning Process for Roadway Resurfacing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8113" y="1371600"/>
            <a:ext cx="6858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CD7503-C7AE-34FB-7F89-22EFAB66AD29}"/>
              </a:ext>
            </a:extLst>
          </p:cNvPr>
          <p:cNvSpPr txBox="1"/>
          <p:nvPr/>
        </p:nvSpPr>
        <p:spPr>
          <a:xfrm>
            <a:off x="1066800" y="1073289"/>
            <a:ext cx="769620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Use Pavement Management System to compile Draft List of roadways based on PQI and other indicators</a:t>
            </a:r>
          </a:p>
          <a:p>
            <a:pPr marL="457200" marR="0" lvl="0" indent="-4572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Utilize cost effectiveness ratio to rank segments and treatments.</a:t>
            </a:r>
          </a:p>
          <a:p>
            <a:pPr marL="457200" marR="0" lvl="0" indent="-4572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 conflict check against: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914400" lvl="1" indent="-457200">
              <a:buFont typeface="+mj-lt"/>
              <a:buAutoNum type="alphaLcParenR"/>
              <a:defRPr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Proposed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capital, development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utility projects.</a:t>
            </a:r>
          </a:p>
          <a:p>
            <a:pPr marL="457200" marR="0" lvl="0" indent="-4572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 potential impacts, including:</a:t>
            </a:r>
          </a:p>
          <a:p>
            <a:pPr marL="914400" lvl="1" indent="-457200">
              <a:buFont typeface="+mj-lt"/>
              <a:buAutoNum type="alphaLcParenR"/>
              <a:defRPr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Traffic and Access – constructability, detours/closures, lane reductions, sequencing, proximity to schools, residents, and businesses.</a:t>
            </a:r>
          </a:p>
          <a:p>
            <a:pPr marL="914400" lvl="1" indent="-457200">
              <a:buFont typeface="+mj-lt"/>
              <a:buAutoNum type="alphaLcParenR"/>
              <a:defRPr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– pricing, lead times, supply chain issues.</a:t>
            </a:r>
          </a:p>
          <a:p>
            <a:pPr marL="914400" lvl="1" indent="-457200">
              <a:buFont typeface="+mj-lt"/>
              <a:buAutoNum type="alphaLcParenR"/>
              <a:defRPr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Scheduling – working days, priority locations, and weather considerations.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Finalize Draft List.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to Highway Advisory Commission for Review and Endorsement.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Submit Resolution to Board of County Commissioners.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814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B5ADC2-7248-4799-8E52-477E151C3EE9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B3D6D8D-6B93-470E-BD06-E12BDFB656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12" y="6007742"/>
            <a:ext cx="786439" cy="786439"/>
          </a:xfrm>
          <a:prstGeom prst="rect">
            <a:avLst/>
          </a:prstGeom>
        </p:spPr>
      </p:pic>
      <p:sp>
        <p:nvSpPr>
          <p:cNvPr id="23" name="Rectangle 1">
            <a:extLst>
              <a:ext uri="{FF2B5EF4-FFF2-40B4-BE49-F238E27FC236}">
                <a16:creationId xmlns:a16="http://schemas.microsoft.com/office/drawing/2014/main" id="{D17CAF13-FEA1-470B-B941-F6B855462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6200"/>
            <a:ext cx="7521579" cy="1143000"/>
          </a:xfrm>
        </p:spPr>
        <p:txBody>
          <a:bodyPr>
            <a:normAutofit/>
          </a:bodyPr>
          <a:lstStyle/>
          <a:p>
            <a:pPr algn="r"/>
            <a:r>
              <a:rPr lang="en-JM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Annual Roadway Maintenance Program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8113" y="1371600"/>
            <a:ext cx="6858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CD7503-C7AE-34FB-7F89-22EFAB66AD29}"/>
              </a:ext>
            </a:extLst>
          </p:cNvPr>
          <p:cNvSpPr txBox="1"/>
          <p:nvPr/>
        </p:nvSpPr>
        <p:spPr>
          <a:xfrm>
            <a:off x="2324101" y="1180229"/>
            <a:ext cx="5410200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  <a:defRPr/>
            </a:pPr>
            <a:r>
              <a:rPr lang="en-US" sz="24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Treatment Coverage:</a:t>
            </a: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Chip Seal ~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35.00 centerline miles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Paving ~ 28.76 centerline miles</a:t>
            </a:r>
          </a:p>
          <a:p>
            <a:pPr marL="457200" marR="0" lvl="0" indent="-4572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Gravel ~ 49.19 centerline miles</a:t>
            </a:r>
          </a:p>
          <a:p>
            <a:pPr marL="457200" marR="0" lvl="0" indent="-4572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Dust Abatement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~ 107 centerline miles</a:t>
            </a:r>
          </a:p>
          <a:p>
            <a:pPr marL="457200" marR="0" lvl="0" indent="-4572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9" name="Picture 8" descr="A picture containing sky, outdoor, grass, truck&#10;&#10;Description automatically generated">
            <a:extLst>
              <a:ext uri="{FF2B5EF4-FFF2-40B4-BE49-F238E27FC236}">
                <a16:creationId xmlns:a16="http://schemas.microsoft.com/office/drawing/2014/main" id="{97F40EBF-50B8-55C1-1040-5A1B3BA5FDB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901" y="3943512"/>
            <a:ext cx="3276600" cy="2457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032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B5ADC2-7248-4799-8E52-477E151C3EE9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B3D6D8D-6B93-470E-BD06-E12BDFB656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12" y="6007742"/>
            <a:ext cx="786439" cy="786439"/>
          </a:xfrm>
          <a:prstGeom prst="rect">
            <a:avLst/>
          </a:prstGeom>
        </p:spPr>
      </p:pic>
      <p:sp>
        <p:nvSpPr>
          <p:cNvPr id="23" name="Rectangle 1">
            <a:extLst>
              <a:ext uri="{FF2B5EF4-FFF2-40B4-BE49-F238E27FC236}">
                <a16:creationId xmlns:a16="http://schemas.microsoft.com/office/drawing/2014/main" id="{D17CAF13-FEA1-470B-B941-F6B855462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-268843"/>
            <a:ext cx="7521579" cy="1143000"/>
          </a:xfrm>
        </p:spPr>
        <p:txBody>
          <a:bodyPr>
            <a:normAutofit/>
          </a:bodyPr>
          <a:lstStyle/>
          <a:p>
            <a:pPr algn="l"/>
            <a:r>
              <a:rPr lang="en-JM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Chip Seal Program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BC8547B-DA38-3946-B361-7565C51865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961536"/>
              </p:ext>
            </p:extLst>
          </p:nvPr>
        </p:nvGraphicFramePr>
        <p:xfrm>
          <a:off x="990600" y="762000"/>
          <a:ext cx="3962400" cy="51529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9666">
                  <a:extLst>
                    <a:ext uri="{9D8B030D-6E8A-4147-A177-3AD203B41FA5}">
                      <a16:colId xmlns:a16="http://schemas.microsoft.com/office/drawing/2014/main" val="2988353289"/>
                    </a:ext>
                  </a:extLst>
                </a:gridCol>
                <a:gridCol w="922768">
                  <a:extLst>
                    <a:ext uri="{9D8B030D-6E8A-4147-A177-3AD203B41FA5}">
                      <a16:colId xmlns:a16="http://schemas.microsoft.com/office/drawing/2014/main" val="1690496946"/>
                    </a:ext>
                  </a:extLst>
                </a:gridCol>
                <a:gridCol w="922768">
                  <a:extLst>
                    <a:ext uri="{9D8B030D-6E8A-4147-A177-3AD203B41FA5}">
                      <a16:colId xmlns:a16="http://schemas.microsoft.com/office/drawing/2014/main" val="2757461110"/>
                    </a:ext>
                  </a:extLst>
                </a:gridCol>
                <a:gridCol w="507598">
                  <a:extLst>
                    <a:ext uri="{9D8B030D-6E8A-4147-A177-3AD203B41FA5}">
                      <a16:colId xmlns:a16="http://schemas.microsoft.com/office/drawing/2014/main" val="287964442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1050676"/>
                    </a:ext>
                  </a:extLst>
                </a:gridCol>
              </a:tblGrid>
              <a:tr h="10736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 Chip Seal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1007561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Street Name</a:t>
                      </a:r>
                      <a:endParaRPr lang="en-US" sz="1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From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 Mile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Lane Mile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620325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Brittinger</a:t>
                      </a:r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Wy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Capital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Riverwalk Py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0.21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9006927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Brookings Dr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 Hwy 24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Meadowbrook Py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0.16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0.33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0775093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Bucolo Av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Notre Wy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Notre Wy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0.66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1.31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4284435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Campstool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CS CL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Pronghorn Meadows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0.29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0.59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9336309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Capital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Constitution Ave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Genoa Dr (end)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0.63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1.27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160814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Capital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Constitution Ave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Colorado Tech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0.57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1.14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9680231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Christy Ct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Meadowbrook Py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Pinyon Jay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0.33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0.65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1947474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Colorado Tech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Velliquette Ln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Riverwalk Py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0.39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3845572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Colorado Tech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Reed Grass Wy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Reed Grass Wy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0.24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0.48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9723585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Curtis Rd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 94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Falcon Hwy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5.99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11.97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3862907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Dewhirst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Parsonage Ln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Parsonage Ln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0.41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0.82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371257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Bucolo Av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Bucolo Av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0.23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5221327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Guinness Wy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Bucolo Av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Bucolo Av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0.14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0.28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3479931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Hames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Pinyon Jay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Meadowbrook Py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0.22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0.44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952127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Hannah Ridge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Constitution Ave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Reed Grass Wy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0.55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1.11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4174750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Headgate Ln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Springside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Christy Ct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0.29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0.58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7252446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Irish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Bucolo Av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Bucolo Av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0.14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0.28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6130984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Jeanette Wy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Pinyon Jay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Meadowbrook Py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0.26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5382819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Jones Rd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Curtis Rd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Peyton Hwy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4.98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9.95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8813766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Klein Pl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Streambank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0.22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9910030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Lattern Ct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Woodpark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Hames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0.06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0.13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4601964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Lillian Wy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Velliquette Ln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Silver Meadow Ci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0.17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0.33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2734315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Lupan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Pinyon Jay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0.14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0.27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6892370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Maddee Wy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Silver Meadow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Colorado Tech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0.06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0.11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7573096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Meadowbrook Py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Marksheffel</a:t>
                      </a:r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Rd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Constitution Av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1.29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2.58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5708173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Meridian Rd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Blaney Rd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Falcon Hwy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3.01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6.01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3622090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Notre Wy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Bucolo</a:t>
                      </a:r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Av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Riverwalk </a:t>
                      </a:r>
                      <a:r>
                        <a:rPr lang="en-US" sz="100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Py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0.19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0.37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7538826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Nyala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Campstool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Roan Dr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0.14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0.27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1650248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Parsonage Ln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Dewhirst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Dewhirst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0.40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0.80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1667087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Pinyon Jay Dr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Woodpark Dr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Christy Ct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0.81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1.62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2911694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F6BB1A87-963A-1F03-0FB6-BB15848DE0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216996"/>
              </p:ext>
            </p:extLst>
          </p:nvPr>
        </p:nvGraphicFramePr>
        <p:xfrm>
          <a:off x="5105400" y="762000"/>
          <a:ext cx="3962400" cy="51383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98835328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690496946"/>
                    </a:ext>
                  </a:extLst>
                </a:gridCol>
                <a:gridCol w="871125">
                  <a:extLst>
                    <a:ext uri="{9D8B030D-6E8A-4147-A177-3AD203B41FA5}">
                      <a16:colId xmlns:a16="http://schemas.microsoft.com/office/drawing/2014/main" val="275746111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879644423"/>
                    </a:ext>
                  </a:extLst>
                </a:gridCol>
                <a:gridCol w="729075">
                  <a:extLst>
                    <a:ext uri="{9D8B030D-6E8A-4147-A177-3AD203B41FA5}">
                      <a16:colId xmlns:a16="http://schemas.microsoft.com/office/drawing/2014/main" val="301050676"/>
                    </a:ext>
                  </a:extLst>
                </a:gridCol>
              </a:tblGrid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(cont’d)</a:t>
                      </a:r>
                    </a:p>
                  </a:txBody>
                  <a:tcPr marL="2914" marR="2914" marT="291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1007561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Street Name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From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 Mile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Lane Mile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620325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Postrock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Tee Post Ln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Brookings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0.17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0.35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9309250"/>
                  </a:ext>
                </a:extLst>
              </a:tr>
              <a:tr h="1311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Pronghorn Meadows Ci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Antelope Ridge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Sonoran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0.57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1.14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1473050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Red Granite Lp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Capital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Capital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0.39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0.79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3757304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Reed Grass Wy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Colorado Tech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Colorado Tech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0.67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1.33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4301350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Riverwalk Py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Postrock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0.57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1.15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727360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Roan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Pronghorn Meadows Ci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Pronghorn Meadows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0.63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9009784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Sable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Roan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Sonoran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0.09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0.17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6185059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Sage Grouse Ln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Pinyon Jay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Woodpark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0.48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0.95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5652564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Sheringham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Meadowbrook Py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Dewhirst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0.08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0.17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6740035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Silver Meadow Ci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Brittinger Wy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0.43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0.86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0604354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Siskin Ln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Christy Ln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Meadowbrook Py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0.08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0.15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506655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Sonoran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Pronghorn Meadows Ci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Roan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0.40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9469047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Springside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Meadowbrook Py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Constitution Av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0.38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0.76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9430535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Streambank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0.18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0.37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966739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Tee Post Ln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Meadowbrook Py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0.14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0.29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8608149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Tennis Ln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Bucolo Av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Bucolo Av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0.14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0.28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469004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Traces Ln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Christy Ct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Meadowbrook Py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0.08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0.16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9275977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Velliquette Ln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Silver Meadow Ci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0.39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9563714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Walton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Meadowbrook Py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Dewhirst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0.09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0.18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4480407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Waynoka Pl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Waynoka Rd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CS CL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0.19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0.38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0430234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Waynoka Rd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Palmer Park Bd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Powers Bd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2.22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020643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Woodpark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Brookings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Pinyon Jay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0.69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1.38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2850271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Slocum Rd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Hwy 94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Jones Rd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4.00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8.00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5932945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Peyton Hwy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 24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Safe Landing Dr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2.22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192532"/>
                  </a:ext>
                </a:extLst>
              </a:tr>
              <a:tr h="67463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Totals</a:t>
                      </a:r>
                    </a:p>
                  </a:txBody>
                  <a:tcPr marL="2914" marR="2914" marT="291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35.00</a:t>
                      </a:r>
                      <a:endParaRPr lang="en-US" sz="1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69.97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14" marR="2914" marT="291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178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6797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B5ADC2-7248-4799-8E52-477E151C3EE9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B3D6D8D-6B93-470E-BD06-E12BDFB656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12" y="6007742"/>
            <a:ext cx="786439" cy="786439"/>
          </a:xfrm>
          <a:prstGeom prst="rect">
            <a:avLst/>
          </a:prstGeom>
        </p:spPr>
      </p:pic>
      <p:sp>
        <p:nvSpPr>
          <p:cNvPr id="23" name="Rectangle 1">
            <a:extLst>
              <a:ext uri="{FF2B5EF4-FFF2-40B4-BE49-F238E27FC236}">
                <a16:creationId xmlns:a16="http://schemas.microsoft.com/office/drawing/2014/main" id="{D17CAF13-FEA1-470B-B941-F6B855462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0"/>
            <a:ext cx="7521579" cy="1143000"/>
          </a:xfrm>
        </p:spPr>
        <p:txBody>
          <a:bodyPr>
            <a:normAutofit/>
          </a:bodyPr>
          <a:lstStyle/>
          <a:p>
            <a:pPr algn="l"/>
            <a:r>
              <a:rPr lang="en-JM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Maintenance Paving Program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C3405C9-5C31-76F0-F82A-B9DACC2FD5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420082"/>
              </p:ext>
            </p:extLst>
          </p:nvPr>
        </p:nvGraphicFramePr>
        <p:xfrm>
          <a:off x="1425429" y="1143000"/>
          <a:ext cx="6948880" cy="42815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74945">
                  <a:extLst>
                    <a:ext uri="{9D8B030D-6E8A-4147-A177-3AD203B41FA5}">
                      <a16:colId xmlns:a16="http://schemas.microsoft.com/office/drawing/2014/main" val="3494993159"/>
                    </a:ext>
                  </a:extLst>
                </a:gridCol>
                <a:gridCol w="1594586">
                  <a:extLst>
                    <a:ext uri="{9D8B030D-6E8A-4147-A177-3AD203B41FA5}">
                      <a16:colId xmlns:a16="http://schemas.microsoft.com/office/drawing/2014/main" val="2615699753"/>
                    </a:ext>
                  </a:extLst>
                </a:gridCol>
                <a:gridCol w="1974945">
                  <a:extLst>
                    <a:ext uri="{9D8B030D-6E8A-4147-A177-3AD203B41FA5}">
                      <a16:colId xmlns:a16="http://schemas.microsoft.com/office/drawing/2014/main" val="186715702"/>
                    </a:ext>
                  </a:extLst>
                </a:gridCol>
                <a:gridCol w="702202">
                  <a:extLst>
                    <a:ext uri="{9D8B030D-6E8A-4147-A177-3AD203B41FA5}">
                      <a16:colId xmlns:a16="http://schemas.microsoft.com/office/drawing/2014/main" val="1147201629"/>
                    </a:ext>
                  </a:extLst>
                </a:gridCol>
                <a:gridCol w="702202">
                  <a:extLst>
                    <a:ext uri="{9D8B030D-6E8A-4147-A177-3AD203B41FA5}">
                      <a16:colId xmlns:a16="http://schemas.microsoft.com/office/drawing/2014/main" val="373905135"/>
                    </a:ext>
                  </a:extLst>
                </a:gridCol>
              </a:tblGrid>
              <a:tr h="1475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 Paving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3992988"/>
                  </a:ext>
                </a:extLst>
              </a:tr>
              <a:tr h="2877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Street Name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From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 Mile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Lane Mile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626013"/>
                  </a:ext>
                </a:extLst>
              </a:tr>
              <a:tr h="1460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County Line Rd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Palmer Lake CL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2000' E of Indi Dr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1.27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2.54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3711027"/>
                  </a:ext>
                </a:extLst>
              </a:tr>
              <a:tr h="1460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Baptist Rd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Struthers Rd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End Divided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3.24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6.48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6037473"/>
                  </a:ext>
                </a:extLst>
              </a:tr>
              <a:tr h="1460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Woodmen Rd E (EB &amp; WB)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Meridian Rd 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 24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0.82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1.64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9455257"/>
                  </a:ext>
                </a:extLst>
              </a:tr>
              <a:tr h="1460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Woodmen Rd E (EB &amp; WB)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Meridian Rd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CS CL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2.34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4.68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1477006"/>
                  </a:ext>
                </a:extLst>
              </a:tr>
              <a:tr h="1460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Stapleton Dr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Meridian Rd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Eastonville Rd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1.45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2.90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5620649"/>
                  </a:ext>
                </a:extLst>
              </a:tr>
              <a:tr h="1460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Shoup Rd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Glenridge Ln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Black Forest Rd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1.45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2.90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5405615"/>
                  </a:ext>
                </a:extLst>
              </a:tr>
              <a:tr h="1460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Fontaine Bd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Security Bd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100' W/O Amherst St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0.48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5471709"/>
                  </a:ext>
                </a:extLst>
              </a:tr>
              <a:tr h="1460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Conrad St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Terminal Av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Galley Rd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299597"/>
                  </a:ext>
                </a:extLst>
              </a:tr>
              <a:tr h="1460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Fontaine Bd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Kokomo St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Fountain Mesa Rd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4310832"/>
                  </a:ext>
                </a:extLst>
              </a:tr>
              <a:tr h="1460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Enoch Rd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 94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AFB Gate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1.51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6697282"/>
                  </a:ext>
                </a:extLst>
              </a:tr>
              <a:tr h="1460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Milam Rd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Old Ranch Rd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Burgess Rd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2.02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5755536"/>
                  </a:ext>
                </a:extLst>
              </a:tr>
              <a:tr h="1460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Syracuse St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School Entrance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Fay Dr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2247169"/>
                  </a:ext>
                </a:extLst>
              </a:tr>
              <a:tr h="1460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Gleneagle Dr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Westchester Dr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Baptist Rd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4.40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8042767"/>
                  </a:ext>
                </a:extLst>
              </a:tr>
              <a:tr h="1460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Fontaine Bd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Powers Bd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Fountain CL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0.49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0.98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5181452"/>
                  </a:ext>
                </a:extLst>
              </a:tr>
              <a:tr h="1460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Falcon Hwy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Mccandish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 D Johnson Rd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6.50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204021"/>
                  </a:ext>
                </a:extLst>
              </a:tr>
              <a:tr h="1460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Murphy Rd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Meridian Rd 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Eastonville Rd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1.98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3.96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7454397"/>
                  </a:ext>
                </a:extLst>
              </a:tr>
              <a:tr h="1460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Fountain Av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 Hwy 24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Chipita Park Rd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0225364"/>
                  </a:ext>
                </a:extLst>
              </a:tr>
              <a:tr h="1460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Judge Orr Rd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 Hwy 24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Curtis Rd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1.37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2.74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3623308"/>
                  </a:ext>
                </a:extLst>
              </a:tr>
              <a:tr h="1460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Silver Nell Dr (Added)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Steppler Rd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1300' W/O Abert Ranch Dr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0.82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1.64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2851738"/>
                  </a:ext>
                </a:extLst>
              </a:tr>
              <a:tr h="147505"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Totals</a:t>
                      </a:r>
                    </a:p>
                  </a:txBody>
                  <a:tcPr marL="7302" marR="7302" marT="730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28.76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57.52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02" marR="7302" marT="730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6510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901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B5ADC2-7248-4799-8E52-477E151C3EE9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B3D6D8D-6B93-470E-BD06-E12BDFB656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12" y="6007742"/>
            <a:ext cx="786439" cy="786439"/>
          </a:xfrm>
          <a:prstGeom prst="rect">
            <a:avLst/>
          </a:prstGeom>
        </p:spPr>
      </p:pic>
      <p:sp>
        <p:nvSpPr>
          <p:cNvPr id="23" name="Rectangle 1">
            <a:extLst>
              <a:ext uri="{FF2B5EF4-FFF2-40B4-BE49-F238E27FC236}">
                <a16:creationId xmlns:a16="http://schemas.microsoft.com/office/drawing/2014/main" id="{D17CAF13-FEA1-470B-B941-F6B855462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-268843"/>
            <a:ext cx="7521579" cy="1143000"/>
          </a:xfrm>
        </p:spPr>
        <p:txBody>
          <a:bodyPr>
            <a:normAutofit/>
          </a:bodyPr>
          <a:lstStyle/>
          <a:p>
            <a:pPr algn="l"/>
            <a:r>
              <a:rPr lang="en-JM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Gravel Program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FED742A-F35B-B042-7315-9A8B39C98C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386222"/>
              </p:ext>
            </p:extLst>
          </p:nvPr>
        </p:nvGraphicFramePr>
        <p:xfrm>
          <a:off x="2201172" y="592929"/>
          <a:ext cx="5495028" cy="62012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9258">
                  <a:extLst>
                    <a:ext uri="{9D8B030D-6E8A-4147-A177-3AD203B41FA5}">
                      <a16:colId xmlns:a16="http://schemas.microsoft.com/office/drawing/2014/main" val="1795558467"/>
                    </a:ext>
                  </a:extLst>
                </a:gridCol>
                <a:gridCol w="1299258">
                  <a:extLst>
                    <a:ext uri="{9D8B030D-6E8A-4147-A177-3AD203B41FA5}">
                      <a16:colId xmlns:a16="http://schemas.microsoft.com/office/drawing/2014/main" val="3907356750"/>
                    </a:ext>
                  </a:extLst>
                </a:gridCol>
                <a:gridCol w="1299258">
                  <a:extLst>
                    <a:ext uri="{9D8B030D-6E8A-4147-A177-3AD203B41FA5}">
                      <a16:colId xmlns:a16="http://schemas.microsoft.com/office/drawing/2014/main" val="1698342013"/>
                    </a:ext>
                  </a:extLst>
                </a:gridCol>
                <a:gridCol w="798627">
                  <a:extLst>
                    <a:ext uri="{9D8B030D-6E8A-4147-A177-3AD203B41FA5}">
                      <a16:colId xmlns:a16="http://schemas.microsoft.com/office/drawing/2014/main" val="615451747"/>
                    </a:ext>
                  </a:extLst>
                </a:gridCol>
                <a:gridCol w="798627">
                  <a:extLst>
                    <a:ext uri="{9D8B030D-6E8A-4147-A177-3AD203B41FA5}">
                      <a16:colId xmlns:a16="http://schemas.microsoft.com/office/drawing/2014/main" val="1900194012"/>
                    </a:ext>
                  </a:extLst>
                </a:gridCol>
              </a:tblGrid>
              <a:tr h="932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 Gravel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5507606"/>
                  </a:ext>
                </a:extLst>
              </a:tr>
              <a:tr h="932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Street Name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From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</a:p>
                  </a:txBody>
                  <a:tcPr marL="4617" marR="4617" marT="461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 Mile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Lane Mile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142334"/>
                  </a:ext>
                </a:extLst>
              </a:tr>
              <a:tr h="932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Black Forest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County Line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Walker Rd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4.80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4775689"/>
                  </a:ext>
                </a:extLst>
              </a:tr>
              <a:tr h="932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Walker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Black Forest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Campbell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2305283"/>
                  </a:ext>
                </a:extLst>
              </a:tr>
              <a:tr h="932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Elk Creek Dr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3357931"/>
                  </a:ext>
                </a:extLst>
              </a:tr>
              <a:tr h="932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Green Meadow Dr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Forest Green Dr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Cul De Sac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8120847"/>
                  </a:ext>
                </a:extLst>
              </a:tr>
              <a:tr h="932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Spritwood Loop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Murphy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Murphy Rd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2.82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5958080"/>
                  </a:ext>
                </a:extLst>
              </a:tr>
              <a:tr h="932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Bar X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Hodgen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Walker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6726701"/>
                  </a:ext>
                </a:extLst>
              </a:tr>
              <a:tr h="932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West Spencer Rd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Elbert Rd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McKissick Pavement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5355587"/>
                  </a:ext>
                </a:extLst>
              </a:tr>
              <a:tr h="932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South Blaney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Hoofbeat Rd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Meridian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6709686"/>
                  </a:ext>
                </a:extLst>
              </a:tr>
              <a:tr h="932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McFerran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Black Forest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Hungate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1.54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3295100"/>
                  </a:ext>
                </a:extLst>
              </a:tr>
              <a:tr h="932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Tobin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Black Forest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Thomas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7210340"/>
                  </a:ext>
                </a:extLst>
              </a:tr>
              <a:tr h="932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Paint Mine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Calhan Hwy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Funk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3587086"/>
                  </a:ext>
                </a:extLst>
              </a:tr>
              <a:tr h="932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Murr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Jones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Kevins View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060508"/>
                  </a:ext>
                </a:extLst>
              </a:tr>
              <a:tr h="932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Wagon Train Loop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Murr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Sage Crest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424473"/>
                  </a:ext>
                </a:extLst>
              </a:tr>
              <a:tr h="932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Blue Stallion Dr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Wagon train Loop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Sage Crest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6678843"/>
                  </a:ext>
                </a:extLst>
              </a:tr>
              <a:tr h="932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Honeydew Ct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Wagon train Loop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Cul De Sac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0359810"/>
                  </a:ext>
                </a:extLst>
              </a:tr>
              <a:tr h="932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Sage Crest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Broken Arrow Dr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Broken Arrow Dr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6.32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0913620"/>
                  </a:ext>
                </a:extLst>
              </a:tr>
              <a:tr h="932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Broken Arrow Dr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Slocum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Sage Crest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1304283"/>
                  </a:ext>
                </a:extLst>
              </a:tr>
              <a:tr h="932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Red Hawk Ct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Broken Arrow Dr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Cul De Sac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5172300"/>
                  </a:ext>
                </a:extLst>
              </a:tr>
              <a:tr h="932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Prairie View Dr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Sage crest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Sage Crest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6766188"/>
                  </a:ext>
                </a:extLst>
              </a:tr>
              <a:tr h="932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Feather Ridge Dr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Jones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Broken Arrow Dr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4328647"/>
                  </a:ext>
                </a:extLst>
              </a:tr>
              <a:tr h="932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Black Water Ct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Sage Crest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Cul De Sac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2887656"/>
                  </a:ext>
                </a:extLst>
              </a:tr>
              <a:tr h="932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Rosebud Ln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Jones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Sage Crest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0687876"/>
                  </a:ext>
                </a:extLst>
              </a:tr>
              <a:tr h="932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Calhan Hwy South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Hwy 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Sanborn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8383870"/>
                  </a:ext>
                </a:extLst>
              </a:tr>
              <a:tr h="932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Rush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Geick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Truckton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2.70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5.40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984905"/>
                  </a:ext>
                </a:extLst>
              </a:tr>
              <a:tr h="932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Drennan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Peyton Hwy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Ellicott Hwy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8594745"/>
                  </a:ext>
                </a:extLst>
              </a:tr>
              <a:tr h="932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Log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Hwy 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McDaniels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702298"/>
                  </a:ext>
                </a:extLst>
              </a:tr>
              <a:tr h="932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Antelope Dr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Golden Eagle Dr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McDaniels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3527811"/>
                  </a:ext>
                </a:extLst>
              </a:tr>
              <a:tr h="932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Yoder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Fossinger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Sheer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7285686"/>
                  </a:ext>
                </a:extLst>
              </a:tr>
              <a:tr h="932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Big Springs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Baggett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Calhan Hwy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5798646"/>
                  </a:ext>
                </a:extLst>
              </a:tr>
              <a:tr h="932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 Meridian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Drennan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Draft Horse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5620309"/>
                  </a:ext>
                </a:extLst>
              </a:tr>
              <a:tr h="932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Draft horse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 Meridian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Lone Feather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4852007"/>
                  </a:ext>
                </a:extLst>
              </a:tr>
              <a:tr h="932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Lone Feather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Drennan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Draft Horse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3796930"/>
                  </a:ext>
                </a:extLst>
              </a:tr>
              <a:tr h="932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Mockingbird Ln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Lone Feather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Drennan 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1445163"/>
                  </a:ext>
                </a:extLst>
              </a:tr>
              <a:tr h="93266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Totals</a:t>
                      </a:r>
                    </a:p>
                  </a:txBody>
                  <a:tcPr marL="4617" marR="4617" marT="461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49.19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98.38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17" marR="4617" marT="461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5792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1312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E6E5E4-59C8-C9D2-D0E9-009CFDFBF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8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8DBAB4D8-3FA6-F70B-543A-2CD857B96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-268843"/>
            <a:ext cx="7521579" cy="1143000"/>
          </a:xfrm>
        </p:spPr>
        <p:txBody>
          <a:bodyPr>
            <a:normAutofit/>
          </a:bodyPr>
          <a:lstStyle/>
          <a:p>
            <a:pPr algn="l"/>
            <a:r>
              <a:rPr lang="en-JM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Dust Abatement Program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A962C7-721A-ACAC-D989-9D47C91843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054341"/>
            <a:ext cx="3896995" cy="488925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584F62A-049A-BA24-9F19-EAD182E0E3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5195" y="1219200"/>
            <a:ext cx="4449882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509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19D90ED-5B01-4046-AA47-4F4546EB31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721" y="609600"/>
            <a:ext cx="1272952" cy="126870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38600" y="27432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4749356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DateReceived xmlns="80156bfa-366b-4c3c-b565-b9add8006275" xsi:nil="true"/>
    <TaxCatchAll xmlns="5665252f-2c69-48e5-b0d6-d600eead1583" xsi:nil="true"/>
    <lcf76f155ced4ddcb4097134ff3c332f xmlns="80156bfa-366b-4c3c-b565-b9add8006275">
      <Terms xmlns="http://schemas.microsoft.com/office/infopath/2007/PartnerControls"/>
    </lcf76f155ced4ddcb4097134ff3c332f>
    <CORAType xmlns="80156bfa-366b-4c3c-b565-b9add8006275" xsi:nil="true"/>
    <Requestor xmlns="80156bfa-366b-4c3c-b565-b9add8006275" xsi:nil="true"/>
    <ReqOrganizationname xmlns="80156bfa-366b-4c3c-b565-b9add8006275" xsi:nil="true"/>
    <Invoicenumber xmlns="80156bfa-366b-4c3c-b565-b9add8006275" xsi:nil="true"/>
    <PaidinFull_x003f_ xmlns="80156bfa-366b-4c3c-b565-b9add8006275" xsi:nil="true"/>
    <PointofContact xmlns="80156bfa-366b-4c3c-b565-b9add8006275">
      <UserInfo>
        <DisplayName/>
        <AccountId xsi:nil="true"/>
        <AccountType/>
      </UserInfo>
    </PointofContact>
    <Department xmlns="80156bfa-366b-4c3c-b565-b9add800627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B90CC84C13534CABA8E62057ACEC45" ma:contentTypeVersion="28" ma:contentTypeDescription="Create a new document." ma:contentTypeScope="" ma:versionID="73067b232ad957c25403de936d5930a2">
  <xsd:schema xmlns:xsd="http://www.w3.org/2001/XMLSchema" xmlns:xs="http://www.w3.org/2001/XMLSchema" xmlns:p="http://schemas.microsoft.com/office/2006/metadata/properties" xmlns:ns1="http://schemas.microsoft.com/sharepoint/v3" xmlns:ns2="80156bfa-366b-4c3c-b565-b9add8006275" xmlns:ns3="5665252f-2c69-48e5-b0d6-d600eead1583" targetNamespace="http://schemas.microsoft.com/office/2006/metadata/properties" ma:root="true" ma:fieldsID="1ddbb1af0fbb1e8c393c311c857f3218" ns1:_="" ns2:_="" ns3:_="">
    <xsd:import namespace="http://schemas.microsoft.com/sharepoint/v3"/>
    <xsd:import namespace="80156bfa-366b-4c3c-b565-b9add8006275"/>
    <xsd:import namespace="5665252f-2c69-48e5-b0d6-d600eead15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2:DateReceived" minOccurs="0"/>
                <xsd:element ref="ns2:CORAType" minOccurs="0"/>
                <xsd:element ref="ns2:Department" minOccurs="0"/>
                <xsd:element ref="ns2:Requestor" minOccurs="0"/>
                <xsd:element ref="ns2:PointofContact" minOccurs="0"/>
                <xsd:element ref="ns2:ReqOrganizationname" minOccurs="0"/>
                <xsd:element ref="ns2:MediaLengthInSeconds" minOccurs="0"/>
                <xsd:element ref="ns2:Invoicenumber" minOccurs="0"/>
                <xsd:element ref="ns2:PaidinFull_x003f_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156bfa-366b-4c3c-b565-b9add80062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DateReceived" ma:index="20" nillable="true" ma:displayName="Date Received" ma:description="This is the date the CORA was received" ma:format="DateOnly" ma:internalName="DateReceived">
      <xsd:simpleType>
        <xsd:restriction base="dms:DateTime"/>
      </xsd:simpleType>
    </xsd:element>
    <xsd:element name="CORAType" ma:index="21" nillable="true" ma:displayName="Request Entity" ma:description="This is to classify the CORA by sender type" ma:format="Dropdown" ma:internalName="CORA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Media"/>
                    <xsd:enumeration value="Law firm"/>
                    <xsd:enumeration value="Citizen"/>
                    <xsd:enumeration value="Unknown"/>
                    <xsd:enumeration value="Government"/>
                    <xsd:enumeration value="Nonprofit"/>
                    <xsd:enumeration value="Business"/>
                    <xsd:enumeration value="University/ed"/>
                    <xsd:enumeration value="Healthcare"/>
                  </xsd:restriction>
                </xsd:simpleType>
              </xsd:element>
            </xsd:sequence>
          </xsd:extension>
        </xsd:complexContent>
      </xsd:complexType>
    </xsd:element>
    <xsd:element name="Department" ma:index="22" nillable="true" ma:displayName="Department" ma:description="The County Department or Office managing the documents" ma:format="Dropdown" ma:internalName="Department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Public Health"/>
                    <xsd:enumeration value="Procurement"/>
                    <xsd:enumeration value="PIO"/>
                    <xsd:enumeration value="EPSO"/>
                    <xsd:enumeration value="C&amp;R"/>
                    <xsd:enumeration value="Treasurer"/>
                    <xsd:enumeration value="Finance"/>
                    <xsd:enumeration value="Planning"/>
                    <xsd:enumeration value="Comm. Services"/>
                    <xsd:enumeration value="HR"/>
                    <xsd:enumeration value="Other"/>
                    <xsd:enumeration value="Assessor"/>
                    <xsd:enumeration value="Public Works"/>
                    <xsd:enumeration value="Facilities"/>
                    <xsd:enumeration value="Legal"/>
                    <xsd:enumeration value="IT"/>
                    <xsd:enumeration value="Admin"/>
                    <xsd:enumeration value="DHS"/>
                    <xsd:enumeration value="Coroner"/>
                    <xsd:enumeration value="DA"/>
                    <xsd:enumeration value="PPOEM"/>
                    <xsd:enumeration value="Justice Services"/>
                    <xsd:enumeration value="Economic Dev."/>
                  </xsd:restriction>
                </xsd:simpleType>
              </xsd:element>
            </xsd:sequence>
          </xsd:extension>
        </xsd:complexContent>
      </xsd:complexType>
    </xsd:element>
    <xsd:element name="Requestor" ma:index="23" nillable="true" ma:displayName="Requestor" ma:description="The name of the Requestor" ma:format="Dropdown" ma:internalName="Requestor">
      <xsd:simpleType>
        <xsd:restriction base="dms:Text">
          <xsd:maxLength value="255"/>
        </xsd:restriction>
      </xsd:simpleType>
    </xsd:element>
    <xsd:element name="PointofContact" ma:index="24" nillable="true" ma:displayName="Point of Contact" ma:description="This is the person (or persons), from the &#10; County department managing the records, that act as point of contact to the ORS." ma:format="Dropdown" ma:list="UserInfo" ma:SharePointGroup="0" ma:internalName="PointofContact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eqOrganizationname" ma:index="25" nillable="true" ma:displayName="Organization" ma:description="This is the name of the organization that is requestor affiliated" ma:format="Dropdown" ma:internalName="ReqOrganizationname">
      <xsd:simpleType>
        <xsd:restriction base="dms:Text">
          <xsd:maxLength value="255"/>
        </xsd:restriction>
      </xsd:simpleType>
    </xsd:element>
    <xsd:element name="MediaLengthInSeconds" ma:index="26" nillable="true" ma:displayName="Length (seconds)" ma:internalName="MediaLengthInSeconds" ma:readOnly="true">
      <xsd:simpleType>
        <xsd:restriction base="dms:Unknown"/>
      </xsd:simpleType>
    </xsd:element>
    <xsd:element name="Invoicenumber" ma:index="27" nillable="true" ma:displayName="Invoice number" ma:decimals="0" ma:description="This is the invoice number assigned to any CORA requiring financial reimbursement from the requestor. Year-number order" ma:format="Dropdown" ma:internalName="Invoicenumber" ma:percentage="FALSE">
      <xsd:simpleType>
        <xsd:restriction base="dms:Number"/>
      </xsd:simpleType>
    </xsd:element>
    <xsd:element name="PaidinFull_x003f_" ma:index="28" nillable="true" ma:displayName="Paid in Full?" ma:description="The status on the payment required by the requestor, if applicable.&#10;&#10;(If blank, no charge for request)" ma:format="Dropdown" ma:internalName="PaidinFull_x003f_">
      <xsd:simpleType>
        <xsd:restriction base="dms:Choice">
          <xsd:enumeration value="Yes"/>
          <xsd:enumeration value="No"/>
          <xsd:enumeration value="No Response"/>
        </xsd:restriction>
      </xsd:simpleType>
    </xsd:element>
    <xsd:element name="lcf76f155ced4ddcb4097134ff3c332f" ma:index="30" nillable="true" ma:taxonomy="true" ma:internalName="lcf76f155ced4ddcb4097134ff3c332f" ma:taxonomyFieldName="MediaServiceImageTags" ma:displayName="Image Tags" ma:readOnly="false" ma:fieldId="{5cf76f15-5ced-4ddc-b409-7134ff3c332f}" ma:taxonomyMulti="true" ma:sspId="38cfe51f-b26a-4d8e-9a63-6375ff3b21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65252f-2c69-48e5-b0d6-d600eead158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31" nillable="true" ma:displayName="Taxonomy Catch All Column" ma:hidden="true" ma:list="{58322566-8442-4af9-8b12-5ca876f41557}" ma:internalName="TaxCatchAll" ma:showField="CatchAllData" ma:web="5665252f-2c69-48e5-b0d6-d600eead15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677E72-5B32-4C51-A54F-031E4A26AE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7FF935-C3D4-47E0-A2F0-A60243196B66}">
  <ds:schemaRefs>
    <ds:schemaRef ds:uri="http://schemas.microsoft.com/office/2006/metadata/properties"/>
    <ds:schemaRef ds:uri="f3a94b3a-c02d-4e9c-bcf0-cb5f09c3a2b5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c89c9881-cdf5-479a-9085-9825f767ab06"/>
    <ds:schemaRef ds:uri="http://schemas.openxmlformats.org/package/2006/metadata/core-properties"/>
    <ds:schemaRef ds:uri="http://schemas.microsoft.com/sharepoint/v3"/>
    <ds:schemaRef ds:uri="http://purl.org/dc/dcmitype/"/>
    <ds:schemaRef ds:uri="80156bfa-366b-4c3c-b565-b9add8006275"/>
    <ds:schemaRef ds:uri="5665252f-2c69-48e5-b0d6-d600eead1583"/>
  </ds:schemaRefs>
</ds:datastoreItem>
</file>

<file path=customXml/itemProps3.xml><?xml version="1.0" encoding="utf-8"?>
<ds:datastoreItem xmlns:ds="http://schemas.openxmlformats.org/officeDocument/2006/customXml" ds:itemID="{C4AA98E1-CF57-4C8A-992F-0327F0A734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0156bfa-366b-4c3c-b565-b9add8006275"/>
    <ds:schemaRef ds:uri="5665252f-2c69-48e5-b0d6-d600eead15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0</TotalTime>
  <Words>1266</Words>
  <Application>Microsoft Office PowerPoint</Application>
  <PresentationFormat>On-screen Show (4:3)</PresentationFormat>
  <Paragraphs>618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Corbel</vt:lpstr>
      <vt:lpstr>Times New Roman</vt:lpstr>
      <vt:lpstr>Parallax</vt:lpstr>
      <vt:lpstr>El Paso County Board of County Commissioners </vt:lpstr>
      <vt:lpstr>El Paso County Highway System</vt:lpstr>
      <vt:lpstr>Planning Process for Roadway Resurfacing</vt:lpstr>
      <vt:lpstr>2022 Annual Roadway Maintenance Program</vt:lpstr>
      <vt:lpstr>2022 Chip Seal Program</vt:lpstr>
      <vt:lpstr>2022 Maintenance Paving Program</vt:lpstr>
      <vt:lpstr>2022 Gravel Program</vt:lpstr>
      <vt:lpstr>2022 Dust Abatement Program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Paso County Board of County Commissioners</dc:title>
  <dc:creator/>
  <cp:lastModifiedBy/>
  <cp:revision>2</cp:revision>
  <cp:lastPrinted>2018-09-19T21:24:40Z</cp:lastPrinted>
  <dcterms:created xsi:type="dcterms:W3CDTF">2017-10-09T01:43:08Z</dcterms:created>
  <dcterms:modified xsi:type="dcterms:W3CDTF">2022-05-24T17:18:45Z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  <property fmtid="{D5CDD505-2E9C-101B-9397-08002B2CF9AE}" pid="3" name="ContentTypeId">
    <vt:lpwstr>0x010100B8B90CC84C13534CABA8E62057ACEC45</vt:lpwstr>
  </property>
</Properties>
</file>