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2" r:id="rId7"/>
    <p:sldId id="263" r:id="rId8"/>
    <p:sldId id="268" r:id="rId9"/>
    <p:sldId id="264" r:id="rId10"/>
    <p:sldId id="265" r:id="rId11"/>
    <p:sldId id="270" r:id="rId12"/>
    <p:sldId id="271" r:id="rId13"/>
    <p:sldId id="272" r:id="rId14"/>
    <p:sldId id="269" r:id="rId15"/>
    <p:sldId id="266" r:id="rId16"/>
    <p:sldId id="278" r:id="rId17"/>
    <p:sldId id="267" r:id="rId18"/>
    <p:sldId id="273" r:id="rId19"/>
    <p:sldId id="274" r:id="rId20"/>
    <p:sldId id="277" r:id="rId21"/>
    <p:sldId id="261" r:id="rId22"/>
  </p:sldIdLst>
  <p:sldSz cx="13716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Light 1" panose="020B0604020202020204" charset="0"/>
      <p:regular r:id="rId28"/>
    </p:embeddedFont>
    <p:embeddedFont>
      <p:font typeface="Open Sans Light 1 Bold" panose="020B0604020202020204" charset="0"/>
      <p:regular r:id="rId29"/>
    </p:embeddedFont>
    <p:embeddedFont>
      <p:font typeface="Open Sans Light 2" panose="020B0604020202020204" charset="0"/>
      <p:regular r:id="rId30"/>
    </p:embeddedFont>
    <p:embeddedFont>
      <p:font typeface="Open Sans Light 2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1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26D-18D0-4BC8-BAD0-3E12A615E208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323-4046-481F-B0F7-4E35C9422E38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29CF-2A5E-4961-AB88-BF4F65600B48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D814-AA9A-41C7-AE7C-2FA96A3C1273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8285-758E-4D4E-8869-77AB09EC1AF4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2A8-4F15-4AB4-B9BC-A62B003A287A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BCB-17BB-4B8B-BCCC-A0E42DE2EE76}" type="datetime1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8AD-B56E-472A-864A-2AAB7B9DA635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788-EB08-4B92-9C19-F51B2054B57B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A60-1920-4056-B817-24D3D2B0A767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CE44-EAB9-41C4-8FA9-43D2779DE370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4B0B-479C-4DD6-9809-173A579EC2E4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file:///\\finfiles\fin\bud_data\BoCC\2022\04%20April%202022%20BoCC%20Report%20SS%20-Updated.xlsx!SI%20Fund%2012-New%20Benefits!R7C1:R32C8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file:///\\finfiles\fin\bud_data\BoCC\2022\04%20April%202022%20BoCC%20Report%20SS%20-Updated.xlsx!GF-Combined%20Res%20By%20Major!R13C1:R30C7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file:///\\finfiles\fin\bud_data\BoCC\2022\04%20April%202022%20BoCC%20Report%20SS%20-Updated.xlsx!GF-Combined%20Res%20By%20Major!R31C1:R59C7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file:///\\finfiles\fin\bud_data\BoCC\2022\04%20April%202022%20BoCC%20Report%20SS%20-Updated.xlsx!CTF%20Fund%2015!R13C8:R35C15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file:///\\finfiles\fin\bud_data\BoCC\2022\04%20April%202022%20BoCC%20Report%20SS%20-Updated.xlsx!Fund%2019-School%20Trust!R15C8:R32C16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file:///\\finfiles\fin\bud_data\BoCC\2022\04%20April%202022%20BoCC%20Report%20SS%20-Updated.xlsx!Fund%2022!R15C8:R37C15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file:///\\finfiles\fin\bud_data\BoCC\2022\04%20April%202022%20BoCC%20Report%20SS%20-Updated.xlsx!LIDs%2074&amp;75!R16C8:R36C15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file:///\\finfiles\fin\bud_data\BoCC\2022\04%20April%202022%20BoCC%20Report%20SS%20-Updated.xlsx!GF%20UnRes%20Rev%20!R9C1:R34C11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\\finfiles\fin\bud_data\BoCC\2022\04%20April%202022%20BoCC%20Report%20SS%20-Updated.xlsx!GF%20UnRes%20Exp%20!R12C1:R31C11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file:///\\finfiles\fin\bud_data\BoCC\2022\04%20April%202022%20BoCC%20Report%20SS%20-Updated.xlsx!R&amp;B!R18C9:R48C15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file:///\\finfiles\fin\bud_data\BoCC\2022\04%20April%202022%20BoCC%20Report%20SS%20-Updated.xlsx!Fund%204!R15C6:R37C12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file:///\\finfiles\fin\bud_data\BoCC\2022\04%20April%202022%20BoCC%20Report%20SS%20-Updated.xlsx!CI%20Fund%206!R16C8:R36C15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file:///\\finfiles\fin\bud_data\BoCC\2022\04%20April%202022%20BoCC%20Report%20SS%20-Updated.xlsx!SI%20Fund%2012-New%20Risk%20WC!R7C1:R28C8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REPORT</a:t>
            </a:r>
          </a:p>
          <a:p>
            <a:pPr algn="ctr">
              <a:lnSpc>
                <a:spcPts val="8025"/>
              </a:lnSpc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AE89-3F54-43CE-803F-642D0B0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Insurance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Trust Benefits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8FA6C4-51E1-6806-1860-5B507134C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69594"/>
              </p:ext>
            </p:extLst>
          </p:nvPr>
        </p:nvGraphicFramePr>
        <p:xfrm>
          <a:off x="1143000" y="2863274"/>
          <a:ext cx="11658600" cy="708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Worksheet" r:id="rId5" imgW="8296121" imgH="5038770" progId="Excel.Sheet.12">
                  <p:link updateAutomatic="1"/>
                </p:oleObj>
              </mc:Choice>
              <mc:Fallback>
                <p:oleObj name="Worksheet" r:id="rId5" imgW="8296121" imgH="50387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863274"/>
                        <a:ext cx="11658600" cy="7080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56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397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312082"/>
              </p:ext>
            </p:extLst>
          </p:nvPr>
        </p:nvGraphicFramePr>
        <p:xfrm>
          <a:off x="3276600" y="4914900"/>
          <a:ext cx="7924800" cy="262590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625902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1687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4834EBA-E342-7552-8E77-3BC6BB258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76677"/>
              </p:ext>
            </p:extLst>
          </p:nvPr>
        </p:nvGraphicFramePr>
        <p:xfrm>
          <a:off x="533400" y="3410010"/>
          <a:ext cx="12706471" cy="509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5" imgW="8096415" imgH="3247873" progId="Excel.Sheet.12">
                  <p:link updateAutomatic="1"/>
                </p:oleObj>
              </mc:Choice>
              <mc:Fallback>
                <p:oleObj name="Worksheet" r:id="rId5" imgW="8096415" imgH="32478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410010"/>
                        <a:ext cx="12706471" cy="509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22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1687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E72B7A-9C27-C258-B7BB-4B4CBD16B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11006"/>
              </p:ext>
            </p:extLst>
          </p:nvPr>
        </p:nvGraphicFramePr>
        <p:xfrm>
          <a:off x="479906" y="2300723"/>
          <a:ext cx="12321694" cy="746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Worksheet" r:id="rId5" imgW="8096415" imgH="5029295" progId="Excel.Sheet.12">
                  <p:link updateAutomatic="1"/>
                </p:oleObj>
              </mc:Choice>
              <mc:Fallback>
                <p:oleObj name="Worksheet" r:id="rId5" imgW="8096415" imgH="50292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906" y="2300723"/>
                        <a:ext cx="12321694" cy="746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79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907" y="-7207"/>
            <a:ext cx="13716000" cy="2026507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Trust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42CD63-9A25-CA5B-D289-581E5EB14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7365"/>
              </p:ext>
            </p:extLst>
          </p:nvPr>
        </p:nvGraphicFramePr>
        <p:xfrm>
          <a:off x="685800" y="2392939"/>
          <a:ext cx="12192000" cy="762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Worksheet" r:id="rId5" imgW="7886875" imgH="4933780" progId="Excel.Sheet.12">
                  <p:link updateAutomatic="1"/>
                </p:oleObj>
              </mc:Choice>
              <mc:Fallback>
                <p:oleObj name="Worksheet" r:id="rId5" imgW="7886875" imgH="49337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392939"/>
                        <a:ext cx="12192000" cy="762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67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Schools’ Trust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CAE21AD-5B2C-CF83-5885-6D04D6F8B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56267"/>
              </p:ext>
            </p:extLst>
          </p:nvPr>
        </p:nvGraphicFramePr>
        <p:xfrm>
          <a:off x="743316" y="2818787"/>
          <a:ext cx="12210684" cy="636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Worksheet" r:id="rId5" imgW="7439049" imgH="3876677" progId="Excel.Sheet.12">
                  <p:link updateAutomatic="1"/>
                </p:oleObj>
              </mc:Choice>
              <mc:Fallback>
                <p:oleObj name="Worksheet" r:id="rId5" imgW="7439049" imgH="38766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316" y="2818787"/>
                        <a:ext cx="12210684" cy="636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25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 Hazardous Waste Fund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ABA445-057C-93EF-DB3A-A4EDDB85F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67598"/>
              </p:ext>
            </p:extLst>
          </p:nvPr>
        </p:nvGraphicFramePr>
        <p:xfrm>
          <a:off x="-381000" y="2479940"/>
          <a:ext cx="13461824" cy="737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Worksheet" r:id="rId5" imgW="8448548" imgH="4629043" progId="Excel.Sheet.12">
                  <p:link updateAutomatic="1"/>
                </p:oleObj>
              </mc:Choice>
              <mc:Fallback>
                <p:oleObj name="Worksheet" r:id="rId5" imgW="8448548" imgH="46290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1000" y="2479940"/>
                        <a:ext cx="13461824" cy="737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08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Improvement Districts (LIDs)*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8629B2-5F13-CFE0-396C-93A8625A6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22982"/>
              </p:ext>
            </p:extLst>
          </p:nvPr>
        </p:nvGraphicFramePr>
        <p:xfrm>
          <a:off x="-69850" y="2540000"/>
          <a:ext cx="13015913" cy="732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Worksheet" r:id="rId5" imgW="7848674" imgH="4419442" progId="Excel.Sheet.12">
                  <p:link updateAutomatic="1"/>
                </p:oleObj>
              </mc:Choice>
              <mc:Fallback>
                <p:oleObj name="Worksheet" r:id="rId5" imgW="7848674" imgH="44194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9850" y="2540000"/>
                        <a:ext cx="13015913" cy="732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77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2778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5696"/>
              </p:ext>
            </p:extLst>
          </p:nvPr>
        </p:nvGraphicFramePr>
        <p:xfrm>
          <a:off x="3352800" y="4869430"/>
          <a:ext cx="7924800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Unrestricted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50262DF-CB7C-D19D-9DE6-4A267256A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770328"/>
              </p:ext>
            </p:extLst>
          </p:nvPr>
        </p:nvGraphicFramePr>
        <p:xfrm>
          <a:off x="1023938" y="2708275"/>
          <a:ext cx="11777662" cy="70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5" imgW="8096415" imgH="4819693" progId="Excel.Sheet.12">
                  <p:link updateAutomatic="1"/>
                </p:oleObj>
              </mc:Choice>
              <mc:Fallback>
                <p:oleObj name="Worksheet" r:id="rId5" imgW="8096415" imgH="48196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3938" y="2708275"/>
                        <a:ext cx="11777662" cy="701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21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16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- Unrestricted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9089A6-F665-8976-BD1B-93AB209A1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02619"/>
              </p:ext>
            </p:extLst>
          </p:nvPr>
        </p:nvGraphicFramePr>
        <p:xfrm>
          <a:off x="362430" y="3314700"/>
          <a:ext cx="12991139" cy="532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5" imgW="8505661" imgH="3486280" progId="Excel.Sheet.12">
                  <p:link updateAutomatic="1"/>
                </p:oleObj>
              </mc:Choice>
              <mc:Fallback>
                <p:oleObj name="Worksheet" r:id="rId5" imgW="8505661" imgH="34862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430" y="3314700"/>
                        <a:ext cx="12991139" cy="532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9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95B30916-7437-4196-BE7F-63B12E696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097472"/>
              </p:ext>
            </p:extLst>
          </p:nvPr>
        </p:nvGraphicFramePr>
        <p:xfrm>
          <a:off x="3124200" y="4914900"/>
          <a:ext cx="8305800" cy="2362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564406417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Restricted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6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&amp; Bridge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BFA9B6-E0BA-6252-073A-56DC33B25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03351"/>
              </p:ext>
            </p:extLst>
          </p:nvPr>
        </p:nvGraphicFramePr>
        <p:xfrm>
          <a:off x="914400" y="2552700"/>
          <a:ext cx="12066587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5" imgW="8953487" imgH="5257847" progId="Excel.Sheet.12">
                  <p:link updateAutomatic="1"/>
                </p:oleObj>
              </mc:Choice>
              <mc:Fallback>
                <p:oleObj name="Worksheet" r:id="rId5" imgW="8953487" imgH="52578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552700"/>
                        <a:ext cx="12066587" cy="708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5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163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50F0C7-0656-62F3-F2F9-C9383AAA9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71868"/>
              </p:ext>
            </p:extLst>
          </p:nvPr>
        </p:nvGraphicFramePr>
        <p:xfrm>
          <a:off x="392075" y="2628900"/>
          <a:ext cx="13095325" cy="653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5" imgW="8229552" imgH="4105230" progId="Excel.Sheet.12">
                  <p:link updateAutomatic="1"/>
                </p:oleObj>
              </mc:Choice>
              <mc:Fallback>
                <p:oleObj name="Worksheet" r:id="rId5" imgW="8229552" imgH="41052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075" y="2628900"/>
                        <a:ext cx="13095325" cy="6532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90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Improvement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140CF1-B900-29A1-2546-5E30D1E98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79905"/>
              </p:ext>
            </p:extLst>
          </p:nvPr>
        </p:nvGraphicFramePr>
        <p:xfrm>
          <a:off x="609601" y="2807916"/>
          <a:ext cx="12467002" cy="660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5" imgW="8038924" imgH="4257598" progId="Excel.Sheet.12">
                  <p:link updateAutomatic="1"/>
                </p:oleObj>
              </mc:Choice>
              <mc:Fallback>
                <p:oleObj name="Worksheet" r:id="rId5" imgW="8038924" imgH="42575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1" y="2807916"/>
                        <a:ext cx="12467002" cy="660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2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Insurance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Risk, Workers’ Compensation &amp; Unemployment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1D3FDA-2999-9EE8-6A48-3954A404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44006"/>
              </p:ext>
            </p:extLst>
          </p:nvPr>
        </p:nvGraphicFramePr>
        <p:xfrm>
          <a:off x="685801" y="3112380"/>
          <a:ext cx="12529920" cy="62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5" imgW="8944031" imgH="4495626" progId="Excel.Sheet.12">
                  <p:link updateAutomatic="1"/>
                </p:oleObj>
              </mc:Choice>
              <mc:Fallback>
                <p:oleObj name="Worksheet" r:id="rId5" imgW="8944031" imgH="44956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1" y="3112380"/>
                        <a:ext cx="12529920" cy="629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6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B1144C-4A1E-4BE1-98A0-25991793A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126C6-3C24-4F13-AB59-DCD9462A3F5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5665252f-2c69-48e5-b0d6-d600eead1583"/>
    <ds:schemaRef ds:uri="80156bfa-366b-4c3c-b565-b9add80062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199</Words>
  <Application>Microsoft Office PowerPoint</Application>
  <PresentationFormat>Custom</PresentationFormat>
  <Paragraphs>98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Open Sans Light 1 Bold</vt:lpstr>
      <vt:lpstr>Times New Roman</vt:lpstr>
      <vt:lpstr>Open Sans Light 1</vt:lpstr>
      <vt:lpstr>Open Sans Light 2 Bold</vt:lpstr>
      <vt:lpstr>Arial</vt:lpstr>
      <vt:lpstr>Calibri</vt:lpstr>
      <vt:lpstr>Open Sans Light 2</vt:lpstr>
      <vt:lpstr>Office Theme</vt:lpstr>
      <vt:lpstr>file:///\\finfiles\fin\bud_data\BoCC\2022\04%20April%202022%20BoCC%20Report%20SS%20-Updated.xlsx!GF%20UnRes%20Rev%20!R9C1:R34C11</vt:lpstr>
      <vt:lpstr>file:///\\finfiles\fin\bud_data\BoCC\2022\04%20April%202022%20BoCC%20Report%20SS%20-Updated.xlsx!GF%20UnRes%20Exp%20!R12C1:R31C11</vt:lpstr>
      <vt:lpstr>file:///\\finfiles\fin\bud_data\BoCC\2022\04%20April%202022%20BoCC%20Report%20SS%20-Updated.xlsx!R&amp;B!R18C9:R48C15</vt:lpstr>
      <vt:lpstr>file:///\\finfiles\fin\bud_data\BoCC\2022\04%20April%202022%20BoCC%20Report%20SS%20-Updated.xlsx!Fund%204!R15C6:R37C12</vt:lpstr>
      <vt:lpstr>file:///\\finfiles\fin\bud_data\BoCC\2022\04%20April%202022%20BoCC%20Report%20SS%20-Updated.xlsx!CI%20Fund%206!R16C8:R36C15</vt:lpstr>
      <vt:lpstr>file:///\\finfiles\fin\bud_data\BoCC\2022\04%20April%202022%20BoCC%20Report%20SS%20-Updated.xlsx!SI%20Fund%2012-New%20Risk%20WC!R7C1:R28C8</vt:lpstr>
      <vt:lpstr>file:///\\finfiles\fin\bud_data\BoCC\2022\04%20April%202022%20BoCC%20Report%20SS%20-Updated.xlsx!SI%20Fund%2012-New%20Benefits!R7C1:R32C8</vt:lpstr>
      <vt:lpstr>file:///\\finfiles\fin\bud_data\BoCC\2022\04%20April%202022%20BoCC%20Report%20SS%20-Updated.xlsx!GF-Combined%20Res%20By%20Major!R13C1:R30C7</vt:lpstr>
      <vt:lpstr>file:///\\finfiles\fin\bud_data\BoCC\2022\04%20April%202022%20BoCC%20Report%20SS%20-Updated.xlsx!GF-Combined%20Res%20By%20Major!R31C1:R59C7</vt:lpstr>
      <vt:lpstr>file:///\\finfiles\fin\bud_data\BoCC\2022\04%20April%202022%20BoCC%20Report%20SS%20-Updated.xlsx!CTF%20Fund%2015!R13C8:R35C15</vt:lpstr>
      <vt:lpstr>file:///\\finfiles\fin\bud_data\BoCC\2022\04%20April%202022%20BoCC%20Report%20SS%20-Updated.xlsx!Fund%2019-School%20Trust!R15C8:R32C16</vt:lpstr>
      <vt:lpstr>file:///\\finfiles\fin\bud_data\BoCC\2022\04%20April%202022%20BoCC%20Report%20SS%20-Updated.xlsx!Fund%2022!R15C8:R37C15</vt:lpstr>
      <vt:lpstr>file:///\\finfiles\fin\bud_data\BoCC\2022\04%20April%202022%20BoCC%20Report%20SS%20-Updated.xlsx!LIDs%2074&amp;75!R16C8:R36C15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21</cp:revision>
  <dcterms:created xsi:type="dcterms:W3CDTF">2006-08-16T00:00:00Z</dcterms:created>
  <dcterms:modified xsi:type="dcterms:W3CDTF">2022-05-24T21:30:38Z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