
<file path=[Content_Types].xml><?xml version="1.0" encoding="utf-8"?>
<Types xmlns="http://schemas.openxmlformats.org/package/2006/content-types">
  <Default Extension="gif" ContentType="image/gif"/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3" r:id="rId5"/>
    <p:sldId id="287" r:id="rId6"/>
    <p:sldId id="288" r:id="rId7"/>
    <p:sldId id="289" r:id="rId8"/>
    <p:sldId id="268" r:id="rId9"/>
    <p:sldId id="291" r:id="rId10"/>
    <p:sldId id="292" r:id="rId11"/>
    <p:sldId id="293" r:id="rId12"/>
    <p:sldId id="294" r:id="rId13"/>
    <p:sldId id="295" r:id="rId14"/>
    <p:sldId id="280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1A04F-70B3-4757-9C35-B0060621FC62}" v="15" dt="2022-05-04T14:32:49.104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794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5/10/2022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700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>
                <a:solidFill>
                  <a:schemeClr val="tx1"/>
                </a:solidFill>
              </a:rPr>
              <a:t>Hb22-1416</a:t>
            </a:r>
            <a:br>
              <a:rPr lang="en-US" sz="2700">
                <a:solidFill>
                  <a:schemeClr val="tx1"/>
                </a:solidFill>
              </a:rPr>
            </a:br>
            <a:r>
              <a:rPr lang="en-US" sz="2700">
                <a:solidFill>
                  <a:schemeClr val="tx1"/>
                </a:solidFill>
              </a:rPr>
              <a:t>&amp;</a:t>
            </a:r>
            <a:br>
              <a:rPr lang="en-US" sz="2700">
                <a:solidFill>
                  <a:schemeClr val="tx1"/>
                </a:solidFill>
              </a:rPr>
            </a:br>
            <a:r>
              <a:rPr lang="en-US" sz="2700">
                <a:solidFill>
                  <a:schemeClr val="tx1"/>
                </a:solidFill>
              </a:rPr>
              <a:t>sb22-238</a:t>
            </a:r>
          </a:p>
        </p:txBody>
      </p:sp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C2E8CFF3-943F-2E34-085F-5936266783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588" r="46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Presented by:  Steve Schleiker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chemeClr val="tx1"/>
                </a:solidFill>
              </a:rPr>
              <a:t>El paso County assessor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chemeClr val="tx1"/>
                </a:solidFill>
              </a:rPr>
              <a:t>719-520-6527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chemeClr val="tx1"/>
                </a:solidFill>
              </a:rPr>
              <a:t>steveschleiker@elpasoco.com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FBA7311C-8AA4-7F46-7FE0-671335E7E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FE3C9-A37A-E19E-3AC7-733A2F32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CONS?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8F761B8-0DAA-D42F-2014-0CE75692C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/>
              <a:t>Taxpayer Confusion!</a:t>
            </a:r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Mortgage companies (Change of Escrow)</a:t>
            </a:r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2023 Reappraisal</a:t>
            </a:r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 directly seeing tax savings 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/>
              <a:t>What happens after tax years 2023 &amp; 2024?</a:t>
            </a:r>
          </a:p>
        </p:txBody>
      </p:sp>
    </p:spTree>
    <p:extLst>
      <p:ext uri="{BB962C8B-B14F-4D97-AF65-F5344CB8AC3E}">
        <p14:creationId xmlns:p14="http://schemas.microsoft.com/office/powerpoint/2010/main" val="19107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noProof="1"/>
              <a:t>Steve Schleiker, El Paso County Assessor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en-US" dirty="0"/>
              <a:t>1-719-520-6527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en-US" dirty="0"/>
              <a:t>steveschleiker@elpasoco.com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dirty="0"/>
              <a:t>www.assessor.elpasoco.com</a:t>
            </a:r>
          </a:p>
        </p:txBody>
      </p:sp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301465" y="4293572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301465" y="4661290"/>
            <a:ext cx="218900" cy="218900"/>
          </a:xfrm>
          <a:prstGeom prst="rect">
            <a:avLst/>
          </a:prstGeom>
        </p:spPr>
      </p:pic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4606" y="5029008"/>
            <a:ext cx="244786" cy="244786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large white building with a gold domed roof and trees in front&#10;&#10;Description automatically generated with low confidence">
            <a:extLst>
              <a:ext uri="{FF2B5EF4-FFF2-40B4-BE49-F238E27FC236}">
                <a16:creationId xmlns:a16="http://schemas.microsoft.com/office/drawing/2014/main" id="{7C87CE4F-8C3E-6C0A-F4FB-B578622B8D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284" t="22226" r="5807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ABD8E-945D-3F1C-78EF-F26F7C18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>
                <a:solidFill>
                  <a:schemeClr val="tx1"/>
                </a:solidFill>
              </a:rPr>
              <a:t>HB22-1416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A2E739-C3C5-9CBB-3C31-77E353AF8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Concerning procedural requirements for the administration of property tax: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405E0B-45EC-4E3A-A1AF-88C129A8E4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B67B645E-C5E5-4727-B977-D372A0AA71D9}" type="slidenum">
              <a:rPr lang="en-US" sz="1200" b="0">
                <a:solidFill>
                  <a:schemeClr val="tx1"/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074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D2537-19C6-870A-64E7-8433095C2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1007999"/>
            <a:ext cx="11329200" cy="621791"/>
          </a:xfrm>
        </p:spPr>
        <p:txBody>
          <a:bodyPr/>
          <a:lstStyle/>
          <a:p>
            <a:r>
              <a:rPr lang="en-US" dirty="0"/>
              <a:t>House Sponsorship:  </a:t>
            </a:r>
            <a:r>
              <a:rPr lang="en-US" dirty="0" err="1"/>
              <a:t>Esgar</a:t>
            </a:r>
            <a:r>
              <a:rPr lang="en-US" dirty="0"/>
              <a:t> and Neville / Senate Sponsorship:  </a:t>
            </a:r>
            <a:r>
              <a:rPr lang="en-US" dirty="0" err="1"/>
              <a:t>Kolker</a:t>
            </a:r>
            <a:r>
              <a:rPr lang="en-US" dirty="0"/>
              <a:t> and Rankin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F16F-B052-BB39-DC99-209971C941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Section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DE253-C8DA-A72F-A67A-F1F934FDFE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5254" y="4450669"/>
            <a:ext cx="1706382" cy="139933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PTA to hold public hearings on a proposed change to the Assessor Reference Library Manuals.</a:t>
            </a:r>
          </a:p>
        </p:txBody>
      </p:sp>
      <p:pic>
        <p:nvPicPr>
          <p:cNvPr id="27" name="Picture Placeholder 26" descr="Badge outline">
            <a:extLst>
              <a:ext uri="{FF2B5EF4-FFF2-40B4-BE49-F238E27FC236}">
                <a16:creationId xmlns:a16="http://schemas.microsoft.com/office/drawing/2014/main" id="{5A00F62A-FC55-2F5E-105A-07B3CCBAC74D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8" r="128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98C96-CEFA-5C39-BD81-523AA5A5EE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/>
              <a:t>Section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C8DE81-D715-8541-7EFD-220849167B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PTA to publish notice about the proposed change.</a:t>
            </a:r>
          </a:p>
        </p:txBody>
      </p:sp>
      <p:pic>
        <p:nvPicPr>
          <p:cNvPr id="29" name="Picture Placeholder 28" descr="Badge 3 outline">
            <a:extLst>
              <a:ext uri="{FF2B5EF4-FFF2-40B4-BE49-F238E27FC236}">
                <a16:creationId xmlns:a16="http://schemas.microsoft.com/office/drawing/2014/main" id="{56C4A3AE-1069-6C59-3658-49FD89DFB6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B47AC0-C336-E8C9-26D8-EEF50EBC1A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Section 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A87ABD-FFAA-D663-7420-F3EDDAB6183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56972" y="4450669"/>
            <a:ext cx="1620000" cy="20540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Assessor to include estimate of taxes on yearly Notice of Value (NOV).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Assessor to include abatement information on NOV.</a:t>
            </a:r>
          </a:p>
        </p:txBody>
      </p:sp>
      <p:pic>
        <p:nvPicPr>
          <p:cNvPr id="31" name="Picture Placeholder 30" descr="Badge 4 outline">
            <a:extLst>
              <a:ext uri="{FF2B5EF4-FFF2-40B4-BE49-F238E27FC236}">
                <a16:creationId xmlns:a16="http://schemas.microsoft.com/office/drawing/2014/main" id="{1F397549-3FC6-5325-3D8C-BC56EA684B60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F4E5B7-23F5-D455-FD4C-98F1AB9DED9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b="1" dirty="0"/>
              <a:t>Section 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C03550-8095-D146-49A7-B20BFA67E1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87831" y="4450670"/>
            <a:ext cx="1620000" cy="197533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Extend Real Property Appeal deadline from June 1</a:t>
            </a:r>
            <a:r>
              <a:rPr lang="en-US" baseline="30000" dirty="0"/>
              <a:t>st</a:t>
            </a:r>
            <a:r>
              <a:rPr lang="en-US" dirty="0"/>
              <a:t> to June 8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Correct any errors with a class or subclass of property.</a:t>
            </a:r>
          </a:p>
        </p:txBody>
      </p:sp>
      <p:pic>
        <p:nvPicPr>
          <p:cNvPr id="1025" name="Picture Placeholder 1024" descr="Badge 5 outline">
            <a:extLst>
              <a:ext uri="{FF2B5EF4-FFF2-40B4-BE49-F238E27FC236}">
                <a16:creationId xmlns:a16="http://schemas.microsoft.com/office/drawing/2014/main" id="{609B9A3E-AAA7-47C7-5B7D-B5E6B8957CDF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EFF16C-C74C-B7C3-8C2D-15B61862A3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b="1" dirty="0"/>
              <a:t>Section 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001CE-F90A-1626-9DAA-D447939BA1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18689" y="4450670"/>
            <a:ext cx="1620000" cy="10149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BAA advance an appeal concerning the valuation of rent-producing properties.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AB45E4-024A-B88A-617C-C05F7E01CED7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E704DDF-1495-3626-849E-4E0CA524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22-1416 – Support.</a:t>
            </a:r>
          </a:p>
        </p:txBody>
      </p:sp>
      <p:pic>
        <p:nvPicPr>
          <p:cNvPr id="25" name="Picture Placeholder 24" descr="Badge 1 outline">
            <a:extLst>
              <a:ext uri="{FF2B5EF4-FFF2-40B4-BE49-F238E27FC236}">
                <a16:creationId xmlns:a16="http://schemas.microsoft.com/office/drawing/2014/main" id="{8EEE54E7-BC61-1E84-6AC5-561564051EE6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61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large white building with a gold domed roof and trees in front&#10;&#10;Description automatically generated with low confidence">
            <a:extLst>
              <a:ext uri="{FF2B5EF4-FFF2-40B4-BE49-F238E27FC236}">
                <a16:creationId xmlns:a16="http://schemas.microsoft.com/office/drawing/2014/main" id="{7C87CE4F-8C3E-6C0A-F4FB-B578622B8D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0000"/>
          </a:blip>
          <a:srcRect t="1444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CABD8E-945D-3F1C-78EF-F26F7C18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SB 22-238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A2E739-C3C5-9CBB-3C31-77E353AF8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Concerning reductions in Real Property taxation for only the 2023 and 2024 property tax years:</a:t>
            </a:r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405E0B-45EC-4E3A-A1AF-88C129A8E4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B67B645E-C5E5-4727-B977-D372A0AA71D9}" type="slidenum">
              <a:rPr lang="en-US" sz="1200" b="0" smtClean="0">
                <a:solidFill>
                  <a:srgbClr val="FFFFFF"/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834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SB22-238 – Support.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F961A7D-A035-4952-BEF5-34EE93A24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1007999"/>
            <a:ext cx="11329200" cy="313379"/>
          </a:xfrm>
        </p:spPr>
        <p:txBody>
          <a:bodyPr/>
          <a:lstStyle/>
          <a:p>
            <a:r>
              <a:rPr lang="en-US" dirty="0"/>
              <a:t>Senate Sponsorship:  Hansen and Rankin / House Sponsorship:  Weissman and Neville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en-US" sz="4800" dirty="0"/>
              <a:t>Section 1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en-US" dirty="0"/>
              <a:t>2023 Property Tax Year: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B5A11B9F-68B0-405D-8B6F-DDBC74E10DD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2255283" y="3917460"/>
            <a:ext cx="1980000" cy="175198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noProof="1"/>
              <a:t>This Bill reduces the assessment rate of nonresidential property, excluding AG and renewable energy production nonresidential property from 29% to 27.9%.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en-US" sz="4800" dirty="0"/>
              <a:t>Section</a:t>
            </a:r>
            <a:r>
              <a:rPr lang="en-US" sz="1800" dirty="0"/>
              <a:t> </a:t>
            </a:r>
            <a:r>
              <a:rPr lang="en-US" sz="4800" dirty="0"/>
              <a:t>2</a:t>
            </a:r>
            <a:endParaRPr lang="en-US" sz="1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en-US" dirty="0"/>
              <a:t>2023 Property Tax Year: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57220B4-795B-4602-8E69-5D53D12DCC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5572849" y="3986455"/>
            <a:ext cx="1980000" cy="134084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noProof="1"/>
              <a:t>Reduces the assessment rate for single family residential, and multi-family residential to 6.765%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26F89-BEF6-4EB6-94DD-7B443FAADD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/>
          <a:lstStyle/>
          <a:p>
            <a:r>
              <a:rPr lang="en-US" sz="4800" dirty="0"/>
              <a:t>Section 3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r>
              <a:rPr lang="en-US" dirty="0"/>
              <a:t>2023 Property Tax Year: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FB89F-B673-46A9-9582-849B9C73C0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8691399" y="3917460"/>
            <a:ext cx="1980000" cy="131727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noProof="1"/>
              <a:t>Reduce actual value of commercial real property by $30,000, and residential real property by $15,000, but in either case to no less than $1,000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ADA44E-F9BC-4E0D-B323-27D643553A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503F21-1059-8D16-18C5-EE93D016F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85556"/>
              </p:ext>
            </p:extLst>
          </p:nvPr>
        </p:nvGraphicFramePr>
        <p:xfrm>
          <a:off x="432000" y="1574737"/>
          <a:ext cx="1080554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728853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$24,650.00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D1B5DD-DA98-B43C-A2DA-9482B7A2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Non-Residential Property (Estimated Tax Example):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8FE0-BC41-DBD8-6AC9-A7C7E04D9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6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5FE40-C5F5-45A8-8409-C4C7740546CC}"/>
              </a:ext>
            </a:extLst>
          </p:cNvPr>
          <p:cNvSpPr txBox="1"/>
          <p:nvPr/>
        </p:nvSpPr>
        <p:spPr>
          <a:xfrm>
            <a:off x="432000" y="1205405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Current Valuation (Office Building):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B9C6F-0134-1D4A-844F-AC1A3FD9E9D7}"/>
              </a:ext>
            </a:extLst>
          </p:cNvPr>
          <p:cNvSpPr txBox="1"/>
          <p:nvPr/>
        </p:nvSpPr>
        <p:spPr>
          <a:xfrm>
            <a:off x="432000" y="2501083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SB22-293 Valuation (Office Building):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3AF2B7C-E12A-CF8D-F5E9-7A1D54036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03291"/>
              </p:ext>
            </p:extLst>
          </p:nvPr>
        </p:nvGraphicFramePr>
        <p:xfrm>
          <a:off x="432000" y="2870415"/>
          <a:ext cx="1088028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$270,630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$23,003.55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F848DF-B3F9-5AEA-D421-6C71BAAD0258}"/>
              </a:ext>
            </a:extLst>
          </p:cNvPr>
          <p:cNvSpPr txBox="1"/>
          <p:nvPr/>
        </p:nvSpPr>
        <p:spPr>
          <a:xfrm>
            <a:off x="8709061" y="3633682"/>
            <a:ext cx="348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reduced:  -$30,000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reduced:    -3.793%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Est. Taxes:           -$1,646.45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EFDE5-ECAA-A184-0CE6-D6FD3BB1C589}"/>
              </a:ext>
            </a:extLst>
          </p:cNvPr>
          <p:cNvSpPr txBox="1"/>
          <p:nvPr/>
        </p:nvSpPr>
        <p:spPr>
          <a:xfrm>
            <a:off x="432000" y="4368123"/>
            <a:ext cx="72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SB22-293 + 2023 Reappraisal Valuation (10% increase) (Office Building):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F8A10E0-E602-1743-5EDA-6F10CEFDC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01595"/>
              </p:ext>
            </p:extLst>
          </p:nvPr>
        </p:nvGraphicFramePr>
        <p:xfrm>
          <a:off x="432000" y="4751803"/>
          <a:ext cx="1088028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$298,530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$25,375.05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10031D-7CEB-8D7E-5B8C-2262F17318F7}"/>
              </a:ext>
            </a:extLst>
          </p:cNvPr>
          <p:cNvSpPr txBox="1"/>
          <p:nvPr/>
        </p:nvSpPr>
        <p:spPr>
          <a:xfrm>
            <a:off x="432000" y="5568022"/>
            <a:ext cx="348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Reappraiser Value:  +10%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Reduced:        -$30,000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Reduced:          -3.793%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Est. Taxes:                 +$725.00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F5093-5908-3F2E-370F-EEB07E7B619D}"/>
              </a:ext>
            </a:extLst>
          </p:cNvPr>
          <p:cNvSpPr txBox="1"/>
          <p:nvPr/>
        </p:nvSpPr>
        <p:spPr>
          <a:xfrm>
            <a:off x="5517222" y="5763802"/>
            <a:ext cx="381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Tax Savings if no change?</a:t>
            </a:r>
          </a:p>
          <a:p>
            <a:pPr algn="ctr"/>
            <a:r>
              <a:rPr lang="en-US" b="1" dirty="0"/>
              <a:t>TOTAL SAVINGS = $1,740.00</a:t>
            </a:r>
          </a:p>
        </p:txBody>
      </p:sp>
    </p:spTree>
    <p:extLst>
      <p:ext uri="{BB962C8B-B14F-4D97-AF65-F5344CB8AC3E}">
        <p14:creationId xmlns:p14="http://schemas.microsoft.com/office/powerpoint/2010/main" val="400275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503F21-1059-8D16-18C5-EE93D016F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06849"/>
              </p:ext>
            </p:extLst>
          </p:nvPr>
        </p:nvGraphicFramePr>
        <p:xfrm>
          <a:off x="432000" y="1574737"/>
          <a:ext cx="10707245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$2,953.75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D1B5DD-DA98-B43C-A2DA-9482B7A2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Property (Estimated Tax Example):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8FE0-BC41-DBD8-6AC9-A7C7E04D9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7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5FE40-C5F5-45A8-8409-C4C7740546CC}"/>
              </a:ext>
            </a:extLst>
          </p:cNvPr>
          <p:cNvSpPr txBox="1"/>
          <p:nvPr/>
        </p:nvSpPr>
        <p:spPr>
          <a:xfrm>
            <a:off x="432000" y="1205405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Current Valuation (Single Family):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B9C6F-0134-1D4A-844F-AC1A3FD9E9D7}"/>
              </a:ext>
            </a:extLst>
          </p:cNvPr>
          <p:cNvSpPr txBox="1"/>
          <p:nvPr/>
        </p:nvSpPr>
        <p:spPr>
          <a:xfrm>
            <a:off x="432000" y="2501083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SB22-293 Valuation (Single Family):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3AF2B7C-E12A-CF8D-F5E9-7A1D54036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856061"/>
              </p:ext>
            </p:extLst>
          </p:nvPr>
        </p:nvGraphicFramePr>
        <p:xfrm>
          <a:off x="432000" y="2870415"/>
          <a:ext cx="1099617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$485,000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$32,810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$2,788.85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F848DF-B3F9-5AEA-D421-6C71BAAD0258}"/>
              </a:ext>
            </a:extLst>
          </p:cNvPr>
          <p:cNvSpPr txBox="1"/>
          <p:nvPr/>
        </p:nvSpPr>
        <p:spPr>
          <a:xfrm>
            <a:off x="8709061" y="3633682"/>
            <a:ext cx="348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reduced:  -$15,000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reduced:    -2.662%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Est. Taxes:           -$164.90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EFDE5-ECAA-A184-0CE6-D6FD3BB1C589}"/>
              </a:ext>
            </a:extLst>
          </p:cNvPr>
          <p:cNvSpPr txBox="1"/>
          <p:nvPr/>
        </p:nvSpPr>
        <p:spPr>
          <a:xfrm>
            <a:off x="432000" y="4368123"/>
            <a:ext cx="72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SB22-293 + 2023 Reappraisal Valuation (15% increase) (Single Family):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F8A10E0-E602-1743-5EDA-6F10CEFDC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41441"/>
              </p:ext>
            </p:extLst>
          </p:nvPr>
        </p:nvGraphicFramePr>
        <p:xfrm>
          <a:off x="432000" y="4751803"/>
          <a:ext cx="1099617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517">
                  <a:extLst>
                    <a:ext uri="{9D8B030D-6E8A-4147-A177-3AD203B41FA5}">
                      <a16:colId xmlns:a16="http://schemas.microsoft.com/office/drawing/2014/main" val="2191419104"/>
                    </a:ext>
                  </a:extLst>
                </a:gridCol>
                <a:gridCol w="1590358">
                  <a:extLst>
                    <a:ext uri="{9D8B030D-6E8A-4147-A177-3AD203B41FA5}">
                      <a16:colId xmlns:a16="http://schemas.microsoft.com/office/drawing/2014/main" val="1673661416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53522895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5186829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4812018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3500113032"/>
                    </a:ext>
                  </a:extLst>
                </a:gridCol>
                <a:gridCol w="1729169">
                  <a:extLst>
                    <a:ext uri="{9D8B030D-6E8A-4147-A177-3AD203B41FA5}">
                      <a16:colId xmlns:a16="http://schemas.microsoft.com/office/drawing/2014/main" val="948049699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33595403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944794394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614728618"/>
                    </a:ext>
                  </a:extLst>
                </a:gridCol>
                <a:gridCol w="1804797">
                  <a:extLst>
                    <a:ext uri="{9D8B030D-6E8A-4147-A177-3AD203B41FA5}">
                      <a16:colId xmlns:a16="http://schemas.microsoft.com/office/drawing/2014/main" val="21226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Assessed Value: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Mill Levy: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Taxes: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$3,219.80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9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10031D-7CEB-8D7E-5B8C-2262F17318F7}"/>
              </a:ext>
            </a:extLst>
          </p:cNvPr>
          <p:cNvSpPr txBox="1"/>
          <p:nvPr/>
        </p:nvSpPr>
        <p:spPr>
          <a:xfrm>
            <a:off x="432000" y="5568022"/>
            <a:ext cx="348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Reappraised Value:  +15%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Reduced:        -$15,000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Reduced:          -2.662%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Est. Taxes:                 +$266.05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F5093-5908-3F2E-370F-EEB07E7B619D}"/>
              </a:ext>
            </a:extLst>
          </p:cNvPr>
          <p:cNvSpPr txBox="1"/>
          <p:nvPr/>
        </p:nvSpPr>
        <p:spPr>
          <a:xfrm>
            <a:off x="5517222" y="5763802"/>
            <a:ext cx="381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Tax Savings if no change?</a:t>
            </a:r>
          </a:p>
          <a:p>
            <a:pPr algn="ctr"/>
            <a:r>
              <a:rPr lang="en-US" b="1" dirty="0"/>
              <a:t>TOTAL SAVINGS = $176.95</a:t>
            </a:r>
          </a:p>
        </p:txBody>
      </p:sp>
    </p:spTree>
    <p:extLst>
      <p:ext uri="{BB962C8B-B14F-4D97-AF65-F5344CB8AC3E}">
        <p14:creationId xmlns:p14="http://schemas.microsoft.com/office/powerpoint/2010/main" val="97178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D2537-19C6-870A-64E7-8433095C2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1007999"/>
            <a:ext cx="11329200" cy="621791"/>
          </a:xfrm>
        </p:spPr>
        <p:txBody>
          <a:bodyPr/>
          <a:lstStyle/>
          <a:p>
            <a:r>
              <a:rPr lang="en-US" dirty="0"/>
              <a:t>Senate Sponsorship:  Hansen and Rankin / House Sponsorship:  Weissman and Neville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F16F-B052-BB39-DC99-209971C941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3311" y="3950115"/>
            <a:ext cx="1620000" cy="360000"/>
          </a:xfrm>
        </p:spPr>
        <p:txBody>
          <a:bodyPr/>
          <a:lstStyle/>
          <a:p>
            <a:r>
              <a:rPr lang="en-US" b="1" dirty="0"/>
              <a:t>Section 1 - 2024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DE253-C8DA-A72F-A67A-F1F934FDFE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5254" y="4450669"/>
            <a:ext cx="1706382" cy="162135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Continues assessment rate of real and personal property tat is classified as AG or renewable energy production at 26.4%</a:t>
            </a:r>
          </a:p>
        </p:txBody>
      </p:sp>
      <p:pic>
        <p:nvPicPr>
          <p:cNvPr id="27" name="Picture Placeholder 26" descr="Badge outline">
            <a:extLst>
              <a:ext uri="{FF2B5EF4-FFF2-40B4-BE49-F238E27FC236}">
                <a16:creationId xmlns:a16="http://schemas.microsoft.com/office/drawing/2014/main" id="{5A00F62A-FC55-2F5E-105A-07B3CCBAC74D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8" r="128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98C96-CEFA-5C39-BD81-523AA5A5EE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/>
              <a:t>Section 2 - 2024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C8DE81-D715-8541-7EFD-220849167B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6112" y="4450670"/>
            <a:ext cx="1959595" cy="217977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Single family residential assessment rate will be based on there being a specific modification determined by PTA – 2023 reappraisal.</a:t>
            </a:r>
          </a:p>
        </p:txBody>
      </p:sp>
      <p:pic>
        <p:nvPicPr>
          <p:cNvPr id="29" name="Picture Placeholder 28" descr="Badge 3 outline">
            <a:extLst>
              <a:ext uri="{FF2B5EF4-FFF2-40B4-BE49-F238E27FC236}">
                <a16:creationId xmlns:a16="http://schemas.microsoft.com/office/drawing/2014/main" id="{56C4A3AE-1069-6C59-3658-49FD89DFB6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B47AC0-C336-E8C9-26D8-EEF50EBC1A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Section 3 - 2024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A87ABD-FFAA-D663-7420-F3EDDAB6183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56972" y="4450669"/>
            <a:ext cx="1706382" cy="20540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Multi family = 6.8%</a:t>
            </a:r>
          </a:p>
        </p:txBody>
      </p:sp>
      <p:pic>
        <p:nvPicPr>
          <p:cNvPr id="31" name="Picture Placeholder 30" descr="Badge 4 outline">
            <a:extLst>
              <a:ext uri="{FF2B5EF4-FFF2-40B4-BE49-F238E27FC236}">
                <a16:creationId xmlns:a16="http://schemas.microsoft.com/office/drawing/2014/main" id="{1F397549-3FC6-5325-3D8C-BC56EA684B60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F4E5B7-23F5-D455-FD4C-98F1AB9DED9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b="1" dirty="0"/>
              <a:t>Section 4 - 2024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C03550-8095-D146-49A7-B20BFA67E1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87831" y="4450670"/>
            <a:ext cx="1620000" cy="197533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Single family residential assessment rate will be based on 2023 reappraised values.</a:t>
            </a:r>
          </a:p>
        </p:txBody>
      </p:sp>
      <p:pic>
        <p:nvPicPr>
          <p:cNvPr id="1025" name="Picture Placeholder 1024" descr="Badge 5 outline">
            <a:extLst>
              <a:ext uri="{FF2B5EF4-FFF2-40B4-BE49-F238E27FC236}">
                <a16:creationId xmlns:a16="http://schemas.microsoft.com/office/drawing/2014/main" id="{609B9A3E-AAA7-47C7-5B7D-B5E6B8957CDF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EFF16C-C74C-B7C3-8C2D-15B61862A3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b="1" dirty="0"/>
              <a:t>Section 5 - 2024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001CE-F90A-1626-9DAA-D447939BA1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18689" y="4450670"/>
            <a:ext cx="1620000" cy="193475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Requires State Treasurer to reimburse counties.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El Paso County reimbursement = 65% of the amount of reduction.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AB45E4-024A-B88A-617C-C05F7E01CED7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E704DDF-1495-3626-849E-4E0CA524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SB22-238</a:t>
            </a:r>
          </a:p>
        </p:txBody>
      </p:sp>
      <p:pic>
        <p:nvPicPr>
          <p:cNvPr id="25" name="Picture Placeholder 24" descr="Badge 1 outline">
            <a:extLst>
              <a:ext uri="{FF2B5EF4-FFF2-40B4-BE49-F238E27FC236}">
                <a16:creationId xmlns:a16="http://schemas.microsoft.com/office/drawing/2014/main" id="{8EEE54E7-BC61-1E84-6AC5-561564051EE6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81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FBA7311C-8AA4-7F46-7FE0-671335E7E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15730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FE3C9-A37A-E19E-3AC7-733A2F32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9" y="4693775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61B8-0DAA-D42F-2014-0CE75692C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8" y="5437653"/>
            <a:ext cx="6931319" cy="14203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Residential &amp; non-residential property tax savings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Lowering of non-residential rate – has not happened since 1982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Lowering of residential &amp; multi-family assessment rate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Property actual value decrease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(commercial = $30,000) – (residential = $15,000)</a:t>
            </a:r>
          </a:p>
        </p:txBody>
      </p:sp>
    </p:spTree>
    <p:extLst>
      <p:ext uri="{BB962C8B-B14F-4D97-AF65-F5344CB8AC3E}">
        <p14:creationId xmlns:p14="http://schemas.microsoft.com/office/powerpoint/2010/main" val="322983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C2D53-889C-4C67-940B-0A133A075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247F30-5811-40C0-99EC-CF53200590B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80156bfa-366b-4c3c-b565-b9add8006275"/>
    <ds:schemaRef ds:uri="http://schemas.microsoft.com/sharepoint/v3"/>
    <ds:schemaRef ds:uri="5665252f-2c69-48e5-b0d6-d600eead1583"/>
  </ds:schemaRefs>
</ds:datastoreItem>
</file>

<file path=customXml/itemProps3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pitch deck</Template>
  <TotalTime>156</TotalTime>
  <Words>886</Words>
  <Application>Microsoft Office PowerPoint</Application>
  <PresentationFormat>Widescreen</PresentationFormat>
  <Paragraphs>233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Office Theme</vt:lpstr>
      <vt:lpstr>Hb22-1416 &amp; sb22-238</vt:lpstr>
      <vt:lpstr>HB22-1416</vt:lpstr>
      <vt:lpstr>HB 22-1416 – Support.</vt:lpstr>
      <vt:lpstr>SB 22-238</vt:lpstr>
      <vt:lpstr>SB22-238 – Support.</vt:lpstr>
      <vt:lpstr>Non-Residential Property (Estimated Tax Example):</vt:lpstr>
      <vt:lpstr>Residential Property (Estimated Tax Example):</vt:lpstr>
      <vt:lpstr>SB22-238</vt:lpstr>
      <vt:lpstr>Pros?</vt:lpstr>
      <vt:lpstr>CONS?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Hb22-1416 &amp; sb22-238</dc:title>
  <dc:creator>Steve Schleiker</dc:creator>
  <cp:lastModifiedBy>Jackie Allred</cp:lastModifiedBy>
  <cp:revision>2</cp:revision>
  <cp:lastPrinted>2022-05-04T13:32:09Z</cp:lastPrinted>
  <dcterms:created xsi:type="dcterms:W3CDTF">2022-05-03T20:17:50Z</dcterms:created>
  <dcterms:modified xsi:type="dcterms:W3CDTF">2022-05-10T15:17:53Z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