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4" r:id="rId7"/>
    <p:sldId id="265" r:id="rId8"/>
    <p:sldId id="266" r:id="rId9"/>
    <p:sldId id="268" r:id="rId10"/>
    <p:sldId id="269" r:id="rId11"/>
    <p:sldId id="261" r:id="rId12"/>
  </p:sldIdLst>
  <p:sldSz cx="13716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 1" panose="020B0604020202020204" charset="0"/>
      <p:regular r:id="rId18"/>
    </p:embeddedFont>
    <p:embeddedFont>
      <p:font typeface="Open Sans Light 1 Bold" panose="020B0604020202020204" charset="0"/>
      <p:regular r:id="rId19"/>
    </p:embeddedFont>
    <p:embeddedFont>
      <p:font typeface="Open Sans Light 2" panose="020B0604020202020204" charset="0"/>
      <p:regular r:id="rId20"/>
    </p:embeddedFont>
    <p:embeddedFont>
      <p:font typeface="Open Sans Light 2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692" y="5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8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file:///\\finfiles\fin\Bud_Data\Sales%20and%20Use%20Tax\Financial%20Worksessions\2022\2022%20Sales%20Tax%20by%20NAICS.xlsx!Public%20Safety%20State!R2C13:R15C2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file:///\\finfiles\fin\Bud_Data\Sales%20and%20Use%20Tax\Financial%20Worksessions\2022\2022%20Sales%20Tax%20by%20NAICS.xlsx!Public%20Saf%20-%20Clerk%20and%20Recorder!R2C13:R15C25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file:///\\finfiles\fin\Bud_Data\Sales%20and%20Use%20Tax\Financial%20Worksessions\2022\2022%20Sales%20Tax%20by%20NAICS.xlsx!Public%20Safet%20-%20Building%20Use%20Tax!R2C13:R15C25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file:///\\finfiles\fin\Bud_Data\Sales%20and%20Use%20Tax\Financial%20Worksessions\2022\2022%20Sales%20Tax%20by%20NAICS.xlsx!Public%20Safety%20Total%20Taxes!R2C13:R15C25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file:///\\finfiles\fin\Bud_Data\Sales%20and%20Use%20Tax\Financial%20Worksessions\2022\2022%20Sales%20Tax%20by%20NAICS.xlsx!Public%20Safety%20Total%20Taxes!%5b2022%20Sales%20Tax%20by%20NAICS.xlsx%5dPublic%20Safety%20Total%20Taxes%20Chart%20a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628942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628942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6200" y="6819900"/>
            <a:ext cx="135636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Public Safety’s Dedicated 0.23% </a:t>
            </a:r>
          </a:p>
          <a:p>
            <a:pPr algn="ctr">
              <a:lnSpc>
                <a:spcPts val="8025"/>
              </a:lnSpc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and Use Tax Report March 2022</a:t>
            </a:r>
          </a:p>
          <a:p>
            <a:pPr marL="0" indent="0"/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CPA, CPFO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24,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3311703"/>
            <a:chOff x="0" y="-261108"/>
            <a:chExt cx="5490351" cy="927937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927937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662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Colorado Department of Revenue)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</a:p>
          <a:p>
            <a:pPr algn="ctr"/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E499D4-CAAA-4B91-A2FA-E283E04013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14766"/>
              </p:ext>
            </p:extLst>
          </p:nvPr>
        </p:nvGraphicFramePr>
        <p:xfrm>
          <a:off x="304800" y="3838574"/>
          <a:ext cx="1303020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5" imgW="5229045" imgH="2609972" progId="Excel.Sheet.12">
                  <p:link updateAutomatic="1"/>
                </p:oleObj>
              </mc:Choice>
              <mc:Fallback>
                <p:oleObj name="Worksheet" r:id="rId5" imgW="5229045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838574"/>
                        <a:ext cx="13030200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235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Use Tax on Automobiles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Clerk and Recorder)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9602642-E5B3-41E4-84F0-F6CBED6B3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77215"/>
              </p:ext>
            </p:extLst>
          </p:nvPr>
        </p:nvGraphicFramePr>
        <p:xfrm>
          <a:off x="228600" y="3838574"/>
          <a:ext cx="13106400" cy="503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5" imgW="4772142" imgH="2609972" progId="Excel.Sheet.12">
                  <p:link updateAutomatic="1"/>
                </p:oleObj>
              </mc:Choice>
              <mc:Fallback>
                <p:oleObj name="Worksheet" r:id="rId5" imgW="4772142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838574"/>
                        <a:ext cx="13106400" cy="503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22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3286501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(Collected by Pikes Peak Regional Building Department and EPC)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26DC3B-E863-4787-A30D-DE62A723F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46356"/>
              </p:ext>
            </p:extLst>
          </p:nvPr>
        </p:nvGraphicFramePr>
        <p:xfrm>
          <a:off x="228600" y="3838574"/>
          <a:ext cx="13106400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5" imgW="4657538" imgH="2609972" progId="Excel.Sheet.12">
                  <p:link updateAutomatic="1"/>
                </p:oleObj>
              </mc:Choice>
              <mc:Fallback>
                <p:oleObj name="Worksheet" r:id="rId5" imgW="4657538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838574"/>
                        <a:ext cx="13106400" cy="503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21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6"/>
            <a:ext cx="13716000" cy="3316918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Sales and Use Tax Tax Collections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793F81-152E-4DDD-85F5-52FF3E74F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82149"/>
              </p:ext>
            </p:extLst>
          </p:nvPr>
        </p:nvGraphicFramePr>
        <p:xfrm>
          <a:off x="609600" y="3838574"/>
          <a:ext cx="12725400" cy="503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Worksheet" r:id="rId5" imgW="5162476" imgH="2609972" progId="Excel.Sheet.12">
                  <p:link updateAutomatic="1"/>
                </p:oleObj>
              </mc:Choice>
              <mc:Fallback>
                <p:oleObj name="Worksheet" r:id="rId5" imgW="5162476" imgH="26099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838574"/>
                        <a:ext cx="12725400" cy="503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12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166744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Safety’s 0.23%</a:t>
            </a:r>
            <a:b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E06B1F-0458-40B7-A5A8-6921B0718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20558"/>
              </p:ext>
            </p:extLst>
          </p:nvPr>
        </p:nvGraphicFramePr>
        <p:xfrm>
          <a:off x="457200" y="3738563"/>
          <a:ext cx="12801600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Worksheet" r:id="rId5" imgW="10591606" imgH="3695503" progId="Excel.Sheet.12">
                  <p:link updateAutomatic="1"/>
                </p:oleObj>
              </mc:Choice>
              <mc:Fallback>
                <p:oleObj name="Worksheet" r:id="rId5" imgW="10591606" imgH="369550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738563"/>
                        <a:ext cx="12801600" cy="560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31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3235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" y="122753"/>
            <a:ext cx="137160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&amp; Use Tax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Components)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to Actual Public Safety’s 0.23%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2022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20B44-D51D-482F-A1B7-56B4EF92A144}"/>
              </a:ext>
            </a:extLst>
          </p:cNvPr>
          <p:cNvSpPr txBox="1"/>
          <p:nvPr/>
        </p:nvSpPr>
        <p:spPr>
          <a:xfrm>
            <a:off x="914400" y="9639300"/>
            <a:ext cx="334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6E249-199E-430D-A15E-2F5F0827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7" y="9395960"/>
            <a:ext cx="762000" cy="759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33437-00BB-7A79-6ACB-ABC8306F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619500"/>
            <a:ext cx="10668000" cy="58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42092" y="2850662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29905" y="4183458"/>
            <a:ext cx="7728896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</a:pPr>
            <a:r>
              <a:rPr lang="en-US" sz="5400" spc="160" dirty="0">
                <a:solidFill>
                  <a:srgbClr val="002D5D"/>
                </a:solidFill>
                <a:latin typeface="Open Sans Light 2 Bold"/>
              </a:rPr>
              <a:t>Questions?</a:t>
            </a:r>
            <a:endParaRPr lang="en-US" sz="5400" spc="160" dirty="0">
              <a:solidFill>
                <a:srgbClr val="002D5D"/>
              </a:solidFill>
              <a:latin typeface="Open Sans Light 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8" ma:contentTypeDescription="Create a new document." ma:contentTypeScope="" ma:versionID="73067b232ad957c25403de936d5930a2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1ddbb1af0fbb1e8c393c311c857f3218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324AE9-3C89-4A42-BCB4-8A0DC7242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126C6-3C24-4F13-AB59-DCD9462A3F58}">
  <ds:schemaRefs>
    <ds:schemaRef ds:uri="http://purl.org/dc/dcmitype/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5665252f-2c69-48e5-b0d6-d600eead1583"/>
    <ds:schemaRef ds:uri="80156bfa-366b-4c3c-b565-b9add800627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172</Words>
  <Application>Microsoft Office PowerPoint</Application>
  <PresentationFormat>Custom</PresentationFormat>
  <Paragraphs>34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Open Sans Light 2 Bold</vt:lpstr>
      <vt:lpstr>Times New Roman</vt:lpstr>
      <vt:lpstr>Open Sans Light 1 Bold</vt:lpstr>
      <vt:lpstr>Open Sans Light 1</vt:lpstr>
      <vt:lpstr>Arial</vt:lpstr>
      <vt:lpstr>Open Sans Light 2</vt:lpstr>
      <vt:lpstr>Calibri</vt:lpstr>
      <vt:lpstr>Office Theme</vt:lpstr>
      <vt:lpstr>file:///\\finfiles\fin\Bud_Data\Sales%20and%20Use%20Tax\Financial%20Worksessions\2022\2022%20Sales%20Tax%20by%20NAICS.xlsx!Public%20Safety%20State!R2C13:R15C24</vt:lpstr>
      <vt:lpstr>file:///\\finfiles\fin\Bud_Data\Sales%20and%20Use%20Tax\Financial%20Worksessions\2022\2022%20Sales%20Tax%20by%20NAICS.xlsx!Public%20Saf%20-%20Clerk%20and%20Recorder!R2C13:R15C25</vt:lpstr>
      <vt:lpstr>file:///\\finfiles\fin\Bud_Data\Sales%20and%20Use%20Tax\Financial%20Worksessions\2022\2022%20Sales%20Tax%20by%20NAICS.xlsx!Public%20Safet%20-%20Building%20Use%20Tax!R2C13:R15C25</vt:lpstr>
      <vt:lpstr>file:///\\finfiles\fin\Bud_Data\Sales%20and%20Use%20Tax\Financial%20Worksessions\2022\2022%20Sales%20Tax%20by%20NAICS.xlsx!Public%20Safety%20Total%20Taxes!R2C13:R15C25</vt:lpstr>
      <vt:lpstr>file:///\\finfiles\fin\Bud_Data\Sales%20and%20Use%20Tax\Financial%20Worksessions\2022\2022%20Sales%20Tax%20by%20NAICS.xlsx!Public%20Safety%20Total%20Taxes!%5b2022%20Sales%20Tax%20by%20NAICS.xlsx%5dPublic%20Safety%20Total%20Taxes%20Chart%20a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23</cp:revision>
  <dcterms:created xsi:type="dcterms:W3CDTF">2006-08-16T00:00:00Z</dcterms:created>
  <dcterms:modified xsi:type="dcterms:W3CDTF">2022-05-24T21:32:40Z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