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71" r:id="rId5"/>
    <p:sldId id="257" r:id="rId6"/>
    <p:sldId id="269" r:id="rId7"/>
    <p:sldId id="273" r:id="rId8"/>
    <p:sldId id="258" r:id="rId9"/>
    <p:sldId id="270" r:id="rId10"/>
    <p:sldId id="274" r:id="rId11"/>
    <p:sldId id="275" r:id="rId12"/>
    <p:sldId id="265" r:id="rId13"/>
    <p:sldId id="266" r:id="rId14"/>
    <p:sldId id="2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A8A"/>
    <a:srgbClr val="E7E1D4"/>
    <a:srgbClr val="E8DDD5"/>
    <a:srgbClr val="BAC2B6"/>
    <a:srgbClr val="90544C"/>
    <a:srgbClr val="595959"/>
    <a:srgbClr val="A5A5A5"/>
    <a:srgbClr val="DFDDD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EB42AB-F047-4C06-83FA-48D1376DC81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CAFE9A-7322-4376-A760-4FFA3E56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FE9A-7322-4376-A760-4FFA3E5628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FE9A-7322-4376-A760-4FFA3E5628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FE9A-7322-4376-A760-4FFA3E5628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FE9A-7322-4376-A760-4FFA3E5628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AFE9A-7322-4376-A760-4FFA3E5628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888F-FB57-4E75-A91F-4DD38F785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85F67-1B4B-45EF-AF02-F87C7BE4E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DB8A6-9238-402C-BE03-3FD2C32B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D16E-C17D-4366-83D7-4BA7F0C9A326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BAD66-9A0B-4169-995B-7334CF9A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EC7E-2AD1-4BD8-8314-1303937C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1CF8-16CF-4CB0-8677-CDCFE9C6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15612-CD13-4991-8075-C36A8B487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1ECFC-A5A1-4C69-9142-03D31210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35BE-6CDC-40A6-A1D6-24C807894CAF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CCF3D-4668-47AF-A46A-A6B895FB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A33D-971C-4B5E-BEDF-6EF02907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6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AF7892-8B5F-4163-87AD-076EC9D04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C70A3-414C-45D8-8DAE-AC3039A0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57DD-0065-41CB-819E-6817D10E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C5E7-13B7-4634-8BD9-89687AEB9339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13E08-7569-4363-919F-92A1E2D3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AE01-048A-4D97-8521-94098943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9FBE-28E1-4725-8CE3-9669B9D8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D48C3-4907-4061-8A7A-85B4660C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4AEF-15E1-45D0-B9E6-F62D0CA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C7CFF-3AE5-48FC-9415-F1403DCE28A9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C985-A389-4683-9A19-502E8AA5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E951-83FF-48E4-B39F-CB32C7BD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D1A9-26F0-4CB7-B80E-9E9B5E95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9330A-B28E-4363-9529-BBA2E4AB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13D5D-68B4-4445-A412-B6D45865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1BD-9C74-4238-9857-25DFB6A5D5AD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6AC21-659D-4FDD-A9ED-F6AED352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C74B-A0D0-4D3E-8214-0A8E4FE8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4546-7926-47B3-8B23-D059129D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85971-AA72-469E-9F26-BDDA56524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13EA0-C322-4722-A20A-C0EB39440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FC6F7-7927-4F34-A741-EB8AAD09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C9687-029C-4181-8D17-0CDB397885EF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12A52-BAE1-4FCA-BE68-E65770CE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F754E-FB0C-4310-9328-3C8A065C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C1D5D-89FB-405F-9C73-76ECDFF9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118AA-0F97-4A31-8862-BD064F49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A9E94-C3E3-4558-A817-B24A89FBE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8A19A-B92F-4CDA-B605-40D0DB9DB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D31D-0E25-49D3-A6A0-41DFB0BDE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D2026-E222-43CD-B92C-E4EB4496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5055-BAB8-46C7-B1AF-745EE3EA8846}" type="datetime1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91919-72F5-43F2-917A-A5D09752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209F0-9ACF-4C8A-8FEE-7AD613B9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A46E-2F0B-4E49-8D10-4AA039AF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1BFF17-A103-4905-A2BB-363E1A31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441F-0105-4426-B150-6907EE9E3E5F}" type="datetime1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0E49E-D9A0-4BFC-8205-79105CD9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BD178-4A08-4369-A30C-B365149A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EC5E9-FE93-49F6-8F7B-463BB817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64E9-0657-4EB2-AB9A-064D025BBD02}" type="datetime1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0D128-9E2A-4664-8A24-62B713C7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CBA53-E649-41C1-AF2A-A389A251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0D8E-306C-4915-BE66-02160F37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CE2E-4D22-4F75-8D52-C2222CD8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7E8D3-F376-4393-8F61-3E07F15C4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4B541-8742-49DB-B17C-E9E707FA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F6DE-DE3E-4D94-B76A-E8481CB0266A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05EA7-3DA4-4D2D-A00D-825226DB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404E5-31DD-4082-A96A-F896E566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9F06-BBDA-46EC-8DC3-19C20FE6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87856-9D2A-460C-8D66-27477DA4B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5C085-E937-4907-B9A1-35EB24EB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D2DDC-8DA0-4330-855B-3B0542C8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14FA-820D-4B49-8ECC-A6825BA0F51E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00E30-D4EB-45BB-B10F-9813090C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99496-E19B-4281-B425-B4F58821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A9ACB-3D29-4855-A5E1-14D55906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F60EF-9297-48A4-BBFE-50F681F2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83F8-9A7E-4811-BF80-0FF79B2F9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6047-3485-45E8-80BD-FB76A350039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9DAF-C6AF-4666-8155-07CD029BE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551B-ECCF-4EB1-9C1E-FDA5FF1F5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956E-3619-4A9D-906E-9FFB5475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9339FF-32DD-44E5-96A2-AADCE563999A}"/>
              </a:ext>
            </a:extLst>
          </p:cNvPr>
          <p:cNvSpPr/>
          <p:nvPr/>
        </p:nvSpPr>
        <p:spPr>
          <a:xfrm>
            <a:off x="349136" y="347472"/>
            <a:ext cx="9149427" cy="4386429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B8441-59BF-4FB4-9569-F1316733CD47}"/>
              </a:ext>
            </a:extLst>
          </p:cNvPr>
          <p:cNvSpPr/>
          <p:nvPr/>
        </p:nvSpPr>
        <p:spPr>
          <a:xfrm>
            <a:off x="349135" y="4842589"/>
            <a:ext cx="11472751" cy="1667940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39798-C012-4099-8D3C-8BDD6088C0FA}"/>
              </a:ext>
            </a:extLst>
          </p:cNvPr>
          <p:cNvSpPr/>
          <p:nvPr/>
        </p:nvSpPr>
        <p:spPr>
          <a:xfrm>
            <a:off x="9610531" y="347471"/>
            <a:ext cx="2211355" cy="4379782"/>
          </a:xfrm>
          <a:prstGeom prst="rect">
            <a:avLst/>
          </a:prstGeom>
          <a:solidFill>
            <a:srgbClr val="A29A8A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E4CDEF-D0F9-46EA-8AC0-2DE96DD212F2}"/>
              </a:ext>
            </a:extLst>
          </p:cNvPr>
          <p:cNvSpPr txBox="1">
            <a:spLocks/>
          </p:cNvSpPr>
          <p:nvPr/>
        </p:nvSpPr>
        <p:spPr>
          <a:xfrm>
            <a:off x="424241" y="807716"/>
            <a:ext cx="8999216" cy="3577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E7E1D4"/>
                </a:solidFill>
              </a:rPr>
              <a:t>City Gate 2.0</a:t>
            </a:r>
          </a:p>
          <a:p>
            <a:r>
              <a:rPr lang="en-US" sz="4000" b="1" dirty="0">
                <a:solidFill>
                  <a:srgbClr val="E7E1D4"/>
                </a:solidFill>
              </a:rPr>
              <a:t>EPC Property and Sales Tax TIF Request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063F1A-9D7E-4E77-9099-B6B71714C0CF}"/>
              </a:ext>
            </a:extLst>
          </p:cNvPr>
          <p:cNvSpPr txBox="1">
            <a:spLocks/>
          </p:cNvSpPr>
          <p:nvPr/>
        </p:nvSpPr>
        <p:spPr>
          <a:xfrm>
            <a:off x="424241" y="5187702"/>
            <a:ext cx="11276347" cy="96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Coordinated by El Paso County Economic Development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 3, 2022</a:t>
            </a:r>
          </a:p>
        </p:txBody>
      </p:sp>
    </p:spTree>
    <p:extLst>
      <p:ext uri="{BB962C8B-B14F-4D97-AF65-F5344CB8AC3E}">
        <p14:creationId xmlns:p14="http://schemas.microsoft.com/office/powerpoint/2010/main" val="397939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125"/>
            <a:ext cx="5001207" cy="3412343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Impact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8CC7B1-F216-48F3-8E23-FA8DA1A237DB}"/>
              </a:ext>
            </a:extLst>
          </p:cNvPr>
          <p:cNvSpPr txBox="1">
            <a:spLocks/>
          </p:cNvSpPr>
          <p:nvPr/>
        </p:nvSpPr>
        <p:spPr>
          <a:xfrm>
            <a:off x="5200152" y="564543"/>
            <a:ext cx="6734755" cy="6011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Phase I will include 711 parking spaces</a:t>
            </a:r>
          </a:p>
          <a:p>
            <a:r>
              <a:rPr lang="en-US" sz="2000" dirty="0"/>
              <a:t>Phase II will include 627 parking spaces</a:t>
            </a:r>
          </a:p>
          <a:p>
            <a:r>
              <a:rPr lang="en-US" sz="2000" dirty="0"/>
              <a:t>Phase III will include 720 parking spaces</a:t>
            </a:r>
          </a:p>
          <a:p>
            <a:r>
              <a:rPr lang="en-US" sz="2000" dirty="0"/>
              <a:t>Total number of parking spaces will be 2,058</a:t>
            </a:r>
          </a:p>
          <a:p>
            <a:pPr lvl="1"/>
            <a:r>
              <a:rPr lang="en-US" sz="1800" dirty="0"/>
              <a:t>869 structured parking garage spaces for public use</a:t>
            </a:r>
          </a:p>
          <a:p>
            <a:pPr lvl="1"/>
            <a:r>
              <a:rPr lang="en-US" sz="1800" dirty="0"/>
              <a:t>1,100 structured parking garage spaces for residents only</a:t>
            </a:r>
          </a:p>
          <a:p>
            <a:pPr lvl="1"/>
            <a:r>
              <a:rPr lang="en-US" sz="1800" dirty="0"/>
              <a:t>89 off-street parking spaces</a:t>
            </a:r>
          </a:p>
          <a:p>
            <a:r>
              <a:rPr lang="en-US" sz="2000" dirty="0"/>
              <a:t>There will be a mix of parking garage spaces and off-street parking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6400BF3-4DB0-4A74-9749-CC596D546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50" y="3570135"/>
            <a:ext cx="3949498" cy="31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125"/>
            <a:ext cx="5001207" cy="3412343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Impact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8CC7B1-F216-48F3-8E23-FA8DA1A237DB}"/>
              </a:ext>
            </a:extLst>
          </p:cNvPr>
          <p:cNvSpPr txBox="1">
            <a:spLocks/>
          </p:cNvSpPr>
          <p:nvPr/>
        </p:nvSpPr>
        <p:spPr>
          <a:xfrm>
            <a:off x="5200152" y="564543"/>
            <a:ext cx="6734755" cy="6011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Public improvements, some of which include: </a:t>
            </a:r>
          </a:p>
          <a:p>
            <a:pPr lvl="1"/>
            <a:r>
              <a:rPr lang="en-US" sz="1800" dirty="0"/>
              <a:t>Two pedestrian plazas featuring public art, seating, and event spaces </a:t>
            </a:r>
          </a:p>
          <a:p>
            <a:pPr lvl="1"/>
            <a:r>
              <a:rPr lang="en-US" sz="1800" dirty="0"/>
              <a:t>An enhanced intersection at Sierra Madre and Moreno consisting of raised crosswalks, enhanced plantings and landscaping, and modern street lighting </a:t>
            </a:r>
          </a:p>
          <a:p>
            <a:pPr lvl="1"/>
            <a:r>
              <a:rPr lang="en-US" sz="1800" dirty="0"/>
              <a:t>Street improvements along Sierra Madre, Rio Grande, and </a:t>
            </a:r>
            <a:r>
              <a:rPr lang="en-US" sz="1800" dirty="0" err="1"/>
              <a:t>Sahwatch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Address inadequate pedestrian lighting and sidewalks with safety improvements along Sierra Madre, Rio Grande, and </a:t>
            </a:r>
            <a:r>
              <a:rPr lang="en-US" sz="1800" dirty="0" err="1"/>
              <a:t>Sahwatch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Installation, construction, or reconstruction of potable and non-potable water connection, electric and gas utilities along Moreno, Sierra Madre, </a:t>
            </a:r>
            <a:r>
              <a:rPr lang="en-US" sz="1800" dirty="0" err="1"/>
              <a:t>Sahwatch</a:t>
            </a:r>
            <a:r>
              <a:rPr lang="en-US" sz="1800" dirty="0"/>
              <a:t> and Rio Grande</a:t>
            </a:r>
          </a:p>
          <a:p>
            <a:pPr lvl="1"/>
            <a:r>
              <a:rPr lang="en-US" sz="1800" dirty="0"/>
              <a:t>Epicenter buildout with a variety of design choices intended to expand the actual and visual area of the street intersections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addition of 37,000 square feet of retail opportunity</a:t>
            </a:r>
          </a:p>
        </p:txBody>
      </p:sp>
    </p:spTree>
    <p:extLst>
      <p:ext uri="{BB962C8B-B14F-4D97-AF65-F5344CB8AC3E}">
        <p14:creationId xmlns:p14="http://schemas.microsoft.com/office/powerpoint/2010/main" val="2852964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9" y="330765"/>
            <a:ext cx="4643430" cy="100483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E7E1D4"/>
                </a:solidFill>
              </a:rPr>
              <a:t>City Gate 2.0 </a:t>
            </a:r>
            <a:br>
              <a:rPr lang="en-US" sz="3200" b="1" dirty="0">
                <a:solidFill>
                  <a:srgbClr val="E7E1D4"/>
                </a:solidFill>
              </a:rPr>
            </a:br>
            <a:r>
              <a:rPr lang="en-US" sz="3200" b="1" dirty="0">
                <a:solidFill>
                  <a:srgbClr val="E7E1D4"/>
                </a:solidFill>
              </a:rPr>
              <a:t>Urban Renewal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9ECC7-214D-4FFD-B688-E88D1DD5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653561"/>
            <a:ext cx="4724118" cy="5204439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E7E1D4"/>
                </a:solidFill>
              </a:rPr>
              <a:t>Located in Commissioner District 3</a:t>
            </a:r>
          </a:p>
          <a:p>
            <a:r>
              <a:rPr lang="en-US" sz="2000" dirty="0">
                <a:solidFill>
                  <a:srgbClr val="E7E1D4"/>
                </a:solidFill>
              </a:rPr>
              <a:t>The plan area consists of 13 parcels on 11.63 acres of land and are owned by the City Gate Apartments ownership group</a:t>
            </a:r>
          </a:p>
          <a:p>
            <a:r>
              <a:rPr lang="en-US" sz="2000" dirty="0">
                <a:solidFill>
                  <a:srgbClr val="E7E1D4"/>
                </a:solidFill>
              </a:rPr>
              <a:t>Development will take place in three phases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Total of 61 efficiency units, 187 studios, 627 one-bedrooms, and 307 two-bedrooms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Monthly rental prices will range from $1,290 to $2,955, and the sizes will range from 329 SF to 1,061 SF for all units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Approximately 12,000 SF of retail floor area in each building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86378B0-5537-4462-B284-AF31DC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0FE5E-56C9-4D9C-86BF-85DA62B9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76280"/>
            <a:ext cx="5848350" cy="618109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7E1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02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E5AD-5D60-483F-9C9F-4C599C81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126C1-0AFA-4834-A9C0-7A2145473A10}"/>
              </a:ext>
            </a:extLst>
          </p:cNvPr>
          <p:cNvSpPr/>
          <p:nvPr/>
        </p:nvSpPr>
        <p:spPr>
          <a:xfrm>
            <a:off x="0" y="5103098"/>
            <a:ext cx="12192000" cy="1754902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7E1D4"/>
                </a:solidFill>
                <a:latin typeface="+mj-lt"/>
              </a:rPr>
              <a:t>Project Renderings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0064D-5C07-44ED-AA43-5B238027D92F}"/>
              </a:ext>
            </a:extLst>
          </p:cNvPr>
          <p:cNvSpPr/>
          <p:nvPr/>
        </p:nvSpPr>
        <p:spPr>
          <a:xfrm>
            <a:off x="6052454" y="-683"/>
            <a:ext cx="87072" cy="42532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outdoor, sky, apartment building&#10;&#10;Description automatically generated">
            <a:extLst>
              <a:ext uri="{FF2B5EF4-FFF2-40B4-BE49-F238E27FC236}">
                <a16:creationId xmlns:a16="http://schemas.microsoft.com/office/drawing/2014/main" id="{43BF8BFC-335E-4A5C-8E8A-2035503C2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t="2738" r="950" b="1753"/>
          <a:stretch/>
        </p:blipFill>
        <p:spPr>
          <a:xfrm>
            <a:off x="0" y="-23691"/>
            <a:ext cx="12191980" cy="50129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E7F029-4466-42A5-807E-D45A9EF0E68C}"/>
              </a:ext>
            </a:extLst>
          </p:cNvPr>
          <p:cNvSpPr/>
          <p:nvPr/>
        </p:nvSpPr>
        <p:spPr>
          <a:xfrm>
            <a:off x="0" y="4634943"/>
            <a:ext cx="1219198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7840B-5C99-4258-A86D-62DD00B66F92}"/>
              </a:ext>
            </a:extLst>
          </p:cNvPr>
          <p:cNvSpPr txBox="1"/>
          <p:nvPr/>
        </p:nvSpPr>
        <p:spPr>
          <a:xfrm>
            <a:off x="0" y="4634943"/>
            <a:ext cx="12191980" cy="400110"/>
          </a:xfrm>
          <a:prstGeom prst="rect">
            <a:avLst/>
          </a:prstGeom>
          <a:solidFill>
            <a:srgbClr val="E7E1D4"/>
          </a:solidFill>
          <a:ln w="12700">
            <a:solidFill>
              <a:schemeClr val="accent3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 Rendering</a:t>
            </a:r>
          </a:p>
        </p:txBody>
      </p:sp>
    </p:spTree>
    <p:extLst>
      <p:ext uri="{BB962C8B-B14F-4D97-AF65-F5344CB8AC3E}">
        <p14:creationId xmlns:p14="http://schemas.microsoft.com/office/powerpoint/2010/main" val="244577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E5AD-5D60-483F-9C9F-4C599C81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0064D-5C07-44ED-AA43-5B238027D92F}"/>
              </a:ext>
            </a:extLst>
          </p:cNvPr>
          <p:cNvSpPr/>
          <p:nvPr/>
        </p:nvSpPr>
        <p:spPr>
          <a:xfrm>
            <a:off x="6052454" y="-683"/>
            <a:ext cx="87072" cy="42532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301462-19E9-42E9-A40B-CEADBC4AB5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899" r="10564" b="8333"/>
          <a:stretch/>
        </p:blipFill>
        <p:spPr>
          <a:xfrm>
            <a:off x="0" y="0"/>
            <a:ext cx="780445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E7F029-4466-42A5-807E-D45A9EF0E68C}"/>
              </a:ext>
            </a:extLst>
          </p:cNvPr>
          <p:cNvSpPr/>
          <p:nvPr/>
        </p:nvSpPr>
        <p:spPr>
          <a:xfrm>
            <a:off x="7804452" y="0"/>
            <a:ext cx="4387548" cy="1380931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7840B-5C99-4258-A86D-62DD00B66F92}"/>
              </a:ext>
            </a:extLst>
          </p:cNvPr>
          <p:cNvSpPr txBox="1"/>
          <p:nvPr/>
        </p:nvSpPr>
        <p:spPr>
          <a:xfrm>
            <a:off x="7804433" y="378040"/>
            <a:ext cx="4387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Plan</a:t>
            </a: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Humphreys &amp; Partners Architects, L.P.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126C1-0AFA-4834-A9C0-7A2145473A10}"/>
              </a:ext>
            </a:extLst>
          </p:cNvPr>
          <p:cNvSpPr/>
          <p:nvPr/>
        </p:nvSpPr>
        <p:spPr>
          <a:xfrm>
            <a:off x="7804452" y="1455576"/>
            <a:ext cx="4387548" cy="5402424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E7E1D4"/>
                </a:solidFill>
                <a:latin typeface="+mj-lt"/>
              </a:rPr>
              <a:t>Project </a:t>
            </a:r>
          </a:p>
          <a:p>
            <a:pPr algn="ctr"/>
            <a:r>
              <a:rPr lang="en-US" sz="4400" b="1" dirty="0">
                <a:solidFill>
                  <a:srgbClr val="E7E1D4"/>
                </a:solidFill>
                <a:latin typeface="+mj-lt"/>
              </a:rPr>
              <a:t>Renderings</a:t>
            </a:r>
          </a:p>
        </p:txBody>
      </p:sp>
    </p:spTree>
    <p:extLst>
      <p:ext uri="{BB962C8B-B14F-4D97-AF65-F5344CB8AC3E}">
        <p14:creationId xmlns:p14="http://schemas.microsoft.com/office/powerpoint/2010/main" val="17962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9" y="394425"/>
            <a:ext cx="4643430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E7E1D4"/>
                </a:solidFill>
              </a:rPr>
              <a:t>City Gate 2.0</a:t>
            </a:r>
            <a:br>
              <a:rPr lang="en-US" sz="3200" b="1" dirty="0">
                <a:solidFill>
                  <a:srgbClr val="E7E1D4"/>
                </a:solidFill>
              </a:rPr>
            </a:br>
            <a:r>
              <a:rPr lang="en-US" sz="3200" b="1" dirty="0">
                <a:solidFill>
                  <a:srgbClr val="E7E1D4"/>
                </a:solidFill>
              </a:rPr>
              <a:t>Property Tax Request </a:t>
            </a:r>
            <a:br>
              <a:rPr lang="en-US" sz="3200" b="1" dirty="0">
                <a:solidFill>
                  <a:srgbClr val="E7E1D4"/>
                </a:solidFill>
              </a:rPr>
            </a:br>
            <a:r>
              <a:rPr lang="en-US" sz="3200" b="1" dirty="0">
                <a:solidFill>
                  <a:srgbClr val="E7E1D4"/>
                </a:solidFill>
              </a:rPr>
              <a:t>(EPS Report)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72338-D3A1-4F62-A4ED-8CD8D2D0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732391"/>
            <a:ext cx="4724118" cy="520443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2382946-456C-4109-9CF9-2A16C53D5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"/>
          <a:stretch/>
        </p:blipFill>
        <p:spPr>
          <a:xfrm>
            <a:off x="6096000" y="278777"/>
            <a:ext cx="4336179" cy="59269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7E1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34E039-8193-4D9C-9D2C-29E18F70E78A}"/>
              </a:ext>
            </a:extLst>
          </p:cNvPr>
          <p:cNvSpPr txBox="1">
            <a:spLocks/>
          </p:cNvSpPr>
          <p:nvPr/>
        </p:nvSpPr>
        <p:spPr>
          <a:xfrm>
            <a:off x="138545" y="1653561"/>
            <a:ext cx="4724118" cy="520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7E1D4"/>
                </a:solidFill>
              </a:rPr>
              <a:t>The county’s share of the current property tax base is approximately $16,618</a:t>
            </a:r>
          </a:p>
          <a:p>
            <a:r>
              <a:rPr lang="en-US" sz="2000" dirty="0">
                <a:solidFill>
                  <a:srgbClr val="E7E1D4"/>
                </a:solidFill>
              </a:rPr>
              <a:t>Projected to generate approximately $542,381 in base property tax over the 25-year period</a:t>
            </a:r>
          </a:p>
          <a:p>
            <a:r>
              <a:rPr lang="en-US" sz="2000" dirty="0">
                <a:solidFill>
                  <a:srgbClr val="E7E1D4"/>
                </a:solidFill>
              </a:rPr>
              <a:t>Projected to generate approximately $5,908,043 in property tax increment over the 25-year period</a:t>
            </a:r>
          </a:p>
          <a:p>
            <a:r>
              <a:rPr lang="en-US" sz="2000" dirty="0">
                <a:solidFill>
                  <a:srgbClr val="E7E1D4"/>
                </a:solidFill>
              </a:rPr>
              <a:t>After 25 years, the County’s share of property tax revenues will increase to approximately $396,737 annually due to the new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AC420-AFB8-4ACB-B410-AA459DE4463D}"/>
              </a:ext>
            </a:extLst>
          </p:cNvPr>
          <p:cNvSpPr txBox="1"/>
          <p:nvPr/>
        </p:nvSpPr>
        <p:spPr>
          <a:xfrm>
            <a:off x="6034708" y="6233239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EPS Report</a:t>
            </a:r>
          </a:p>
        </p:txBody>
      </p:sp>
    </p:spTree>
    <p:extLst>
      <p:ext uri="{BB962C8B-B14F-4D97-AF65-F5344CB8AC3E}">
        <p14:creationId xmlns:p14="http://schemas.microsoft.com/office/powerpoint/2010/main" val="115319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9" y="394425"/>
            <a:ext cx="4643430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E7E1D4"/>
                </a:solidFill>
              </a:rPr>
              <a:t>City Gate 2.0</a:t>
            </a:r>
            <a:br>
              <a:rPr lang="en-US" sz="3200" b="1" dirty="0">
                <a:solidFill>
                  <a:srgbClr val="E7E1D4"/>
                </a:solidFill>
              </a:rPr>
            </a:br>
            <a:r>
              <a:rPr lang="en-US" sz="3200" b="1" dirty="0">
                <a:solidFill>
                  <a:srgbClr val="E7E1D4"/>
                </a:solidFill>
              </a:rPr>
              <a:t>Property Tax Request </a:t>
            </a:r>
            <a:br>
              <a:rPr lang="en-US" sz="3200" b="1" dirty="0">
                <a:solidFill>
                  <a:srgbClr val="E7E1D4"/>
                </a:solidFill>
              </a:rPr>
            </a:br>
            <a:endParaRPr lang="en-US" sz="3200" b="1" dirty="0">
              <a:solidFill>
                <a:srgbClr val="E7E1D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72338-D3A1-4F62-A4ED-8CD8D2D0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732391"/>
            <a:ext cx="4724118" cy="520443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93C33-2265-42E8-A24D-CDF090076EF7}"/>
              </a:ext>
            </a:extLst>
          </p:cNvPr>
          <p:cNvSpPr txBox="1">
            <a:spLocks/>
          </p:cNvSpPr>
          <p:nvPr/>
        </p:nvSpPr>
        <p:spPr>
          <a:xfrm>
            <a:off x="138545" y="1653561"/>
            <a:ext cx="4724118" cy="520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7E1D4"/>
                </a:solidFill>
              </a:rPr>
              <a:t>Requesting 100% percent of the County’s property tax mill levy</a:t>
            </a:r>
          </a:p>
          <a:p>
            <a:r>
              <a:rPr lang="en-US" sz="2000" dirty="0">
                <a:solidFill>
                  <a:srgbClr val="E7E1D4"/>
                </a:solidFill>
              </a:rPr>
              <a:t>Slightly different calculation than EPS due to projected mill levies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EPC property tax increment is projected to generate approximately $7.2 million over 25 years</a:t>
            </a:r>
          </a:p>
          <a:p>
            <a:endParaRPr lang="en-US" sz="2000" dirty="0">
              <a:solidFill>
                <a:srgbClr val="E7E1D4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D5F712-EB50-4B1D-BAC7-46121861BF64}"/>
              </a:ext>
            </a:extLst>
          </p:cNvPr>
          <p:cNvSpPr txBox="1"/>
          <p:nvPr/>
        </p:nvSpPr>
        <p:spPr>
          <a:xfrm>
            <a:off x="6021035" y="6176128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El Paso County Financial Services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49C16-BA29-4020-A671-71D9AEF98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20" y="951029"/>
            <a:ext cx="6821222" cy="46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90544C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89" y="394425"/>
            <a:ext cx="4643430" cy="1004836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rgbClr val="E7E1D4"/>
                </a:solidFill>
              </a:rPr>
              <a:t>City Gate 2.0</a:t>
            </a:r>
            <a:br>
              <a:rPr lang="en-US" sz="3200" b="1" dirty="0">
                <a:solidFill>
                  <a:srgbClr val="E7E1D4"/>
                </a:solidFill>
              </a:rPr>
            </a:br>
            <a:r>
              <a:rPr lang="en-US" sz="3200" b="1" dirty="0">
                <a:solidFill>
                  <a:srgbClr val="E7E1D4"/>
                </a:solidFill>
              </a:rPr>
              <a:t>Sales Tax Request </a:t>
            </a:r>
            <a:br>
              <a:rPr lang="en-US" sz="3200" b="1" dirty="0">
                <a:solidFill>
                  <a:srgbClr val="E7E1D4"/>
                </a:solidFill>
              </a:rPr>
            </a:br>
            <a:endParaRPr lang="en-US" sz="3200" b="1" dirty="0">
              <a:solidFill>
                <a:srgbClr val="E7E1D4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872338-D3A1-4F62-A4ED-8CD8D2D0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732391"/>
            <a:ext cx="4724118" cy="520443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93C33-2265-42E8-A24D-CDF090076EF7}"/>
              </a:ext>
            </a:extLst>
          </p:cNvPr>
          <p:cNvSpPr txBox="1">
            <a:spLocks/>
          </p:cNvSpPr>
          <p:nvPr/>
        </p:nvSpPr>
        <p:spPr>
          <a:xfrm>
            <a:off x="138545" y="1653561"/>
            <a:ext cx="4724118" cy="520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7E1D4"/>
                </a:solidFill>
              </a:rPr>
              <a:t>Originally requested 100% of the County’s 1% sales tax revenues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Request was reduced to 87.5% of the County’s 1% sales tax revenues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The sales revenue is anticipated to be approximately $342 million over 25 years</a:t>
            </a:r>
          </a:p>
          <a:p>
            <a:r>
              <a:rPr lang="en-US" sz="2000" dirty="0">
                <a:solidFill>
                  <a:srgbClr val="E7E1D4"/>
                </a:solidFill>
              </a:rPr>
              <a:t>The cumulative sales tax revenue for all taxing entities is projected to be $28M over 25 years (EPS)</a:t>
            </a:r>
          </a:p>
          <a:p>
            <a:r>
              <a:rPr lang="en-US" sz="2000" dirty="0">
                <a:solidFill>
                  <a:srgbClr val="E7E1D4"/>
                </a:solidFill>
              </a:rPr>
              <a:t>EPC sales tax increment is projected to generate approximately $3.0 million over 25 years (87.5% of $3.4 million 1% sales tax)</a:t>
            </a:r>
          </a:p>
          <a:p>
            <a:endParaRPr lang="en-US" sz="2000" dirty="0">
              <a:solidFill>
                <a:srgbClr val="E7E1D4"/>
              </a:solidFill>
            </a:endParaRPr>
          </a:p>
          <a:p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732A4-BDC7-4490-8B9A-DE343DB3D6EA}"/>
              </a:ext>
            </a:extLst>
          </p:cNvPr>
          <p:cNvSpPr txBox="1"/>
          <p:nvPr/>
        </p:nvSpPr>
        <p:spPr>
          <a:xfrm>
            <a:off x="6021035" y="6176128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El Paso County Financial Services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0989A-F085-4D6E-892F-EDE75F7F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41" y="1105959"/>
            <a:ext cx="6395918" cy="42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125"/>
            <a:ext cx="5001207" cy="3412343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Impact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EPC Financial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18CF1C-5ECB-4C68-843E-6DD635BA4A2B}"/>
              </a:ext>
            </a:extLst>
          </p:cNvPr>
          <p:cNvSpPr txBox="1">
            <a:spLocks/>
          </p:cNvSpPr>
          <p:nvPr/>
        </p:nvSpPr>
        <p:spPr>
          <a:xfrm>
            <a:off x="5225143" y="2569028"/>
            <a:ext cx="6709764" cy="3462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Total TIF requested over 25 years is estimated to be $10,146,432</a:t>
            </a:r>
          </a:p>
          <a:p>
            <a:r>
              <a:rPr lang="en-US" sz="2000" dirty="0"/>
              <a:t>Approximately 0.1% of County’s tax base over those 25 years</a:t>
            </a:r>
          </a:p>
          <a:p>
            <a:r>
              <a:rPr lang="en-US" sz="2000" dirty="0"/>
              <a:t>Year 25 amounts represent 0.072% of County’s estimated TABOR base</a:t>
            </a:r>
          </a:p>
          <a:p>
            <a:r>
              <a:rPr lang="en-US" sz="2000" dirty="0"/>
              <a:t>No Specific Ownership Tax impact, as no Metro District has been proposed for this area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4793A2-7F1F-4105-A9E7-AA8F13B10635}"/>
              </a:ext>
            </a:extLst>
          </p:cNvPr>
          <p:cNvSpPr txBox="1"/>
          <p:nvPr/>
        </p:nvSpPr>
        <p:spPr>
          <a:xfrm>
            <a:off x="6021035" y="6176128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Source: El Paso County Financial Services Department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FD1F5-1736-40DA-8375-5CFA6770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02" y="921203"/>
            <a:ext cx="6463486" cy="9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7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0A96A7-8A55-4798-9166-170ED5EB5CA4}"/>
              </a:ext>
            </a:extLst>
          </p:cNvPr>
          <p:cNvSpPr/>
          <p:nvPr/>
        </p:nvSpPr>
        <p:spPr>
          <a:xfrm>
            <a:off x="0" y="0"/>
            <a:ext cx="5001208" cy="6858000"/>
          </a:xfrm>
          <a:prstGeom prst="rect">
            <a:avLst/>
          </a:prstGeom>
          <a:solidFill>
            <a:srgbClr val="E7E1D4"/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69AF-6768-4DD7-9E4C-D7E2039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9125"/>
            <a:ext cx="5001207" cy="3412343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 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Impact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EPC Impacts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D205A-FD68-47D9-BDA5-374D1E18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E-3619-4A9D-906E-9FFB54759DD9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18CF1C-5ECB-4C68-843E-6DD635BA4A2B}"/>
              </a:ext>
            </a:extLst>
          </p:cNvPr>
          <p:cNvSpPr txBox="1">
            <a:spLocks/>
          </p:cNvSpPr>
          <p:nvPr/>
        </p:nvSpPr>
        <p:spPr>
          <a:xfrm>
            <a:off x="5200152" y="564544"/>
            <a:ext cx="6734755" cy="5466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City of Colorado Springs will be responsible for the majority of services, so the County should have minimal financial exposure</a:t>
            </a:r>
          </a:p>
          <a:p>
            <a:r>
              <a:rPr lang="en-US" sz="2000" dirty="0"/>
              <a:t>El Paso County will generate a significant amount of property and sales tax revenues upon the conclusion of the TIF in 2047</a:t>
            </a:r>
          </a:p>
          <a:p>
            <a:r>
              <a:rPr lang="en-US" sz="2000" dirty="0"/>
              <a:t>The project will help develop blighted land that will have a positive impact on the surrounding properties and downtown</a:t>
            </a:r>
          </a:p>
          <a:p>
            <a:r>
              <a:rPr lang="en-US" sz="2000" dirty="0"/>
              <a:t>Summit Economics projects that property management and retail, along with indirect and induced impacts, will create 142 total jobs annually with $5.2 million in labor income, and roughly $8 million annually will be added to the local GDP</a:t>
            </a:r>
          </a:p>
          <a:p>
            <a:r>
              <a:rPr lang="en-US" sz="2000" dirty="0"/>
              <a:t>Summit Economics also projects </a:t>
            </a:r>
            <a:r>
              <a:rPr lang="en-US" sz="2000" dirty="0">
                <a:effectLst/>
                <a:ea typeface="Calibri" panose="020F0502020204030204" pitchFamily="34" charset="0"/>
              </a:rPr>
              <a:t>that over ten years of construction, approximately 400 jobs will be created annually with $24 million in labor income and over $30 million added to the local GDP</a:t>
            </a:r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7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8565D"/>
      </a:dk2>
      <a:lt2>
        <a:srgbClr val="F7F5F1"/>
      </a:lt2>
      <a:accent1>
        <a:srgbClr val="6A8482"/>
      </a:accent1>
      <a:accent2>
        <a:srgbClr val="C5CBC1"/>
      </a:accent2>
      <a:accent3>
        <a:srgbClr val="F7F5F1"/>
      </a:accent3>
      <a:accent4>
        <a:srgbClr val="D9CBB3"/>
      </a:accent4>
      <a:accent5>
        <a:srgbClr val="E3D6CD"/>
      </a:accent5>
      <a:accent6>
        <a:srgbClr val="68565D"/>
      </a:accent6>
      <a:hlink>
        <a:srgbClr val="6A8482"/>
      </a:hlink>
      <a:folHlink>
        <a:srgbClr val="68565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F16EBEC7-753A-4E6A-86C8-32FE40770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A2BD1-F23C-4481-B388-0FBC840EE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16812-5034-4ADB-92DA-4D67D4B169AB}">
  <ds:schemaRefs>
    <ds:schemaRef ds:uri="http://schemas.microsoft.com/office/2006/metadata/properties"/>
    <ds:schemaRef ds:uri="http://schemas.microsoft.com/office/infopath/2007/PartnerControls"/>
    <ds:schemaRef ds:uri="80156bfa-366b-4c3c-b565-b9add8006275"/>
    <ds:schemaRef ds:uri="http://schemas.microsoft.com/sharepoint/v3"/>
    <ds:schemaRef ds:uri="5665252f-2c69-48e5-b0d6-d600eead15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</TotalTime>
  <Words>798</Words>
  <Application>Microsoft Office PowerPoint</Application>
  <PresentationFormat>Widescreen</PresentationFormat>
  <Paragraphs>83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City Gate 2.0  Urban Renewal Area</vt:lpstr>
      <vt:lpstr>PowerPoint Presentation</vt:lpstr>
      <vt:lpstr>PowerPoint Presentation</vt:lpstr>
      <vt:lpstr>City Gate 2.0 Property Tax Request  (EPS Report)</vt:lpstr>
      <vt:lpstr>City Gate 2.0 Property Tax Request  </vt:lpstr>
      <vt:lpstr>City Gate 2.0 Sales Tax Request  </vt:lpstr>
      <vt:lpstr>Conclusion  on Impact EPC Financial Impacts</vt:lpstr>
      <vt:lpstr>Conclusion  on Impact EPC Impacts</vt:lpstr>
      <vt:lpstr>Conclusion  on Impact Community Impacts</vt:lpstr>
      <vt:lpstr>Conclusion  on Impact Community Impacts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Lowell-Draper Commons</dc:title>
  <dc:creator>Katie Plutz</dc:creator>
  <cp:lastModifiedBy>Jackie Allred</cp:lastModifiedBy>
  <cp:revision>109</cp:revision>
  <cp:lastPrinted>2022-01-04T23:42:52Z</cp:lastPrinted>
  <dcterms:created xsi:type="dcterms:W3CDTF">2021-12-10T18:27:56Z</dcterms:created>
  <dcterms:modified xsi:type="dcterms:W3CDTF">2022-05-10T16:58:46Z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