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6" r:id="rId4"/>
  </p:sldMasterIdLst>
  <p:notesMasterIdLst>
    <p:notesMasterId r:id="rId14"/>
  </p:notesMasterIdLst>
  <p:sldIdLst>
    <p:sldId id="256" r:id="rId5"/>
    <p:sldId id="299" r:id="rId6"/>
    <p:sldId id="395" r:id="rId7"/>
    <p:sldId id="386" r:id="rId8"/>
    <p:sldId id="396" r:id="rId9"/>
    <p:sldId id="394" r:id="rId10"/>
    <p:sldId id="390" r:id="rId11"/>
    <p:sldId id="392" r:id="rId12"/>
    <p:sldId id="393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CC8400-E88A-487F-9D73-8EF5E0ADFE21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D866E58-FDF7-4306-8A1C-69F955FBE6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529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866E58-FDF7-4306-8A1C-69F955FBE6E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169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50B8-FB40-421C-9844-BA7DAFAA3D5D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83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B1777-D7A4-42DA-B67D-196D20547F9F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34408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B1777-D7A4-42DA-B67D-196D20547F9F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65110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B1777-D7A4-42DA-B67D-196D20547F9F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346697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B1777-D7A4-42DA-B67D-196D20547F9F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13641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B1777-D7A4-42DA-B67D-196D20547F9F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447391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B1777-D7A4-42DA-B67D-196D20547F9F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124243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E817-B577-4821-B59D-F2A8686EC414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965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440A-E443-483E-89E3-32BF79886EFB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05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3FDBA-369A-4DED-A818-F79A4E386994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18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E530-0685-4EAD-8120-AA5A6433C9EB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50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B6C3-26F0-4FB2-BDC8-C20A2EB78777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912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3258-E8D4-4101-828B-17A9005D1DA8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2483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C7639-06D2-4ADC-8237-6DA73F1CA20D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147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29EF-D5B8-40F3-984D-8EAF6AB8E6AF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336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3D1C-9673-4197-8B66-6DAF72DE1194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6981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19D-E942-446C-98D2-98B4B9D92FBC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71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76B1777-D7A4-42DA-B67D-196D20547F9F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0904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  <p:sldLayoutId id="2147483928" r:id="rId12"/>
    <p:sldLayoutId id="2147483929" r:id="rId13"/>
    <p:sldLayoutId id="2147483930" r:id="rId14"/>
    <p:sldLayoutId id="2147483931" r:id="rId15"/>
    <p:sldLayoutId id="2147483932" r:id="rId16"/>
    <p:sldLayoutId id="2147483933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/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870" y="3129966"/>
            <a:ext cx="6753244" cy="129705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/>
              <a:t>2</a:t>
            </a:r>
            <a:r>
              <a:rPr lang="en-US" sz="2800" baseline="30000" dirty="0"/>
              <a:t>nd</a:t>
            </a:r>
            <a:r>
              <a:rPr lang="en-US" sz="2800" dirty="0"/>
              <a:t> Regular Session of the 73rd Colorado General Assembly Update</a:t>
            </a:r>
            <a:br>
              <a:rPr lang="en-US" sz="2800" dirty="0"/>
            </a:br>
            <a:r>
              <a:rPr lang="en-US" sz="2800" dirty="0"/>
              <a:t>May 10, 2022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8042" y="4609569"/>
            <a:ext cx="5573013" cy="637345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Ryan Parsell, Public Information Office</a:t>
            </a:r>
          </a:p>
          <a:p>
            <a:r>
              <a:rPr lang="en-US" sz="2000" dirty="0">
                <a:solidFill>
                  <a:schemeClr val="tx1"/>
                </a:solidFill>
              </a:rPr>
              <a:t>Brandon J. Wilson, Public Information Office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65CE4A4-9DD4-46B3-8DB0-4848665F2A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3996"/>
          <a:stretch/>
        </p:blipFill>
        <p:spPr>
          <a:xfrm>
            <a:off x="1884569" y="451736"/>
            <a:ext cx="7052848" cy="226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0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/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15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15" name="Group 19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45" y="5867400"/>
            <a:ext cx="1142245" cy="66992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fld id="{B05066EA-1BD1-41E2-AE2F-6909D7FBA41A}" type="slidenum">
              <a:rPr lang="en-US" b="0" i="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2</a:t>
            </a:fld>
            <a:endParaRPr lang="en-US" b="0" i="0" kern="1200" dirty="0">
              <a:solidFill>
                <a:srgbClr val="FFFFFF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14379" y="1708036"/>
            <a:ext cx="3705269" cy="2510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endParaRPr lang="en-US" sz="3200" cap="all" dirty="0">
              <a:ln w="3175" cmpd="sng">
                <a:noFill/>
              </a:ln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2800" cap="all" dirty="0">
                <a:ln w="3175" cmpd="sng">
                  <a:noFill/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2</a:t>
            </a:r>
            <a:r>
              <a:rPr lang="en-US" sz="2800" cap="all" baseline="30000" dirty="0">
                <a:ln w="3175" cmpd="sng">
                  <a:noFill/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nd</a:t>
            </a:r>
            <a:r>
              <a:rPr lang="en-US" sz="2800" cap="all" dirty="0">
                <a:ln w="3175" cmpd="sng">
                  <a:noFill/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 Regular Session of the 73</a:t>
            </a:r>
            <a:r>
              <a:rPr lang="en-US" sz="2800" cap="all" baseline="30000" dirty="0">
                <a:ln w="3175" cmpd="sng">
                  <a:noFill/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rd</a:t>
            </a:r>
            <a:r>
              <a:rPr lang="en-US" sz="2800" cap="all" dirty="0">
                <a:ln w="3175" cmpd="sng">
                  <a:noFill/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 General Assembly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16553" y="685800"/>
            <a:ext cx="5482521" cy="541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FFFFFF"/>
                </a:solidFill>
              </a:rPr>
              <a:t>As of this morning, 657 bills have been introduced in the General Assembly.</a:t>
            </a:r>
          </a:p>
          <a:p>
            <a:pPr marL="742950" lvl="1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FF"/>
                </a:solidFill>
              </a:rPr>
              <a:t>House – 418</a:t>
            </a:r>
          </a:p>
          <a:p>
            <a:pPr marL="742950" lvl="1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FF"/>
                </a:solidFill>
              </a:rPr>
              <a:t>Senate – 239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FFFFFF"/>
                </a:solidFill>
              </a:rPr>
              <a:t>El Paso County is currently tracking 199 bills.</a:t>
            </a:r>
          </a:p>
          <a:p>
            <a:pPr marL="742950" lvl="1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FF"/>
                </a:solidFill>
              </a:rPr>
              <a:t>House – 120</a:t>
            </a:r>
          </a:p>
          <a:p>
            <a:pPr marL="742950" lvl="1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FF"/>
                </a:solidFill>
              </a:rPr>
              <a:t>Senate – 79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FFFFFF"/>
                </a:solidFill>
              </a:rPr>
              <a:t>Adjournment (Sine Die) is Wednesday, May 11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98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/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04AA60-22F2-4A7A-B3CB-7758ADA5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05066EA-1BD1-41E2-AE2F-6909D7FBA41A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047A86-D86D-4015-85DA-882772BBB77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81743" y="158543"/>
            <a:ext cx="9710057" cy="1415173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</a:rPr>
              <a:t>Recap of Board Positions – Support (11 bills)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ED8A70-E3DF-4728-8160-E5581C6FA33F}"/>
              </a:ext>
            </a:extLst>
          </p:cNvPr>
          <p:cNvSpPr txBox="1"/>
          <p:nvPr/>
        </p:nvSpPr>
        <p:spPr>
          <a:xfrm>
            <a:off x="745671" y="1617259"/>
            <a:ext cx="914944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700" dirty="0">
                <a:solidFill>
                  <a:srgbClr val="FFFFFF"/>
                </a:solidFill>
              </a:rPr>
              <a:t>HCR22-1003: Extend Homestead Exemption to Gold Star Spouses</a:t>
            </a:r>
          </a:p>
          <a:p>
            <a:pPr marL="285750" marR="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700" dirty="0">
                <a:solidFill>
                  <a:srgbClr val="FFFFFF"/>
                </a:solidFill>
              </a:rPr>
              <a:t>HB22-1006: Child Care Center Property Tax Exemption</a:t>
            </a:r>
          </a:p>
          <a:p>
            <a:pPr marL="285750" marR="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700" dirty="0">
                <a:solidFill>
                  <a:srgbClr val="FFFFFF"/>
                </a:solidFill>
              </a:rPr>
              <a:t>HB22-1051: Mod Affordable House Tax Credit </a:t>
            </a:r>
          </a:p>
          <a:p>
            <a:pPr marL="285750" marR="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700" dirty="0">
                <a:solidFill>
                  <a:srgbClr val="FFFFFF"/>
                </a:solidFill>
              </a:rPr>
              <a:t>HB22-1097: Dissolution of Special Districts (Governor Signed)</a:t>
            </a:r>
          </a:p>
          <a:p>
            <a:pPr marL="285750" marR="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700" dirty="0">
                <a:solidFill>
                  <a:srgbClr val="FFFFFF"/>
                </a:solidFill>
              </a:rPr>
              <a:t>HB22-1117: Use of Local Lodging Tax Revenue (Governor Signed)</a:t>
            </a:r>
          </a:p>
          <a:p>
            <a:pPr marL="285750" marR="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700" dirty="0">
                <a:solidFill>
                  <a:srgbClr val="FFFFFF"/>
                </a:solidFill>
              </a:rPr>
              <a:t>HB22-1242: Regulate Tiny Homes Manufacture Sale and Install</a:t>
            </a:r>
          </a:p>
          <a:p>
            <a:pPr marL="285750" marR="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700" dirty="0">
                <a:solidFill>
                  <a:srgbClr val="FFFFFF"/>
                </a:solidFill>
              </a:rPr>
              <a:t>HB22-1300: Local Enforcement to Prevent Human Trafficking</a:t>
            </a:r>
          </a:p>
          <a:p>
            <a:pPr marL="285750" marR="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700" dirty="0">
                <a:solidFill>
                  <a:srgbClr val="FFFFFF"/>
                </a:solidFill>
              </a:rPr>
              <a:t>SCR22-002: Homestead Property Tax Exemption Expansion (Postponed Indefinitely)</a:t>
            </a:r>
          </a:p>
          <a:p>
            <a:pPr marL="285750" marR="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700" dirty="0">
                <a:solidFill>
                  <a:srgbClr val="FFFFFF"/>
                </a:solidFill>
              </a:rPr>
              <a:t>SB22-083: Broadband Provider’s Use of Public Rights-of-way (Governor Signed)</a:t>
            </a:r>
          </a:p>
          <a:p>
            <a:pPr marL="285750" marR="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700" dirty="0">
                <a:solidFill>
                  <a:srgbClr val="FFFFFF"/>
                </a:solidFill>
              </a:rPr>
              <a:t>SB22-093: Expand Senior and Veteran Property Tax Exemptions (Postponed Indefinitely)</a:t>
            </a:r>
          </a:p>
          <a:p>
            <a:pPr marL="285750" marR="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700" dirty="0">
                <a:solidFill>
                  <a:srgbClr val="FFFFFF"/>
                </a:solidFill>
              </a:rPr>
              <a:t>SB22-109: Prohibit Labor Actions Against Public Employers (Postponed Indefinitely)</a:t>
            </a:r>
          </a:p>
        </p:txBody>
      </p:sp>
    </p:spTree>
    <p:extLst>
      <p:ext uri="{BB962C8B-B14F-4D97-AF65-F5344CB8AC3E}">
        <p14:creationId xmlns:p14="http://schemas.microsoft.com/office/powerpoint/2010/main" val="1224977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/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04AA60-22F2-4A7A-B3CB-7758ADA5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05066EA-1BD1-41E2-AE2F-6909D7FBA41A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047A86-D86D-4015-85DA-882772BBB77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81743" y="158543"/>
            <a:ext cx="9710057" cy="1415173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</a:rPr>
              <a:t>Recap of Board Positions – Oppose (16 Bills)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ED8A70-E3DF-4728-8160-E5581C6FA33F}"/>
              </a:ext>
            </a:extLst>
          </p:cNvPr>
          <p:cNvSpPr txBox="1"/>
          <p:nvPr/>
        </p:nvSpPr>
        <p:spPr>
          <a:xfrm>
            <a:off x="745671" y="1617259"/>
            <a:ext cx="9149443" cy="4629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700" dirty="0">
                <a:solidFill>
                  <a:srgbClr val="FFFFFF"/>
                </a:solidFill>
              </a:rPr>
              <a:t>HB22-1028: Statewide Regulation of Controlled Intersections (Governor Signed)</a:t>
            </a:r>
          </a:p>
          <a:p>
            <a:pPr marL="285750" lvl="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700" dirty="0">
                <a:solidFill>
                  <a:srgbClr val="FFFFFF"/>
                </a:solidFill>
              </a:rPr>
              <a:t>HB22-1131: Reduce Justice-involvement For Young Children </a:t>
            </a:r>
          </a:p>
          <a:p>
            <a:pPr marL="285750" lvl="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700" dirty="0">
                <a:solidFill>
                  <a:srgbClr val="FFFFFF"/>
                </a:solidFill>
              </a:rPr>
              <a:t>HB22-1138: Reduce Employee Single-occupancy Vehicle Trips (Postponed Indefinitely)</a:t>
            </a:r>
          </a:p>
          <a:p>
            <a:pPr marL="285750" lvl="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700" dirty="0">
                <a:solidFill>
                  <a:srgbClr val="FFFFFF"/>
                </a:solidFill>
              </a:rPr>
              <a:t>HB22-1152: Prohibit Employer Adverse Action Marijuana Use (Postponed Indefinitely)</a:t>
            </a:r>
          </a:p>
          <a:p>
            <a:pPr marL="285750" lvl="0" indent="-285750">
              <a:lnSpc>
                <a:spcPct val="105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700" dirty="0">
                <a:solidFill>
                  <a:srgbClr val="FFFFFF"/>
                </a:solidFill>
              </a:rPr>
              <a:t>HB22-1244: Public Protections from Toxic Air Contaminants</a:t>
            </a:r>
          </a:p>
          <a:p>
            <a:pPr marL="285750" lvl="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700" dirty="0">
                <a:solidFill>
                  <a:srgbClr val="FFFFFF"/>
                </a:solidFill>
              </a:rPr>
              <a:t>HB22-1259: Modifications to Colorado Works Program</a:t>
            </a:r>
          </a:p>
          <a:p>
            <a:pPr marL="285750" lvl="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700" dirty="0">
                <a:solidFill>
                  <a:srgbClr val="FFFFFF"/>
                </a:solidFill>
              </a:rPr>
              <a:t>HB22-1272: Repeal of Attorney Fees on Motions to Dismiss</a:t>
            </a:r>
          </a:p>
          <a:p>
            <a:pPr marL="285750" lvl="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700" dirty="0">
                <a:solidFill>
                  <a:srgbClr val="FFFFFF"/>
                </a:solidFill>
              </a:rPr>
              <a:t>HB22-1355: Producer Responsibility Program For Recycling </a:t>
            </a:r>
          </a:p>
          <a:p>
            <a:pPr marL="285750" lvl="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700" dirty="0">
                <a:solidFill>
                  <a:srgbClr val="FFFFFF"/>
                </a:solidFill>
              </a:rPr>
              <a:t>HB22-1362: Building Greenhouse Gas Emissions</a:t>
            </a:r>
          </a:p>
          <a:p>
            <a:pPr marL="285750" lvl="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700" dirty="0">
                <a:solidFill>
                  <a:srgbClr val="FFFFFF"/>
                </a:solidFill>
              </a:rPr>
              <a:t>HB22-1363: Accountability to Taxpayers Special Districts (Postponed Indefinitely)</a:t>
            </a:r>
          </a:p>
        </p:txBody>
      </p:sp>
    </p:spTree>
    <p:extLst>
      <p:ext uri="{BB962C8B-B14F-4D97-AF65-F5344CB8AC3E}">
        <p14:creationId xmlns:p14="http://schemas.microsoft.com/office/powerpoint/2010/main" val="2759416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/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04AA60-22F2-4A7A-B3CB-7758ADA5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05066EA-1BD1-41E2-AE2F-6909D7FBA41A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047A86-D86D-4015-85DA-882772BBB77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81743" y="158543"/>
            <a:ext cx="9710057" cy="1415173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</a:rPr>
              <a:t>Recap of Board Positions – Oppose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ED8A70-E3DF-4728-8160-E5581C6FA33F}"/>
              </a:ext>
            </a:extLst>
          </p:cNvPr>
          <p:cNvSpPr txBox="1"/>
          <p:nvPr/>
        </p:nvSpPr>
        <p:spPr>
          <a:xfrm>
            <a:off x="745671" y="1617259"/>
            <a:ext cx="9149443" cy="3184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05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700" dirty="0">
                <a:solidFill>
                  <a:srgbClr val="FFFFFF"/>
                </a:solidFill>
              </a:rPr>
              <a:t>SB22-131: Protect Health of Pollinators and People (Postponed Indefinitely)</a:t>
            </a:r>
          </a:p>
          <a:p>
            <a:pPr marL="285750" lvl="0" indent="-285750">
              <a:lnSpc>
                <a:spcPct val="105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700" dirty="0">
                <a:solidFill>
                  <a:srgbClr val="FFFFFF"/>
                </a:solidFill>
              </a:rPr>
              <a:t>SB22-138: Reduce Greenhouse Gas Emissions in Colorado</a:t>
            </a:r>
          </a:p>
          <a:p>
            <a:pPr marL="285750" lvl="0" indent="-285750">
              <a:lnSpc>
                <a:spcPct val="105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700" dirty="0">
                <a:solidFill>
                  <a:srgbClr val="FFFFFF"/>
                </a:solidFill>
              </a:rPr>
              <a:t>SB22-153: Internal Election Security Measures</a:t>
            </a:r>
          </a:p>
          <a:p>
            <a:pPr marL="285750" lvl="0" indent="-285750">
              <a:lnSpc>
                <a:spcPct val="105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700" dirty="0">
                <a:solidFill>
                  <a:srgbClr val="FFFFFF"/>
                </a:solidFill>
              </a:rPr>
              <a:t>SB22-206: Disaster Preparedness And Recovery Resources – If L.004 is introduced and adopted</a:t>
            </a:r>
          </a:p>
          <a:p>
            <a:pPr marL="285750" lvl="0" indent="-285750">
              <a:lnSpc>
                <a:spcPct val="105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700" dirty="0">
                <a:solidFill>
                  <a:srgbClr val="FFFFFF"/>
                </a:solidFill>
              </a:rPr>
              <a:t>SB22-225: Ambulance Service Sustainability And State Licensing</a:t>
            </a:r>
          </a:p>
          <a:p>
            <a:pPr marL="285750" lvl="0" indent="-285750">
              <a:lnSpc>
                <a:spcPct val="105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700" dirty="0">
                <a:solidFill>
                  <a:srgbClr val="FFFFFF"/>
                </a:solidFill>
              </a:rPr>
              <a:t>SB22-230: Collective Bargaining for Counties</a:t>
            </a:r>
          </a:p>
          <a:p>
            <a:pPr marL="0" marR="0">
              <a:spcBef>
                <a:spcPts val="0"/>
              </a:spcBef>
              <a:spcAft>
                <a:spcPts val="1200"/>
              </a:spcAft>
            </a:pPr>
            <a:endParaRPr lang="en-US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889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/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04AA60-22F2-4A7A-B3CB-7758ADA5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05066EA-1BD1-41E2-AE2F-6909D7FBA41A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047A86-D86D-4015-85DA-882772BBB77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81743" y="158543"/>
            <a:ext cx="9710057" cy="1415173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</a:rPr>
              <a:t>Staff Updates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ED8A70-E3DF-4728-8160-E5581C6FA33F}"/>
              </a:ext>
            </a:extLst>
          </p:cNvPr>
          <p:cNvSpPr txBox="1"/>
          <p:nvPr/>
        </p:nvSpPr>
        <p:spPr>
          <a:xfrm>
            <a:off x="745671" y="1617259"/>
            <a:ext cx="914944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1900" dirty="0"/>
              <a:t>Resolution 22-11 Recommendation to Oppose: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900" dirty="0"/>
              <a:t>SB22-206: Disaster Preparedness And Recovery Resources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1900" dirty="0"/>
              <a:t>Prime Sponsors: Sen. Stephen </a:t>
            </a:r>
            <a:r>
              <a:rPr lang="en-US" sz="1900" dirty="0" err="1"/>
              <a:t>Fenberg</a:t>
            </a:r>
            <a:r>
              <a:rPr lang="en-US" sz="1900" dirty="0"/>
              <a:t> (D), Rep. Judy Amabile (D)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900" dirty="0"/>
              <a:t>SB22-225: Ambulance Service Sustainability And State Licensing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1900" dirty="0"/>
              <a:t>Prime Sponsors: Sen. Rachel </a:t>
            </a:r>
            <a:r>
              <a:rPr lang="en-US" sz="1900" dirty="0" err="1"/>
              <a:t>Zenzinger</a:t>
            </a:r>
            <a:r>
              <a:rPr lang="en-US" sz="1900" dirty="0"/>
              <a:t> (D), Sen. Larry Liston (R), Rep. Dylan Roberts (D), Rep. Mark Baisley (D)</a:t>
            </a:r>
          </a:p>
        </p:txBody>
      </p:sp>
    </p:spTree>
    <p:extLst>
      <p:ext uri="{BB962C8B-B14F-4D97-AF65-F5344CB8AC3E}">
        <p14:creationId xmlns:p14="http://schemas.microsoft.com/office/powerpoint/2010/main" val="1229189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/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04AA60-22F2-4A7A-B3CB-7758ADA5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05066EA-1BD1-41E2-AE2F-6909D7FBA41A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047A86-D86D-4015-85DA-882772BBB77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81743" y="158543"/>
            <a:ext cx="9710057" cy="1415173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</a:rPr>
              <a:t>SB22-206: Disaster Preparedness And Recovery Resources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ED8A70-E3DF-4728-8160-E5581C6FA33F}"/>
              </a:ext>
            </a:extLst>
          </p:cNvPr>
          <p:cNvSpPr txBox="1"/>
          <p:nvPr/>
        </p:nvSpPr>
        <p:spPr>
          <a:xfrm>
            <a:off x="745671" y="1370864"/>
            <a:ext cx="9149443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1900" dirty="0"/>
              <a:t>Concern with proposed amendment L.004 that would create a Wildfire Resiliency Code Board (Board) to address the hardening of structures and parcels within the wildland-urban interface.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1900" dirty="0"/>
              <a:t>Creation of the Board adds an unnecessary layer of bureaucracy that will create an unfunded mandate, significantly weaken local control, and result in costs increases for new and existing construction.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1900" dirty="0"/>
              <a:t>Scheduled for House Floor work this morning. 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en-US" sz="19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4023742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/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04AA60-22F2-4A7A-B3CB-7758ADA5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05066EA-1BD1-41E2-AE2F-6909D7FBA41A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047A86-D86D-4015-85DA-882772BBB77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81743" y="158543"/>
            <a:ext cx="9710057" cy="1415173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</a:rPr>
              <a:t>SB22-225: Ambulance Service Sustainability And State Licensing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ED8A70-E3DF-4728-8160-E5581C6FA33F}"/>
              </a:ext>
            </a:extLst>
          </p:cNvPr>
          <p:cNvSpPr txBox="1"/>
          <p:nvPr/>
        </p:nvSpPr>
        <p:spPr>
          <a:xfrm>
            <a:off x="745671" y="1370864"/>
            <a:ext cx="9149443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900" dirty="0"/>
              <a:t>Under current law, ambulance services are regulated at the local level. This bill requires an ambulance service to obtain a state license from the department of public health and environment.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900" dirty="0"/>
              <a:t>The state board of health is required to adopt rules regarding minimum standards for ambulance services, including equipment, staffing, medical oversight, and general and vehicle liability insurance standards.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900" dirty="0"/>
              <a:t>State application and licensing process would be fee driven.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900" dirty="0"/>
              <a:t>SB22-225 would take away local authority/decision making around minimum standards for the operation of an ambulance service in El Paso County.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900" dirty="0"/>
              <a:t>Scheduled for House Floor work this morning.</a:t>
            </a:r>
          </a:p>
        </p:txBody>
      </p:sp>
    </p:spTree>
    <p:extLst>
      <p:ext uri="{BB962C8B-B14F-4D97-AF65-F5344CB8AC3E}">
        <p14:creationId xmlns:p14="http://schemas.microsoft.com/office/powerpoint/2010/main" val="1385326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/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62843" y="2068286"/>
            <a:ext cx="7776253" cy="1747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5400" cap="all" dirty="0">
                <a:ln w="3175" cmpd="sng">
                  <a:noFill/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fld id="{B05066EA-1BD1-41E2-AE2F-6909D7FBA41A}" type="slidenum">
              <a:rPr lang="en-US" b="0" i="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9</a:t>
            </a:fld>
            <a:endParaRPr lang="en-US" b="0" i="0" kern="1200" dirty="0">
              <a:solidFill>
                <a:srgbClr val="FFFFFF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398" y="1115568"/>
            <a:ext cx="6245352" cy="46268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</a:pPr>
            <a:endParaRPr lang="en-US" sz="2200" dirty="0">
              <a:ln>
                <a:solidFill>
                  <a:schemeClr val="bg1">
                    <a:lumMod val="75000"/>
                    <a:lumOff val="25000"/>
                    <a:alpha val="10000"/>
                  </a:schemeClr>
                </a:solidFill>
              </a:ln>
              <a:effectLst>
                <a:outerShdw blurRad="9525" dist="25400" dir="14640000" algn="tl" rotWithShape="0">
                  <a:schemeClr val="bg1">
                    <a:alpha val="3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477973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DateReceived xmlns="80156bfa-366b-4c3c-b565-b9add8006275" xsi:nil="true"/>
    <CORAType xmlns="80156bfa-366b-4c3c-b565-b9add8006275" xsi:nil="true"/>
    <Requestor xmlns="80156bfa-366b-4c3c-b565-b9add8006275" xsi:nil="true"/>
    <ReqOrganizationname xmlns="80156bfa-366b-4c3c-b565-b9add8006275" xsi:nil="true"/>
    <Invoicenumber xmlns="80156bfa-366b-4c3c-b565-b9add8006275" xsi:nil="true"/>
    <PaidinFull_x003f_ xmlns="80156bfa-366b-4c3c-b565-b9add8006275" xsi:nil="true"/>
    <PointofContact xmlns="80156bfa-366b-4c3c-b565-b9add8006275">
      <UserInfo>
        <DisplayName/>
        <AccountId xsi:nil="true"/>
        <AccountType/>
      </UserInfo>
    </PointofContact>
    <Department xmlns="80156bfa-366b-4c3c-b565-b9add8006275" xsi:nil="true"/>
    <TaxCatchAll xmlns="5665252f-2c69-48e5-b0d6-d600eead1583" xsi:nil="true"/>
    <lcf76f155ced4ddcb4097134ff3c332f xmlns="80156bfa-366b-4c3c-b565-b9add8006275">
      <Terms xmlns="http://schemas.microsoft.com/office/infopath/2007/PartnerControls"/>
    </lcf76f155ced4ddcb4097134ff3c332f>
    <MediaLengthInSeconds xmlns="80156bfa-366b-4c3c-b565-b9add8006275" xsi:nil="true"/>
    <SharedWithUsers xmlns="5665252f-2c69-48e5-b0d6-d600eead1583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B90CC84C13534CABA8E62057ACEC45" ma:contentTypeVersion="28" ma:contentTypeDescription="Create a new document." ma:contentTypeScope="" ma:versionID="73067b232ad957c25403de936d5930a2">
  <xsd:schema xmlns:xsd="http://www.w3.org/2001/XMLSchema" xmlns:xs="http://www.w3.org/2001/XMLSchema" xmlns:p="http://schemas.microsoft.com/office/2006/metadata/properties" xmlns:ns1="http://schemas.microsoft.com/sharepoint/v3" xmlns:ns2="80156bfa-366b-4c3c-b565-b9add8006275" xmlns:ns3="5665252f-2c69-48e5-b0d6-d600eead1583" targetNamespace="http://schemas.microsoft.com/office/2006/metadata/properties" ma:root="true" ma:fieldsID="1ddbb1af0fbb1e8c393c311c857f3218" ns1:_="" ns2:_="" ns3:_="">
    <xsd:import namespace="http://schemas.microsoft.com/sharepoint/v3"/>
    <xsd:import namespace="80156bfa-366b-4c3c-b565-b9add8006275"/>
    <xsd:import namespace="5665252f-2c69-48e5-b0d6-d600eead15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2:DateReceived" minOccurs="0"/>
                <xsd:element ref="ns2:CORAType" minOccurs="0"/>
                <xsd:element ref="ns2:Department" minOccurs="0"/>
                <xsd:element ref="ns2:Requestor" minOccurs="0"/>
                <xsd:element ref="ns2:PointofContact" minOccurs="0"/>
                <xsd:element ref="ns2:ReqOrganizationname" minOccurs="0"/>
                <xsd:element ref="ns2:MediaLengthInSeconds" minOccurs="0"/>
                <xsd:element ref="ns2:Invoicenumber" minOccurs="0"/>
                <xsd:element ref="ns2:PaidinFull_x003f_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56bfa-366b-4c3c-b565-b9add80062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DateReceived" ma:index="20" nillable="true" ma:displayName="Date Received" ma:description="This is the date the CORA was received" ma:format="DateOnly" ma:internalName="DateReceived">
      <xsd:simpleType>
        <xsd:restriction base="dms:DateTime"/>
      </xsd:simpleType>
    </xsd:element>
    <xsd:element name="CORAType" ma:index="21" nillable="true" ma:displayName="Request Entity" ma:description="This is to classify the CORA by sender type" ma:format="Dropdown" ma:internalName="CORA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Media"/>
                    <xsd:enumeration value="Law firm"/>
                    <xsd:enumeration value="Citizen"/>
                    <xsd:enumeration value="Unknown"/>
                    <xsd:enumeration value="Government"/>
                    <xsd:enumeration value="Nonprofit"/>
                    <xsd:enumeration value="Business"/>
                    <xsd:enumeration value="University/ed"/>
                    <xsd:enumeration value="Healthcare"/>
                  </xsd:restriction>
                </xsd:simpleType>
              </xsd:element>
            </xsd:sequence>
          </xsd:extension>
        </xsd:complexContent>
      </xsd:complexType>
    </xsd:element>
    <xsd:element name="Department" ma:index="22" nillable="true" ma:displayName="Department" ma:description="The County Department or Office managing the documents" ma:format="Dropdown" ma:internalName="Department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ublic Health"/>
                    <xsd:enumeration value="Procurement"/>
                    <xsd:enumeration value="PIO"/>
                    <xsd:enumeration value="EPSO"/>
                    <xsd:enumeration value="C&amp;R"/>
                    <xsd:enumeration value="Treasurer"/>
                    <xsd:enumeration value="Finance"/>
                    <xsd:enumeration value="Planning"/>
                    <xsd:enumeration value="Comm. Services"/>
                    <xsd:enumeration value="HR"/>
                    <xsd:enumeration value="Other"/>
                    <xsd:enumeration value="Assessor"/>
                    <xsd:enumeration value="Public Works"/>
                    <xsd:enumeration value="Facilities"/>
                    <xsd:enumeration value="Legal"/>
                    <xsd:enumeration value="IT"/>
                    <xsd:enumeration value="Admin"/>
                    <xsd:enumeration value="DHS"/>
                    <xsd:enumeration value="Coroner"/>
                    <xsd:enumeration value="DA"/>
                    <xsd:enumeration value="PPOEM"/>
                    <xsd:enumeration value="Justice Services"/>
                    <xsd:enumeration value="Economic Dev."/>
                  </xsd:restriction>
                </xsd:simpleType>
              </xsd:element>
            </xsd:sequence>
          </xsd:extension>
        </xsd:complexContent>
      </xsd:complexType>
    </xsd:element>
    <xsd:element name="Requestor" ma:index="23" nillable="true" ma:displayName="Requestor" ma:description="The name of the Requestor" ma:format="Dropdown" ma:internalName="Requestor">
      <xsd:simpleType>
        <xsd:restriction base="dms:Text">
          <xsd:maxLength value="255"/>
        </xsd:restriction>
      </xsd:simpleType>
    </xsd:element>
    <xsd:element name="PointofContact" ma:index="24" nillable="true" ma:displayName="Point of Contact" ma:description="This is the person (or persons), from the &#10; County department managing the records, that act as point of contact to the ORS." ma:format="Dropdown" ma:list="UserInfo" ma:SharePointGroup="0" ma:internalName="PointofContact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qOrganizationname" ma:index="25" nillable="true" ma:displayName="Organization" ma:description="This is the name of the organization that is requestor affiliated" ma:format="Dropdown" ma:internalName="ReqOrganizationname">
      <xsd:simpleType>
        <xsd:restriction base="dms:Text">
          <xsd:maxLength value="255"/>
        </xsd:restriction>
      </xsd:simpleType>
    </xsd:element>
    <xsd:element name="MediaLengthInSeconds" ma:index="26" nillable="true" ma:displayName="Length (seconds)" ma:internalName="MediaLengthInSeconds" ma:readOnly="true">
      <xsd:simpleType>
        <xsd:restriction base="dms:Unknown"/>
      </xsd:simpleType>
    </xsd:element>
    <xsd:element name="Invoicenumber" ma:index="27" nillable="true" ma:displayName="Invoice number" ma:decimals="0" ma:description="This is the invoice number assigned to any CORA requiring financial reimbursement from the requestor. Year-number order" ma:format="Dropdown" ma:internalName="Invoicenumber" ma:percentage="FALSE">
      <xsd:simpleType>
        <xsd:restriction base="dms:Number"/>
      </xsd:simpleType>
    </xsd:element>
    <xsd:element name="PaidinFull_x003f_" ma:index="28" nillable="true" ma:displayName="Paid in Full?" ma:description="The status on the payment required by the requestor, if applicable.&#10;&#10;(If blank, no charge for request)" ma:format="Dropdown" ma:internalName="PaidinFull_x003f_">
      <xsd:simpleType>
        <xsd:restriction base="dms:Choice">
          <xsd:enumeration value="Yes"/>
          <xsd:enumeration value="No"/>
          <xsd:enumeration value="No Response"/>
        </xsd:restriction>
      </xsd:simpleType>
    </xsd:element>
    <xsd:element name="lcf76f155ced4ddcb4097134ff3c332f" ma:index="30" nillable="true" ma:taxonomy="true" ma:internalName="lcf76f155ced4ddcb4097134ff3c332f" ma:taxonomyFieldName="MediaServiceImageTags" ma:displayName="Image Tags" ma:readOnly="false" ma:fieldId="{5cf76f15-5ced-4ddc-b409-7134ff3c332f}" ma:taxonomyMulti="true" ma:sspId="38cfe51f-b26a-4d8e-9a63-6375ff3b21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65252f-2c69-48e5-b0d6-d600eead15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31" nillable="true" ma:displayName="Taxonomy Catch All Column" ma:hidden="true" ma:list="{58322566-8442-4af9-8b12-5ca876f41557}" ma:internalName="TaxCatchAll" ma:showField="CatchAllData" ma:web="5665252f-2c69-48e5-b0d6-d600eead15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2B6C39-E40F-4AC8-ABC5-96975351EFFC}">
  <ds:schemaRefs>
    <ds:schemaRef ds:uri="5665252f-2c69-48e5-b0d6-d600eead1583"/>
    <ds:schemaRef ds:uri="80156bfa-366b-4c3c-b565-b9add800627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7E908E1-36AC-434F-8AE2-4715C03926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0156bfa-366b-4c3c-b565-b9add8006275"/>
    <ds:schemaRef ds:uri="5665252f-2c69-48e5-b0d6-d600eead15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E2DB287-0F34-4AAC-9D69-96B4D34946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989</TotalTime>
  <Words>643</Words>
  <Application>Microsoft Office PowerPoint</Application>
  <PresentationFormat>Widescreen</PresentationFormat>
  <Paragraphs>68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Century Gothic</vt:lpstr>
      <vt:lpstr>Courier New</vt:lpstr>
      <vt:lpstr>Wingdings</vt:lpstr>
      <vt:lpstr>Wingdings 3</vt:lpstr>
      <vt:lpstr>Slice</vt:lpstr>
      <vt:lpstr>2nd Regular Session of the 73rd Colorado General Assembly Update May 10, 2022</vt:lpstr>
      <vt:lpstr>PowerPoint Presentation</vt:lpstr>
      <vt:lpstr>Recap of Board Positions – Support (11 bills)</vt:lpstr>
      <vt:lpstr>Recap of Board Positions – Oppose (16 Bills)</vt:lpstr>
      <vt:lpstr>Recap of Board Positions – Oppose</vt:lpstr>
      <vt:lpstr>Staff Updates</vt:lpstr>
      <vt:lpstr>SB22-206: Disaster Preparedness And Recovery Resources</vt:lpstr>
      <vt:lpstr>SB22-225: Ambulance Service Sustainability And State Licensing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Regular Session of the 73rd Colorado General Assembly Update 02.09.2021</dc:title>
  <dc:creator>Brandon Wilson</dc:creator>
  <cp:lastModifiedBy>Jackie Allred</cp:lastModifiedBy>
  <cp:revision>27</cp:revision>
  <cp:lastPrinted>2022-01-18T15:47:54Z</cp:lastPrinted>
  <dcterms:created xsi:type="dcterms:W3CDTF">2021-02-05T16:58:23Z</dcterms:created>
  <dcterms:modified xsi:type="dcterms:W3CDTF">2022-05-10T18:27:48Z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0x010100B8B90CC84C13534CABA8E62057ACEC45</vt:lpwstr>
  </property>
  <property fmtid="{D5CDD505-2E9C-101B-9397-08002B2CF9AE}" pid="3" name="MediaServiceImageTags">
    <vt:lpwstr/>
  </property>
</Properties>
</file>