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6" r:id="rId4"/>
  </p:sldMasterIdLst>
  <p:notesMasterIdLst>
    <p:notesMasterId r:id="rId14"/>
  </p:notesMasterIdLst>
  <p:sldIdLst>
    <p:sldId id="256" r:id="rId5"/>
    <p:sldId id="299" r:id="rId6"/>
    <p:sldId id="371" r:id="rId7"/>
    <p:sldId id="381" r:id="rId8"/>
    <p:sldId id="372" r:id="rId9"/>
    <p:sldId id="373" r:id="rId10"/>
    <p:sldId id="382" r:id="rId11"/>
    <p:sldId id="385" r:id="rId12"/>
    <p:sldId id="346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59218B-637B-4F40-8239-E5FEDE9E064B}" vWet="4" dt="2022-03-01T15:33:50.614"/>
    <p1510:client id="{415F8DDC-FD16-4285-91A0-74DC3D88A990}" v="190" dt="2022-03-01T16:08:15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don Wilson" userId="7fbf3373-06f8-402e-a6ef-0a684af2a351" providerId="ADAL" clId="{415F8DDC-FD16-4285-91A0-74DC3D88A990}"/>
    <pc:docChg chg="modSld">
      <pc:chgData name="Brandon Wilson" userId="7fbf3373-06f8-402e-a6ef-0a684af2a351" providerId="ADAL" clId="{415F8DDC-FD16-4285-91A0-74DC3D88A990}" dt="2022-03-01T16:08:15.672" v="189" actId="20577"/>
      <pc:docMkLst>
        <pc:docMk/>
      </pc:docMkLst>
      <pc:sldChg chg="modSp mod">
        <pc:chgData name="Brandon Wilson" userId="7fbf3373-06f8-402e-a6ef-0a684af2a351" providerId="ADAL" clId="{415F8DDC-FD16-4285-91A0-74DC3D88A990}" dt="2022-03-01T15:34:21.422" v="17" actId="20577"/>
        <pc:sldMkLst>
          <pc:docMk/>
          <pc:sldMk cId="60598911" sldId="299"/>
        </pc:sldMkLst>
        <pc:spChg chg="mod">
          <ac:chgData name="Brandon Wilson" userId="7fbf3373-06f8-402e-a6ef-0a684af2a351" providerId="ADAL" clId="{415F8DDC-FD16-4285-91A0-74DC3D88A990}" dt="2022-03-01T15:34:21.422" v="17" actId="20577"/>
          <ac:spMkLst>
            <pc:docMk/>
            <pc:sldMk cId="60598911" sldId="299"/>
            <ac:spMk id="3" creationId="{00000000-0000-0000-0000-000000000000}"/>
          </ac:spMkLst>
        </pc:spChg>
      </pc:sldChg>
      <pc:sldChg chg="modSp mod">
        <pc:chgData name="Brandon Wilson" userId="7fbf3373-06f8-402e-a6ef-0a684af2a351" providerId="ADAL" clId="{415F8DDC-FD16-4285-91A0-74DC3D88A990}" dt="2022-03-01T16:08:15.672" v="189" actId="20577"/>
        <pc:sldMkLst>
          <pc:docMk/>
          <pc:sldMk cId="179798269" sldId="372"/>
        </pc:sldMkLst>
        <pc:spChg chg="mod">
          <ac:chgData name="Brandon Wilson" userId="7fbf3373-06f8-402e-a6ef-0a684af2a351" providerId="ADAL" clId="{415F8DDC-FD16-4285-91A0-74DC3D88A990}" dt="2022-03-01T16:08:15.672" v="189" actId="20577"/>
          <ac:spMkLst>
            <pc:docMk/>
            <pc:sldMk cId="179798269" sldId="372"/>
            <ac:spMk id="3" creationId="{B2047A86-D86D-4015-85DA-882772BBB77E}"/>
          </ac:spMkLst>
        </pc:spChg>
      </pc:sldChg>
      <pc:sldChg chg="modSp mod">
        <pc:chgData name="Brandon Wilson" userId="7fbf3373-06f8-402e-a6ef-0a684af2a351" providerId="ADAL" clId="{415F8DDC-FD16-4285-91A0-74DC3D88A990}" dt="2022-03-01T15:41:10.802" v="179" actId="20577"/>
        <pc:sldMkLst>
          <pc:docMk/>
          <pc:sldMk cId="1769874473" sldId="381"/>
        </pc:sldMkLst>
        <pc:spChg chg="mod">
          <ac:chgData name="Brandon Wilson" userId="7fbf3373-06f8-402e-a6ef-0a684af2a351" providerId="ADAL" clId="{415F8DDC-FD16-4285-91A0-74DC3D88A990}" dt="2022-03-01T15:41:10.802" v="179" actId="20577"/>
          <ac:spMkLst>
            <pc:docMk/>
            <pc:sldMk cId="1769874473" sldId="381"/>
            <ac:spMk id="6" creationId="{BCF08633-4298-4356-B224-18E1665E92A7}"/>
          </ac:spMkLst>
        </pc:spChg>
      </pc:sldChg>
      <pc:sldChg chg="modSp mod">
        <pc:chgData name="Brandon Wilson" userId="7fbf3373-06f8-402e-a6ef-0a684af2a351" providerId="ADAL" clId="{415F8DDC-FD16-4285-91A0-74DC3D88A990}" dt="2022-03-01T16:04:35.319" v="183" actId="20577"/>
        <pc:sldMkLst>
          <pc:docMk/>
          <pc:sldMk cId="730882800" sldId="382"/>
        </pc:sldMkLst>
        <pc:spChg chg="mod">
          <ac:chgData name="Brandon Wilson" userId="7fbf3373-06f8-402e-a6ef-0a684af2a351" providerId="ADAL" clId="{415F8DDC-FD16-4285-91A0-74DC3D88A990}" dt="2022-03-01T16:04:35.319" v="183" actId="20577"/>
          <ac:spMkLst>
            <pc:docMk/>
            <pc:sldMk cId="730882800" sldId="382"/>
            <ac:spMk id="7" creationId="{09ED8A70-E3DF-4728-8160-E5581C6FA33F}"/>
          </ac:spMkLst>
        </pc:spChg>
      </pc:sldChg>
      <pc:sldChg chg="modSp mod">
        <pc:chgData name="Brandon Wilson" userId="7fbf3373-06f8-402e-a6ef-0a684af2a351" providerId="ADAL" clId="{415F8DDC-FD16-4285-91A0-74DC3D88A990}" dt="2022-03-01T15:36:32.350" v="78" actId="20577"/>
        <pc:sldMkLst>
          <pc:docMk/>
          <pc:sldMk cId="1690199278" sldId="385"/>
        </pc:sldMkLst>
        <pc:spChg chg="mod">
          <ac:chgData name="Brandon Wilson" userId="7fbf3373-06f8-402e-a6ef-0a684af2a351" providerId="ADAL" clId="{415F8DDC-FD16-4285-91A0-74DC3D88A990}" dt="2022-03-01T15:36:32.350" v="78" actId="20577"/>
          <ac:spMkLst>
            <pc:docMk/>
            <pc:sldMk cId="1690199278" sldId="385"/>
            <ac:spMk id="7" creationId="{09ED8A70-E3DF-4728-8160-E5581C6FA3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CC8400-E88A-487F-9D73-8EF5E0ADFE21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D866E58-FDF7-4306-8A1C-69F955FBE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29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0B8-FB40-421C-9844-BA7DAFAA3D5D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83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1777-D7A4-42DA-B67D-196D20547F9F}" type="datetime1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4408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1777-D7A4-42DA-B67D-196D20547F9F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5110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1777-D7A4-42DA-B67D-196D20547F9F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34669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1777-D7A4-42DA-B67D-196D20547F9F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3641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1777-D7A4-42DA-B67D-196D20547F9F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447391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1777-D7A4-42DA-B67D-196D20547F9F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2424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E817-B577-4821-B59D-F2A8686EC414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65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440A-E443-483E-89E3-32BF79886EFB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5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3FDBA-369A-4DED-A818-F79A4E386994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8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E530-0685-4EAD-8120-AA5A6433C9EB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0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B6C3-26F0-4FB2-BDC8-C20A2EB78777}" type="datetime1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912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3258-E8D4-4101-828B-17A9005D1DA8}" type="datetime1">
              <a:rPr lang="en-US" smtClean="0"/>
              <a:t>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483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7639-06D2-4ADC-8237-6DA73F1CA20D}" type="datetime1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4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29EF-D5B8-40F3-984D-8EAF6AB8E6AF}" type="datetime1">
              <a:rPr lang="en-US" smtClean="0"/>
              <a:t>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3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3D1C-9673-4197-8B66-6DAF72DE1194}" type="datetime1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981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19D-E942-446C-98D2-98B4B9D92FBC}" type="datetime1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1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76B1777-D7A4-42DA-B67D-196D20547F9F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5066EA-1BD1-41E2-AE2F-6909D7FBA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90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  <p:sldLayoutId id="2147483928" r:id="rId12"/>
    <p:sldLayoutId id="2147483929" r:id="rId13"/>
    <p:sldLayoutId id="2147483930" r:id="rId14"/>
    <p:sldLayoutId id="2147483931" r:id="rId15"/>
    <p:sldLayoutId id="2147483932" r:id="rId16"/>
    <p:sldLayoutId id="2147483933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870" y="3129966"/>
            <a:ext cx="6753244" cy="12970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/>
              <a:t>2</a:t>
            </a:r>
            <a:r>
              <a:rPr lang="en-US" sz="2800" baseline="30000"/>
              <a:t>nd</a:t>
            </a:r>
            <a:r>
              <a:rPr lang="en-US" sz="2800"/>
              <a:t> Regular Session of the 73rd Colorado General Assembly Update</a:t>
            </a:r>
            <a:br>
              <a:rPr lang="en-US" sz="2800"/>
            </a:br>
            <a:r>
              <a:rPr lang="en-US" sz="2800"/>
              <a:t>March 1, 2022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8042" y="4609569"/>
            <a:ext cx="5573013" cy="637345"/>
          </a:xfrm>
        </p:spPr>
        <p:txBody>
          <a:bodyPr>
            <a:normAutofit fontScale="85000" lnSpcReduction="20000"/>
          </a:bodyPr>
          <a:lstStyle/>
          <a:p>
            <a:r>
              <a:rPr lang="en-US" sz="2000">
                <a:solidFill>
                  <a:schemeClr val="tx1"/>
                </a:solidFill>
              </a:rPr>
              <a:t>Ryan Parsell, Public Information Office</a:t>
            </a:r>
          </a:p>
          <a:p>
            <a:r>
              <a:rPr lang="en-US" sz="2000">
                <a:solidFill>
                  <a:schemeClr val="tx1"/>
                </a:solidFill>
              </a:rPr>
              <a:t>Brandon J. Wilson, Public Information Office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5CE4A4-9DD4-46B3-8DB0-4848665F2A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996"/>
          <a:stretch/>
        </p:blipFill>
        <p:spPr>
          <a:xfrm>
            <a:off x="1884569" y="451736"/>
            <a:ext cx="7052848" cy="226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15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15" name="Group 19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45" y="5867400"/>
            <a:ext cx="1142245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B05066EA-1BD1-41E2-AE2F-6909D7FBA41A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2</a:t>
            </a:fld>
            <a:endParaRPr lang="en-US" b="0" i="0" kern="120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14379" y="1708036"/>
            <a:ext cx="3705269" cy="2510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endParaRPr lang="en-US" sz="3200" cap="all">
              <a:ln w="3175" cmpd="sng">
                <a:noFill/>
              </a:ln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2800" cap="all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sz="2800" cap="all" baseline="30000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nd</a:t>
            </a:r>
            <a:r>
              <a:rPr lang="en-US" sz="2800" cap="all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 Regular Session of the 73</a:t>
            </a:r>
            <a:r>
              <a:rPr lang="en-US" sz="2800" cap="all" baseline="30000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rd</a:t>
            </a:r>
            <a:r>
              <a:rPr lang="en-US" sz="2800" cap="all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 General Assembly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16553" y="685800"/>
            <a:ext cx="5482521" cy="541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>
                <a:solidFill>
                  <a:srgbClr val="FFFFFF"/>
                </a:solidFill>
              </a:rPr>
              <a:t>Session is in its eighth week. 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>
                <a:solidFill>
                  <a:srgbClr val="FFFFFF"/>
                </a:solidFill>
              </a:rPr>
              <a:t>As of this morning, 419 bills have been introduced in the General Assembly.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FFFFFF"/>
                </a:solidFill>
              </a:rPr>
              <a:t>House – 276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FFFFFF"/>
                </a:solidFill>
              </a:rPr>
              <a:t>Senate – 143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>
                <a:solidFill>
                  <a:srgbClr val="FFFFFF"/>
                </a:solidFill>
              </a:rPr>
              <a:t>El Paso County is tracking 163 bills.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FFFFFF"/>
                </a:solidFill>
              </a:rPr>
              <a:t>House – 104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FFFFFF"/>
                </a:solidFill>
              </a:rPr>
              <a:t>Senate – 59</a:t>
            </a:r>
          </a:p>
        </p:txBody>
      </p:sp>
    </p:spTree>
    <p:extLst>
      <p:ext uri="{BB962C8B-B14F-4D97-AF65-F5344CB8AC3E}">
        <p14:creationId xmlns:p14="http://schemas.microsoft.com/office/powerpoint/2010/main" val="60598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04AA60-22F2-4A7A-B3CB-7758ADA5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5066EA-1BD1-41E2-AE2F-6909D7FBA41A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047A86-D86D-4015-85DA-882772BBB77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81743" y="158543"/>
            <a:ext cx="9710057" cy="1415173"/>
          </a:xfrm>
        </p:spPr>
        <p:txBody>
          <a:bodyPr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</a:rPr>
              <a:t>Current Board Positions: Support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ED8A70-E3DF-4728-8160-E5581C6FA33F}"/>
              </a:ext>
            </a:extLst>
          </p:cNvPr>
          <p:cNvSpPr txBox="1"/>
          <p:nvPr/>
        </p:nvSpPr>
        <p:spPr>
          <a:xfrm>
            <a:off x="686555" y="1464859"/>
            <a:ext cx="9149443" cy="4605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900"/>
              <a:t>The Board of County Commissioners has taken an official position of “support” on seven bills and one House Concurrent Resolution.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1900"/>
              <a:t>HCR22-1003: Extend Homestead Exemption to Gold Star Spouses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1900"/>
              <a:t>HB22-1006: Child Care Center Property Tax Exemption 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1900"/>
              <a:t>HB22-1051: Mod Affordable House Tax Credit 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1900"/>
              <a:t>HB22-1097: Dissolution of Special Districts 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1900"/>
              <a:t>HB22-1117: Use of Local Lodging Tax Revenue (if amended to allocate funds to roads)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1900"/>
              <a:t>SB22-083: Broadband Provider’s Use of Public Rights-of-way 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1900"/>
              <a:t>SB22-093: Expand Senior and Veteran Property Tax Exemptions (Postponed Indefinitely)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1900"/>
              <a:t>SB22-109: Prohibit Labor Actions Against Public Employers (Postponed Indefinitely)</a:t>
            </a:r>
          </a:p>
          <a:p>
            <a:pPr>
              <a:buClr>
                <a:schemeClr val="tx1"/>
              </a:buClr>
            </a:pPr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328100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04AA60-22F2-4A7A-B3CB-7758ADA5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5066EA-1BD1-41E2-AE2F-6909D7FBA41A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047A86-D86D-4015-85DA-882772BBB77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2886" y="147864"/>
            <a:ext cx="9710738" cy="1414463"/>
          </a:xfrm>
        </p:spPr>
        <p:txBody>
          <a:bodyPr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</a:rPr>
              <a:t>Current Board Positions: Oppose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F08633-4298-4356-B224-18E1665E92A7}"/>
              </a:ext>
            </a:extLst>
          </p:cNvPr>
          <p:cNvSpPr txBox="1"/>
          <p:nvPr/>
        </p:nvSpPr>
        <p:spPr>
          <a:xfrm>
            <a:off x="723899" y="1648987"/>
            <a:ext cx="9339943" cy="2412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>
              <a:lnSpc>
                <a:spcPct val="107000"/>
              </a:lnSpc>
              <a:spcAft>
                <a:spcPts val="1200"/>
              </a:spcAft>
            </a:pPr>
            <a:r>
              <a:rPr lang="en-US" sz="1900"/>
              <a:t>The Board of County Commissioners has taken an official position of “opposition” on four bills.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1900"/>
              <a:t>HB22-1028: Statewide Regulation of Controlled Intersections 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1900"/>
              <a:t>HB22-1131: Reduce Justice-involvement For Young Children 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1900"/>
              <a:t>HB22-1138: Reduce Employee Single-occupancy Vehicle Trips (Postponed Indefinitely) 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1900"/>
              <a:t>HB22-1152: Prohibit Employer Adverse Action Marijuana Use</a:t>
            </a:r>
          </a:p>
        </p:txBody>
      </p:sp>
    </p:spTree>
    <p:extLst>
      <p:ext uri="{BB962C8B-B14F-4D97-AF65-F5344CB8AC3E}">
        <p14:creationId xmlns:p14="http://schemas.microsoft.com/office/powerpoint/2010/main" val="1769874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04AA60-22F2-4A7A-B3CB-7758ADA5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5066EA-1BD1-41E2-AE2F-6909D7FBA41A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047A86-D86D-4015-85DA-882772BBB77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81743" y="158543"/>
            <a:ext cx="9710057" cy="1415173"/>
          </a:xfrm>
        </p:spPr>
        <p:txBody>
          <a:bodyPr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</a:rPr>
              <a:t>Staff Recommendation to Oppose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ED8A70-E3DF-4728-8160-E5581C6FA33F}"/>
              </a:ext>
            </a:extLst>
          </p:cNvPr>
          <p:cNvSpPr txBox="1"/>
          <p:nvPr/>
        </p:nvSpPr>
        <p:spPr>
          <a:xfrm>
            <a:off x="745671" y="1617259"/>
            <a:ext cx="914944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1900"/>
              <a:t>Department of Human Services Related: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1900"/>
              <a:t>HB22-1259: Modification to Colorado Works Program</a:t>
            </a:r>
          </a:p>
          <a:p>
            <a:pPr>
              <a:buClr>
                <a:schemeClr val="tx1"/>
              </a:buClr>
            </a:pPr>
            <a:endParaRPr lang="en-US" sz="1900"/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1900"/>
              <a:t>Environmental/Greenhouse Gas Related: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1900"/>
              <a:t>HB22-1244: Public Protections from Toxic Air Contaminants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1900"/>
              <a:t>SB22-131: Protect Health of Pollinators &amp; People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1900"/>
              <a:t>SB22-138: Reduce Greenhouse Gas Emissions in Colorado</a:t>
            </a:r>
          </a:p>
          <a:p>
            <a:pPr>
              <a:buClr>
                <a:schemeClr val="tx1"/>
              </a:buClr>
            </a:pPr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179798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04AA60-22F2-4A7A-B3CB-7758ADA5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5066EA-1BD1-41E2-AE2F-6909D7FBA41A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047A86-D86D-4015-85DA-882772BBB77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81743" y="158543"/>
            <a:ext cx="9710057" cy="1415173"/>
          </a:xfrm>
        </p:spPr>
        <p:txBody>
          <a:bodyPr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</a:rPr>
              <a:t>HB22-1259: Modifications to Colorado Works Program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ED8A70-E3DF-4728-8160-E5581C6FA33F}"/>
              </a:ext>
            </a:extLst>
          </p:cNvPr>
          <p:cNvSpPr txBox="1"/>
          <p:nvPr/>
        </p:nvSpPr>
        <p:spPr>
          <a:xfrm>
            <a:off x="745671" y="1617259"/>
            <a:ext cx="91494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/>
              <a:t>Sponsors: Rep. Monica Duran (D), Rep. Iman </a:t>
            </a:r>
            <a:r>
              <a:rPr lang="en-US" err="1"/>
              <a:t>Jodeh</a:t>
            </a:r>
            <a:r>
              <a:rPr lang="en-US"/>
              <a:t> (D), Sen. Dominick Moreno (D)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/>
              <a:t>The bill requires the state board to promulgate rules establishing statewide standards and procedures that require counties to offer an extension: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/>
              <a:t>Beyond the 60-month lifetime maximum for all households that demonstrate good cause.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/>
              <a:t>From work requirements to all households that demonstrate good cause.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/>
              <a:t>No later than January 1, 2023, the bill requires the state department to begin phasing in the increase in basic cash assistance that is equal to or exceeds 50% of the federal poverty guidelines.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/>
              <a:t>The bill requires the state department to disregard any earned income for at least the first 6 months an applicant or participant is employed while enrolled in the works program.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/>
              <a:t>Current bill is fiscally unsustainable for counties. El Paso County cost is estimated to exceed $22 million to implement.</a:t>
            </a:r>
          </a:p>
        </p:txBody>
      </p:sp>
    </p:spTree>
    <p:extLst>
      <p:ext uri="{BB962C8B-B14F-4D97-AF65-F5344CB8AC3E}">
        <p14:creationId xmlns:p14="http://schemas.microsoft.com/office/powerpoint/2010/main" val="121426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04AA60-22F2-4A7A-B3CB-7758ADA5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5066EA-1BD1-41E2-AE2F-6909D7FBA41A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047A86-D86D-4015-85DA-882772BBB77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81743" y="158543"/>
            <a:ext cx="9710057" cy="1415173"/>
          </a:xfrm>
        </p:spPr>
        <p:txBody>
          <a:bodyPr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</a:rPr>
              <a:t>Environmental/Greenhouse Gas Bills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ED8A70-E3DF-4728-8160-E5581C6FA33F}"/>
              </a:ext>
            </a:extLst>
          </p:cNvPr>
          <p:cNvSpPr txBox="1"/>
          <p:nvPr/>
        </p:nvSpPr>
        <p:spPr>
          <a:xfrm>
            <a:off x="745671" y="1617259"/>
            <a:ext cx="914944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/>
              <a:t>HB22-1244: Public Protections From Toxic Air Contaminants</a:t>
            </a:r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/>
              <a:t>Bill Sponsors: Rep. Chris Kennedy (D), Rep. Serena Gonzales-Gutierrez (D), Sen. Julie Gonzales (D).</a:t>
            </a:r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/>
              <a:t>The bill creates a new program to regulate a subset of air pollutants, referred to as "toxic air contaminants.”</a:t>
            </a:r>
            <a:endParaRPr lang="en-US" sz="1900"/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1900"/>
              <a:t>House Energy &amp; Environment on Thursday, March 3</a:t>
            </a:r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1900"/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1900"/>
              <a:t>SB22-131: Protect Health of Pollinators And People</a:t>
            </a:r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/>
              <a:t>Bill Sponsors: Sen. Sonya Jaquez Lewis (D), Sen. Kevin Priola (R), Rep. Cathy </a:t>
            </a:r>
            <a:r>
              <a:rPr lang="en-US" err="1"/>
              <a:t>Kipp</a:t>
            </a:r>
            <a:r>
              <a:rPr lang="en-US"/>
              <a:t> (D), Rep. Meg Froelich</a:t>
            </a:r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/>
              <a:t>Bill does the following: </a:t>
            </a:r>
          </a:p>
          <a:p>
            <a:pPr marL="1200150" lvl="2" indent="-28575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/>
              <a:t>Creates a pollinator study within DNR.</a:t>
            </a:r>
          </a:p>
          <a:p>
            <a:pPr marL="1200150" lvl="2" indent="-28575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/>
              <a:t>Moves all neonicotinoid products to Colorado Restricted Use Pesticides.</a:t>
            </a:r>
          </a:p>
          <a:p>
            <a:pPr marL="1200150" lvl="2" indent="-28575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/>
              <a:t>Repeals state-wide preemption, allowing local jurisdictions to pass and enforce pesticide regulations.</a:t>
            </a:r>
            <a:endParaRPr lang="en-US" sz="1900"/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1900"/>
              <a:t>Scheduled in Agriculture &amp; Natural Resources on March 3</a:t>
            </a:r>
          </a:p>
        </p:txBody>
      </p:sp>
    </p:spTree>
    <p:extLst>
      <p:ext uri="{BB962C8B-B14F-4D97-AF65-F5344CB8AC3E}">
        <p14:creationId xmlns:p14="http://schemas.microsoft.com/office/powerpoint/2010/main" val="730882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04AA60-22F2-4A7A-B3CB-7758ADA5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5066EA-1BD1-41E2-AE2F-6909D7FBA41A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047A86-D86D-4015-85DA-882772BBB77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81743" y="158543"/>
            <a:ext cx="9710057" cy="1415173"/>
          </a:xfrm>
        </p:spPr>
        <p:txBody>
          <a:bodyPr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</a:rPr>
              <a:t>Environmental/Greenhouse Gas Bills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ED8A70-E3DF-4728-8160-E5581C6FA33F}"/>
              </a:ext>
            </a:extLst>
          </p:cNvPr>
          <p:cNvSpPr txBox="1"/>
          <p:nvPr/>
        </p:nvSpPr>
        <p:spPr>
          <a:xfrm>
            <a:off x="745671" y="1617259"/>
            <a:ext cx="9149443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1900"/>
              <a:t>SB22-138: </a:t>
            </a:r>
            <a:r>
              <a:rPr lang="en-US" sz="2000">
                <a:solidFill>
                  <a:srgbClr val="FFFFFF"/>
                </a:solidFill>
              </a:rPr>
              <a:t>Reduce Greenhouse Gas Emissions in Colorado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/>
              <a:t>Bill Sponsors: Sen. Chris Hansen (D), Rep. Alex Valdez (D).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/>
              <a:t>Broad bill concerning measures to promote reductions in greenhouse gas emissions in Colorado.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/>
              <a:t>Scheduled in Transportation &amp; Energy on March 8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1690199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62843" y="2068286"/>
            <a:ext cx="7776253" cy="1747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5400" cap="all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B05066EA-1BD1-41E2-AE2F-6909D7FBA41A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9</a:t>
            </a:fld>
            <a:endParaRPr lang="en-US" b="0" i="0" kern="120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398" y="1115568"/>
            <a:ext cx="6245352" cy="4626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</a:pPr>
            <a:endParaRPr lang="en-US" sz="220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907144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lice">
    <a:dk1>
      <a:sysClr val="windowText" lastClr="000000"/>
    </a:dk1>
    <a:lt1>
      <a:sysClr val="window" lastClr="FFFFFF"/>
    </a:lt1>
    <a:dk2>
      <a:srgbClr val="146194"/>
    </a:dk2>
    <a:lt2>
      <a:srgbClr val="76DBF4"/>
    </a:lt2>
    <a:accent1>
      <a:srgbClr val="052F61"/>
    </a:accent1>
    <a:accent2>
      <a:srgbClr val="A50E82"/>
    </a:accent2>
    <a:accent3>
      <a:srgbClr val="14967C"/>
    </a:accent3>
    <a:accent4>
      <a:srgbClr val="6A9E1F"/>
    </a:accent4>
    <a:accent5>
      <a:srgbClr val="E87D37"/>
    </a:accent5>
    <a:accent6>
      <a:srgbClr val="C62324"/>
    </a:accent6>
    <a:hlink>
      <a:srgbClr val="0D2E46"/>
    </a:hlink>
    <a:folHlink>
      <a:srgbClr val="356A95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DateReceived xmlns="80156bfa-366b-4c3c-b565-b9add8006275" xsi:nil="true"/>
    <CORAType xmlns="80156bfa-366b-4c3c-b565-b9add8006275" xsi:nil="true"/>
    <Requestor xmlns="80156bfa-366b-4c3c-b565-b9add8006275" xsi:nil="true"/>
    <ReqOrganizationname xmlns="80156bfa-366b-4c3c-b565-b9add8006275" xsi:nil="true"/>
    <Invoicenumber xmlns="80156bfa-366b-4c3c-b565-b9add8006275" xsi:nil="true"/>
    <PaidinFull_x003f_ xmlns="80156bfa-366b-4c3c-b565-b9add8006275" xsi:nil="true"/>
    <PointofContact xmlns="80156bfa-366b-4c3c-b565-b9add8006275">
      <UserInfo>
        <DisplayName/>
        <AccountId xsi:nil="true"/>
        <AccountType/>
      </UserInfo>
    </PointofContact>
    <Department xmlns="80156bfa-366b-4c3c-b565-b9add800627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90CC84C13534CABA8E62057ACEC45" ma:contentTypeVersion="25" ma:contentTypeDescription="Create a new document." ma:contentTypeScope="" ma:versionID="bf4e43512ad444a7bceb07f49a434681">
  <xsd:schema xmlns:xsd="http://www.w3.org/2001/XMLSchema" xmlns:xs="http://www.w3.org/2001/XMLSchema" xmlns:p="http://schemas.microsoft.com/office/2006/metadata/properties" xmlns:ns1="http://schemas.microsoft.com/sharepoint/v3" xmlns:ns2="80156bfa-366b-4c3c-b565-b9add8006275" xmlns:ns3="5665252f-2c69-48e5-b0d6-d600eead1583" targetNamespace="http://schemas.microsoft.com/office/2006/metadata/properties" ma:root="true" ma:fieldsID="a7361ca01c651cb013ea710247530e19" ns1:_="" ns2:_="" ns3:_="">
    <xsd:import namespace="http://schemas.microsoft.com/sharepoint/v3"/>
    <xsd:import namespace="80156bfa-366b-4c3c-b565-b9add8006275"/>
    <xsd:import namespace="5665252f-2c69-48e5-b0d6-d600eead1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2:DateReceived" minOccurs="0"/>
                <xsd:element ref="ns2:CORAType" minOccurs="0"/>
                <xsd:element ref="ns2:Department" minOccurs="0"/>
                <xsd:element ref="ns2:Requestor" minOccurs="0"/>
                <xsd:element ref="ns2:PointofContact" minOccurs="0"/>
                <xsd:element ref="ns2:ReqOrganizationname" minOccurs="0"/>
                <xsd:element ref="ns2:MediaLengthInSeconds" minOccurs="0"/>
                <xsd:element ref="ns2:Invoicenumber" minOccurs="0"/>
                <xsd:element ref="ns2:PaidinFull_x003f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56bfa-366b-4c3c-b565-b9add8006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DateReceived" ma:index="20" nillable="true" ma:displayName="Date Received" ma:description="This is the date the CORA was received" ma:format="DateOnly" ma:internalName="DateReceived">
      <xsd:simpleType>
        <xsd:restriction base="dms:DateTime"/>
      </xsd:simpleType>
    </xsd:element>
    <xsd:element name="CORAType" ma:index="21" nillable="true" ma:displayName="Request Entity" ma:description="This is to classify the CORA by sender type" ma:format="Dropdown" ma:internalName="CORA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Media"/>
                    <xsd:enumeration value="Law firm"/>
                    <xsd:enumeration value="Citizen"/>
                    <xsd:enumeration value="Unknown"/>
                    <xsd:enumeration value="Government"/>
                    <xsd:enumeration value="Nonprofit"/>
                    <xsd:enumeration value="Business"/>
                    <xsd:enumeration value="University/ed"/>
                    <xsd:enumeration value="Healthcare"/>
                  </xsd:restriction>
                </xsd:simpleType>
              </xsd:element>
            </xsd:sequence>
          </xsd:extension>
        </xsd:complexContent>
      </xsd:complexType>
    </xsd:element>
    <xsd:element name="Department" ma:index="22" nillable="true" ma:displayName="Department" ma:description="The County Department or Office managing the documents" ma:format="Dropdown" ma:internalName="Departmen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ublic Health"/>
                    <xsd:enumeration value="Procurement"/>
                    <xsd:enumeration value="PIO"/>
                    <xsd:enumeration value="EPSO"/>
                    <xsd:enumeration value="C&amp;R"/>
                    <xsd:enumeration value="Treasurer"/>
                    <xsd:enumeration value="Finance"/>
                    <xsd:enumeration value="Planning"/>
                    <xsd:enumeration value="Comm. Services"/>
                    <xsd:enumeration value="HR"/>
                    <xsd:enumeration value="Other"/>
                    <xsd:enumeration value="Assessor"/>
                    <xsd:enumeration value="Public Works"/>
                    <xsd:enumeration value="Facilities"/>
                    <xsd:enumeration value="Legal"/>
                    <xsd:enumeration value="IT"/>
                    <xsd:enumeration value="Admin"/>
                    <xsd:enumeration value="DHS"/>
                    <xsd:enumeration value="Coroner"/>
                    <xsd:enumeration value="DA"/>
                    <xsd:enumeration value="PPOEM"/>
                    <xsd:enumeration value="Justice Services"/>
                    <xsd:enumeration value="Economic Dev."/>
                  </xsd:restriction>
                </xsd:simpleType>
              </xsd:element>
            </xsd:sequence>
          </xsd:extension>
        </xsd:complexContent>
      </xsd:complexType>
    </xsd:element>
    <xsd:element name="Requestor" ma:index="23" nillable="true" ma:displayName="Requestor" ma:description="The name of the Requestor" ma:format="Dropdown" ma:internalName="Requestor">
      <xsd:simpleType>
        <xsd:restriction base="dms:Text">
          <xsd:maxLength value="255"/>
        </xsd:restriction>
      </xsd:simpleType>
    </xsd:element>
    <xsd:element name="PointofContact" ma:index="24" nillable="true" ma:displayName="Point of Contact" ma:description="This is the person (or persons), from the &#10; County department managing the records, that act as point of contact to the ORS." ma:format="Dropdown" ma:list="UserInfo" ma:SharePointGroup="0" ma:internalName="Pointof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qOrganizationname" ma:index="25" nillable="true" ma:displayName="Organization" ma:description="This is the name of the organization that is requestor affiliated" ma:format="Dropdown" ma:internalName="ReqOrganizationname">
      <xsd:simpleType>
        <xsd:restriction base="dms:Text">
          <xsd:maxLength value="255"/>
        </xsd:restriction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  <xsd:element name="Invoicenumber" ma:index="27" nillable="true" ma:displayName="Invoice number" ma:decimals="0" ma:description="This is the invoice number assigned to any CORA requiring financial reimbursement from the requestor. Year-number order" ma:format="Dropdown" ma:internalName="Invoicenumber" ma:percentage="FALSE">
      <xsd:simpleType>
        <xsd:restriction base="dms:Number"/>
      </xsd:simpleType>
    </xsd:element>
    <xsd:element name="PaidinFull_x003f_" ma:index="28" nillable="true" ma:displayName="Paid in Full?" ma:description="The status on the payment required by the requestor, if applicable.&#10;&#10;(If blank, no charge for request)" ma:format="Dropdown" ma:internalName="PaidinFull_x003f_">
      <xsd:simpleType>
        <xsd:restriction base="dms:Choice">
          <xsd:enumeration value="Yes"/>
          <xsd:enumeration value="No"/>
          <xsd:enumeration value="No Respons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5252f-2c69-48e5-b0d6-d600eead1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2DB287-0F34-4AAC-9D69-96B4D34946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2B6C39-E40F-4AC8-ABC5-96975351EFFC}">
  <ds:schemaRefs>
    <ds:schemaRef ds:uri="5665252f-2c69-48e5-b0d6-d600eead1583"/>
    <ds:schemaRef ds:uri="80156bfa-366b-4c3c-b565-b9add800627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C18FE68-0C3E-43B7-BD46-7E070A39F6F2}">
  <ds:schemaRefs>
    <ds:schemaRef ds:uri="5665252f-2c69-48e5-b0d6-d600eead1583"/>
    <ds:schemaRef ds:uri="80156bfa-366b-4c3c-b565-b9add800627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Slice</vt:lpstr>
      <vt:lpstr>2nd Regular Session of the 73rd Colorado General Assembly Update March 1, 2022</vt:lpstr>
      <vt:lpstr>PowerPoint Presentation</vt:lpstr>
      <vt:lpstr>Current Board Positions: Support</vt:lpstr>
      <vt:lpstr>Current Board Positions: Oppose</vt:lpstr>
      <vt:lpstr>Staff Recommendation to Oppose</vt:lpstr>
      <vt:lpstr>HB22-1259: Modifications to Colorado Works Program</vt:lpstr>
      <vt:lpstr>Environmental/Greenhouse Gas Bills</vt:lpstr>
      <vt:lpstr>Environmental/Greenhouse Gas Bills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Regular Session of the 73rd Colorado General Assembly Update 02.09.2021</dc:title>
  <dc:creator>Brandon Wilson</dc:creator>
  <cp:revision>1</cp:revision>
  <cp:lastPrinted>2022-01-18T15:47:54Z</cp:lastPrinted>
  <dcterms:created xsi:type="dcterms:W3CDTF">2021-02-05T16:58:23Z</dcterms:created>
  <dcterms:modified xsi:type="dcterms:W3CDTF">2022-03-01T16:08:16Z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0x010100B8B90CC84C13534CABA8E62057ACEC45</vt:lpwstr>
  </property>
</Properties>
</file>