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42" r:id="rId5"/>
    <p:sldId id="344" r:id="rId6"/>
    <p:sldId id="347" r:id="rId7"/>
    <p:sldId id="307" r:id="rId8"/>
    <p:sldId id="311" r:id="rId9"/>
    <p:sldId id="348" r:id="rId10"/>
    <p:sldId id="349" r:id="rId11"/>
    <p:sldId id="346" r:id="rId12"/>
    <p:sldId id="35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07C3D-308A-2DAF-210D-58F004BD2CEE}" v="52" dt="2022-03-15T14:40:08.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ke Nielsen" userId="S::blakenielsen@elpasoco.com::f478a247-2c04-4246-823a-c0cf938934c3" providerId="AD" clId="Web-{DD307C3D-308A-2DAF-210D-58F004BD2CEE}"/>
    <pc:docChg chg="modSld">
      <pc:chgData name="Blake Nielsen" userId="S::blakenielsen@elpasoco.com::f478a247-2c04-4246-823a-c0cf938934c3" providerId="AD" clId="Web-{DD307C3D-308A-2DAF-210D-58F004BD2CEE}" dt="2022-03-15T14:40:08.503" v="51" actId="20577"/>
      <pc:docMkLst>
        <pc:docMk/>
      </pc:docMkLst>
      <pc:sldChg chg="modSp">
        <pc:chgData name="Blake Nielsen" userId="S::blakenielsen@elpasoco.com::f478a247-2c04-4246-823a-c0cf938934c3" providerId="AD" clId="Web-{DD307C3D-308A-2DAF-210D-58F004BD2CEE}" dt="2022-03-15T14:40:08.503" v="51" actId="20577"/>
        <pc:sldMkLst>
          <pc:docMk/>
          <pc:sldMk cId="1091741497" sldId="344"/>
        </pc:sldMkLst>
        <pc:spChg chg="mod">
          <ac:chgData name="Blake Nielsen" userId="S::blakenielsen@elpasoco.com::f478a247-2c04-4246-823a-c0cf938934c3" providerId="AD" clId="Web-{DD307C3D-308A-2DAF-210D-58F004BD2CEE}" dt="2022-03-15T14:40:08.503" v="51" actId="20577"/>
          <ac:spMkLst>
            <pc:docMk/>
            <pc:sldMk cId="1091741497" sldId="344"/>
            <ac:spMk id="3" creationId="{D4278A57-B6CD-4D81-9CD5-F11CAE3088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64C873E5-5590-4B3B-BEF0-34328E013882}" type="datetimeFigureOut">
              <a:rPr lang="en-US" smtClean="0"/>
              <a:pPr/>
              <a:t>3/15/2022</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BA0AAB1E-1958-490D-8125-54E9739C0790}" type="slidenum">
              <a:rPr lang="en-US" smtClean="0"/>
              <a:pPr/>
              <a:t>‹#›</a:t>
            </a:fld>
            <a:endParaRPr lang="en-US"/>
          </a:p>
        </p:txBody>
      </p:sp>
    </p:spTree>
    <p:extLst>
      <p:ext uri="{BB962C8B-B14F-4D97-AF65-F5344CB8AC3E}">
        <p14:creationId xmlns:p14="http://schemas.microsoft.com/office/powerpoint/2010/main" val="343095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168896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243080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375624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C873E5-5590-4B3B-BEF0-34328E01388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32589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302429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64C873E5-5590-4B3B-BEF0-34328E013882}" type="datetimeFigureOut">
              <a:rPr lang="en-US" smtClean="0"/>
              <a:pPr/>
              <a:t>3/15/2022</a:t>
            </a:fld>
            <a:endParaRPr lang="en-US"/>
          </a:p>
        </p:txBody>
      </p:sp>
      <p:sp>
        <p:nvSpPr>
          <p:cNvPr id="27" name="Slide Number Placeholder 26"/>
          <p:cNvSpPr>
            <a:spLocks noGrp="1"/>
          </p:cNvSpPr>
          <p:nvPr>
            <p:ph type="sldNum" sz="quarter" idx="11"/>
          </p:nvPr>
        </p:nvSpPr>
        <p:spPr/>
        <p:txBody>
          <a:bodyPr rtlCol="0"/>
          <a:lstStyle/>
          <a:p>
            <a:fld id="{BA0AAB1E-1958-490D-8125-54E9739C0790}"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36001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64C873E5-5590-4B3B-BEF0-34328E013882}" type="datetimeFigureOut">
              <a:rPr lang="en-US" smtClean="0"/>
              <a:pPr/>
              <a:t>3/15/2022</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60707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873E5-5590-4B3B-BEF0-34328E013882}" type="datetimeFigureOut">
              <a:rPr lang="en-US" smtClean="0"/>
              <a:pPr/>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220432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356244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C873E5-5590-4B3B-BEF0-34328E013882}"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a:p>
        </p:txBody>
      </p:sp>
    </p:spTree>
    <p:extLst>
      <p:ext uri="{BB962C8B-B14F-4D97-AF65-F5344CB8AC3E}">
        <p14:creationId xmlns:p14="http://schemas.microsoft.com/office/powerpoint/2010/main" val="207372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64C873E5-5590-4B3B-BEF0-34328E013882}" type="datetimeFigureOut">
              <a:rPr lang="en-US" smtClean="0"/>
              <a:pPr/>
              <a:t>3/15/2022</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BA0AAB1E-1958-490D-8125-54E9739C0790}" type="slidenum">
              <a:rPr lang="en-US" smtClean="0"/>
              <a:pPr/>
              <a:t>‹#›</a:t>
            </a:fld>
            <a:endParaRPr lang="en-US"/>
          </a:p>
        </p:txBody>
      </p:sp>
    </p:spTree>
    <p:extLst>
      <p:ext uri="{BB962C8B-B14F-4D97-AF65-F5344CB8AC3E}">
        <p14:creationId xmlns:p14="http://schemas.microsoft.com/office/powerpoint/2010/main" val="1721173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allotaudit.com/elpas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8737" y="4233940"/>
            <a:ext cx="5486400" cy="1752600"/>
          </a:xfrm>
        </p:spPr>
        <p:txBody>
          <a:bodyPr>
            <a:normAutofit/>
          </a:bodyPr>
          <a:lstStyle/>
          <a:p>
            <a:r>
              <a:rPr lang="en-US">
                <a:solidFill>
                  <a:schemeClr val="tx1"/>
                </a:solidFill>
              </a:rPr>
              <a:t>Chuck Broerman</a:t>
            </a:r>
          </a:p>
          <a:p>
            <a:r>
              <a:rPr lang="en-US">
                <a:solidFill>
                  <a:schemeClr val="tx1"/>
                </a:solidFill>
              </a:rPr>
              <a:t>El Paso County Clerk and Recorder</a:t>
            </a:r>
          </a:p>
          <a:p>
            <a:r>
              <a:rPr lang="en-US">
                <a:solidFill>
                  <a:schemeClr val="tx1"/>
                </a:solidFill>
              </a:rPr>
              <a:t>March 15, 2022</a:t>
            </a:r>
          </a:p>
        </p:txBody>
      </p:sp>
      <p:pic>
        <p:nvPicPr>
          <p:cNvPr id="4" name="Picture 3" descr="CAR Logo Transparent.png"/>
          <p:cNvPicPr>
            <a:picLocks noChangeAspect="1"/>
          </p:cNvPicPr>
          <p:nvPr/>
        </p:nvPicPr>
        <p:blipFill>
          <a:blip r:embed="rId2" cstate="print"/>
          <a:stretch>
            <a:fillRect/>
          </a:stretch>
        </p:blipFill>
        <p:spPr>
          <a:xfrm>
            <a:off x="7467601" y="398415"/>
            <a:ext cx="3159966" cy="3030585"/>
          </a:xfrm>
          <a:prstGeom prst="rect">
            <a:avLst/>
          </a:prstGeom>
        </p:spPr>
      </p:pic>
      <p:sp>
        <p:nvSpPr>
          <p:cNvPr id="2" name="TextBox 1">
            <a:extLst>
              <a:ext uri="{FF2B5EF4-FFF2-40B4-BE49-F238E27FC236}">
                <a16:creationId xmlns:a16="http://schemas.microsoft.com/office/drawing/2014/main" id="{E08CF628-78FA-446E-AAC0-0E0BD1ED50F1}"/>
              </a:ext>
            </a:extLst>
          </p:cNvPr>
          <p:cNvSpPr txBox="1"/>
          <p:nvPr/>
        </p:nvSpPr>
        <p:spPr>
          <a:xfrm>
            <a:off x="605072" y="2188308"/>
            <a:ext cx="7026999" cy="1200329"/>
          </a:xfrm>
          <a:prstGeom prst="rect">
            <a:avLst/>
          </a:prstGeom>
          <a:noFill/>
        </p:spPr>
        <p:txBody>
          <a:bodyPr wrap="square" rtlCol="0">
            <a:spAutoFit/>
          </a:bodyPr>
          <a:lstStyle/>
          <a:p>
            <a:pPr defTabSz="914400"/>
            <a:r>
              <a:rPr lang="en-US" sz="3600">
                <a:solidFill>
                  <a:prstClr val="white"/>
                </a:solidFill>
                <a:latin typeface="Georgia"/>
              </a:rPr>
              <a:t>Board of County Commissioners Meeting Update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78A57-B6CD-4D81-9CD5-F11CAE3088CE}"/>
              </a:ext>
            </a:extLst>
          </p:cNvPr>
          <p:cNvSpPr>
            <a:spLocks noGrp="1"/>
          </p:cNvSpPr>
          <p:nvPr>
            <p:ph idx="1"/>
          </p:nvPr>
        </p:nvSpPr>
        <p:spPr>
          <a:xfrm>
            <a:off x="416459" y="1086875"/>
            <a:ext cx="10972800" cy="5686837"/>
          </a:xfrm>
        </p:spPr>
        <p:txBody>
          <a:bodyPr vert="horz" lIns="91440" tIns="45720" rIns="91440" bIns="45720" anchor="t">
            <a:normAutofit/>
          </a:bodyPr>
          <a:lstStyle/>
          <a:p>
            <a:pPr indent="-255905"/>
            <a:r>
              <a:rPr lang="en-US" sz="2400"/>
              <a:t>Our office prides itself on transparency, therefore, we are leading the way in innovative solutions in providing election services via a virtual government for our constituents. This is one of several initiatives the Clerk’s office has offered to ensure confidence and trust of the election process and the confirmation of results for the 2020 General Election and 2021 Coordinated Election</a:t>
            </a:r>
          </a:p>
          <a:p>
            <a:pPr indent="-255905"/>
            <a:endParaRPr lang="en-US" sz="2400" b="0" i="0">
              <a:effectLst/>
            </a:endParaRPr>
          </a:p>
          <a:p>
            <a:pPr indent="-255905"/>
            <a:r>
              <a:rPr lang="en-US" sz="2400" b="0" i="0">
                <a:effectLst/>
              </a:rPr>
              <a:t>This Ballot Image Audit and Review tool allows the public to view, sort, filter, and download ballot images from the 2021 Coordinated Election</a:t>
            </a:r>
          </a:p>
          <a:p>
            <a:pPr indent="-255905"/>
            <a:endParaRPr lang="en-US" sz="2400"/>
          </a:p>
          <a:p>
            <a:pPr indent="-255905"/>
            <a:r>
              <a:rPr lang="en-US" sz="2400"/>
              <a:t>Cast Vote Record available to the public for viewing</a:t>
            </a:r>
          </a:p>
          <a:p>
            <a:pPr indent="-255905"/>
            <a:endParaRPr lang="en-US" sz="2400"/>
          </a:p>
          <a:p>
            <a:pPr indent="-255905"/>
            <a:r>
              <a:rPr lang="en-US" sz="2400"/>
              <a:t>Allows citizens to be their own "Citizen Auditor" of elections</a:t>
            </a:r>
          </a:p>
          <a:p>
            <a:pPr indent="-255905"/>
            <a:endParaRPr lang="en-US" sz="2400"/>
          </a:p>
          <a:p>
            <a:pPr marL="109855" indent="0">
              <a:buNone/>
            </a:pPr>
            <a:endParaRPr lang="en-US" sz="2400"/>
          </a:p>
          <a:p>
            <a:pPr marL="109855" indent="0">
              <a:buNone/>
            </a:pPr>
            <a:endParaRPr lang="en-US" sz="2400"/>
          </a:p>
          <a:p>
            <a:pPr indent="-255905"/>
            <a:endParaRPr lang="en-US" sz="2400"/>
          </a:p>
        </p:txBody>
      </p:sp>
      <p:sp>
        <p:nvSpPr>
          <p:cNvPr id="2" name="TextBox 1">
            <a:extLst>
              <a:ext uri="{FF2B5EF4-FFF2-40B4-BE49-F238E27FC236}">
                <a16:creationId xmlns:a16="http://schemas.microsoft.com/office/drawing/2014/main" id="{4C50A0A2-6D46-4E04-8060-E501BDB0D258}"/>
              </a:ext>
            </a:extLst>
          </p:cNvPr>
          <p:cNvSpPr txBox="1"/>
          <p:nvPr/>
        </p:nvSpPr>
        <p:spPr>
          <a:xfrm>
            <a:off x="416459" y="440544"/>
            <a:ext cx="10489949" cy="646331"/>
          </a:xfrm>
          <a:prstGeom prst="rect">
            <a:avLst/>
          </a:prstGeom>
          <a:noFill/>
        </p:spPr>
        <p:txBody>
          <a:bodyPr wrap="square" rtlCol="0">
            <a:spAutoFit/>
          </a:bodyPr>
          <a:lstStyle/>
          <a:p>
            <a:r>
              <a:rPr lang="en-US" sz="3600">
                <a:solidFill>
                  <a:schemeClr val="tx2"/>
                </a:solidFill>
              </a:rPr>
              <a:t>Ballot Audit &amp; Review Tool</a:t>
            </a:r>
          </a:p>
        </p:txBody>
      </p:sp>
    </p:spTree>
    <p:extLst>
      <p:ext uri="{BB962C8B-B14F-4D97-AF65-F5344CB8AC3E}">
        <p14:creationId xmlns:p14="http://schemas.microsoft.com/office/powerpoint/2010/main" val="109174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78A57-B6CD-4D81-9CD5-F11CAE3088CE}"/>
              </a:ext>
            </a:extLst>
          </p:cNvPr>
          <p:cNvSpPr>
            <a:spLocks noGrp="1"/>
          </p:cNvSpPr>
          <p:nvPr>
            <p:ph idx="1"/>
          </p:nvPr>
        </p:nvSpPr>
        <p:spPr>
          <a:xfrm>
            <a:off x="353085" y="585581"/>
            <a:ext cx="10972800" cy="5686837"/>
          </a:xfrm>
        </p:spPr>
        <p:txBody>
          <a:bodyPr vert="horz" lIns="91440" tIns="45720" rIns="91440" bIns="45720" anchor="t">
            <a:normAutofit/>
          </a:bodyPr>
          <a:lstStyle/>
          <a:p>
            <a:pPr marL="567055" indent="-457200"/>
            <a:r>
              <a:rPr lang="en-US"/>
              <a:t>New users will need to create an account by providing a valid email address and create a password to gain access to the tool </a:t>
            </a:r>
          </a:p>
          <a:p>
            <a:pPr marL="109855" indent="0" algn="ctr">
              <a:buNone/>
            </a:pPr>
            <a:r>
              <a:rPr lang="en-US">
                <a:hlinkClick r:id="rId2"/>
              </a:rPr>
              <a:t>El Paso County Ballot Audit and Review  </a:t>
            </a:r>
            <a:endParaRPr lang="en-US"/>
          </a:p>
          <a:p>
            <a:pPr marL="109855" indent="0">
              <a:buNone/>
            </a:pPr>
            <a:endParaRPr lang="en-US"/>
          </a:p>
          <a:p>
            <a:pPr indent="-255905"/>
            <a:endParaRPr lang="en-US"/>
          </a:p>
        </p:txBody>
      </p:sp>
      <p:pic>
        <p:nvPicPr>
          <p:cNvPr id="4" name="Content Placeholder 4" descr="Graphical user interface, application&#10;&#10;Description automatically generated">
            <a:extLst>
              <a:ext uri="{FF2B5EF4-FFF2-40B4-BE49-F238E27FC236}">
                <a16:creationId xmlns:a16="http://schemas.microsoft.com/office/drawing/2014/main" id="{2A032D0B-6E56-4311-B1FD-B9D439E2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21" y="2109457"/>
            <a:ext cx="10984026" cy="4664255"/>
          </a:xfrm>
          <a:prstGeom prst="rect">
            <a:avLst/>
          </a:prstGeom>
        </p:spPr>
      </p:pic>
    </p:spTree>
    <p:extLst>
      <p:ext uri="{BB962C8B-B14F-4D97-AF65-F5344CB8AC3E}">
        <p14:creationId xmlns:p14="http://schemas.microsoft.com/office/powerpoint/2010/main" val="389742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850EE4-43DB-4D89-87B9-A9003FBDB12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42523" y="2140650"/>
            <a:ext cx="11506954" cy="2241227"/>
          </a:xfrm>
        </p:spPr>
      </p:pic>
      <p:sp>
        <p:nvSpPr>
          <p:cNvPr id="3" name="TextBox 2">
            <a:extLst>
              <a:ext uri="{FF2B5EF4-FFF2-40B4-BE49-F238E27FC236}">
                <a16:creationId xmlns:a16="http://schemas.microsoft.com/office/drawing/2014/main" id="{C46FAE34-C9B2-4285-BF97-036429F0B602}"/>
              </a:ext>
            </a:extLst>
          </p:cNvPr>
          <p:cNvSpPr txBox="1"/>
          <p:nvPr/>
        </p:nvSpPr>
        <p:spPr>
          <a:xfrm>
            <a:off x="342523" y="956591"/>
            <a:ext cx="11506954" cy="646331"/>
          </a:xfrm>
          <a:prstGeom prst="rect">
            <a:avLst/>
          </a:prstGeom>
          <a:noFill/>
        </p:spPr>
        <p:txBody>
          <a:bodyPr wrap="square" rtlCol="0">
            <a:spAutoFit/>
          </a:bodyPr>
          <a:lstStyle/>
          <a:p>
            <a:r>
              <a:rPr lang="en-US" sz="3600">
                <a:solidFill>
                  <a:schemeClr val="tx2"/>
                </a:solidFill>
              </a:rPr>
              <a:t>Ballot Audit &amp; Review Tool: Election Selection View</a:t>
            </a:r>
          </a:p>
        </p:txBody>
      </p:sp>
    </p:spTree>
    <p:extLst>
      <p:ext uri="{BB962C8B-B14F-4D97-AF65-F5344CB8AC3E}">
        <p14:creationId xmlns:p14="http://schemas.microsoft.com/office/powerpoint/2010/main" val="217656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A604284E-8066-41C3-90C7-95F1CB121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38" y="1123090"/>
            <a:ext cx="11697076" cy="5657955"/>
          </a:xfrm>
        </p:spPr>
      </p:pic>
      <p:sp>
        <p:nvSpPr>
          <p:cNvPr id="6" name="TextBox 5">
            <a:extLst>
              <a:ext uri="{FF2B5EF4-FFF2-40B4-BE49-F238E27FC236}">
                <a16:creationId xmlns:a16="http://schemas.microsoft.com/office/drawing/2014/main" id="{28EFC4FE-73AB-4564-99A1-31A5D6605307}"/>
              </a:ext>
            </a:extLst>
          </p:cNvPr>
          <p:cNvSpPr txBox="1"/>
          <p:nvPr/>
        </p:nvSpPr>
        <p:spPr>
          <a:xfrm>
            <a:off x="685046" y="476759"/>
            <a:ext cx="11506954" cy="646331"/>
          </a:xfrm>
          <a:prstGeom prst="rect">
            <a:avLst/>
          </a:prstGeom>
          <a:noFill/>
        </p:spPr>
        <p:txBody>
          <a:bodyPr wrap="square" rtlCol="0">
            <a:spAutoFit/>
          </a:bodyPr>
          <a:lstStyle/>
          <a:p>
            <a:r>
              <a:rPr lang="en-US" sz="3600">
                <a:solidFill>
                  <a:schemeClr val="tx2"/>
                </a:solidFill>
              </a:rPr>
              <a:t>Ballot Audit and Review Tool: Ballot Standard View</a:t>
            </a:r>
          </a:p>
        </p:txBody>
      </p:sp>
    </p:spTree>
    <p:extLst>
      <p:ext uri="{BB962C8B-B14F-4D97-AF65-F5344CB8AC3E}">
        <p14:creationId xmlns:p14="http://schemas.microsoft.com/office/powerpoint/2010/main" val="136475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10;&#10;Description automatically generated">
            <a:extLst>
              <a:ext uri="{FF2B5EF4-FFF2-40B4-BE49-F238E27FC236}">
                <a16:creationId xmlns:a16="http://schemas.microsoft.com/office/drawing/2014/main" id="{CD13F208-56CA-4CEA-834A-15572B953B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780" y="1150249"/>
            <a:ext cx="11144816" cy="5603636"/>
          </a:xfrm>
        </p:spPr>
      </p:pic>
      <p:sp>
        <p:nvSpPr>
          <p:cNvPr id="6" name="TextBox 5">
            <a:extLst>
              <a:ext uri="{FF2B5EF4-FFF2-40B4-BE49-F238E27FC236}">
                <a16:creationId xmlns:a16="http://schemas.microsoft.com/office/drawing/2014/main" id="{28EFC4FE-73AB-4564-99A1-31A5D6605307}"/>
              </a:ext>
            </a:extLst>
          </p:cNvPr>
          <p:cNvSpPr txBox="1"/>
          <p:nvPr/>
        </p:nvSpPr>
        <p:spPr>
          <a:xfrm>
            <a:off x="342523" y="503918"/>
            <a:ext cx="11506954" cy="646331"/>
          </a:xfrm>
          <a:prstGeom prst="rect">
            <a:avLst/>
          </a:prstGeom>
          <a:noFill/>
        </p:spPr>
        <p:txBody>
          <a:bodyPr wrap="square" rtlCol="0">
            <a:spAutoFit/>
          </a:bodyPr>
          <a:lstStyle/>
          <a:p>
            <a:r>
              <a:rPr lang="en-US" sz="3600">
                <a:solidFill>
                  <a:schemeClr val="tx2"/>
                </a:solidFill>
              </a:rPr>
              <a:t>Ballot Audit &amp; Review Tool: Ballot Audit Mark View</a:t>
            </a:r>
          </a:p>
        </p:txBody>
      </p:sp>
    </p:spTree>
    <p:extLst>
      <p:ext uri="{BB962C8B-B14F-4D97-AF65-F5344CB8AC3E}">
        <p14:creationId xmlns:p14="http://schemas.microsoft.com/office/powerpoint/2010/main" val="347611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10;&#10;Description automatically generated">
            <a:extLst>
              <a:ext uri="{FF2B5EF4-FFF2-40B4-BE49-F238E27FC236}">
                <a16:creationId xmlns:a16="http://schemas.microsoft.com/office/drawing/2014/main" id="{4524BB84-443B-497E-A31D-CA86B0099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565" y="1168356"/>
            <a:ext cx="11414911" cy="5603636"/>
          </a:xfrm>
        </p:spPr>
      </p:pic>
      <p:sp>
        <p:nvSpPr>
          <p:cNvPr id="6" name="TextBox 5">
            <a:extLst>
              <a:ext uri="{FF2B5EF4-FFF2-40B4-BE49-F238E27FC236}">
                <a16:creationId xmlns:a16="http://schemas.microsoft.com/office/drawing/2014/main" id="{28EFC4FE-73AB-4564-99A1-31A5D6605307}"/>
              </a:ext>
            </a:extLst>
          </p:cNvPr>
          <p:cNvSpPr txBox="1"/>
          <p:nvPr/>
        </p:nvSpPr>
        <p:spPr>
          <a:xfrm>
            <a:off x="342523" y="522025"/>
            <a:ext cx="11506954" cy="646331"/>
          </a:xfrm>
          <a:prstGeom prst="rect">
            <a:avLst/>
          </a:prstGeom>
          <a:noFill/>
        </p:spPr>
        <p:txBody>
          <a:bodyPr wrap="square" rtlCol="0">
            <a:spAutoFit/>
          </a:bodyPr>
          <a:lstStyle/>
          <a:p>
            <a:r>
              <a:rPr lang="en-US" sz="3600">
                <a:solidFill>
                  <a:schemeClr val="tx2"/>
                </a:solidFill>
              </a:rPr>
              <a:t>Ballot Audit &amp; Review Tool: Ballot Adjudication View</a:t>
            </a:r>
          </a:p>
        </p:txBody>
      </p:sp>
    </p:spTree>
    <p:extLst>
      <p:ext uri="{BB962C8B-B14F-4D97-AF65-F5344CB8AC3E}">
        <p14:creationId xmlns:p14="http://schemas.microsoft.com/office/powerpoint/2010/main" val="85345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73B1D-C31F-4547-AA4C-5B25F609F84D}"/>
              </a:ext>
            </a:extLst>
          </p:cNvPr>
          <p:cNvSpPr>
            <a:spLocks noGrp="1"/>
          </p:cNvSpPr>
          <p:nvPr>
            <p:ph idx="1"/>
          </p:nvPr>
        </p:nvSpPr>
        <p:spPr>
          <a:xfrm>
            <a:off x="464745" y="1152505"/>
            <a:ext cx="10972800" cy="5183470"/>
          </a:xfrm>
        </p:spPr>
        <p:txBody>
          <a:bodyPr>
            <a:normAutofit fontScale="85000" lnSpcReduction="20000"/>
          </a:bodyPr>
          <a:lstStyle/>
          <a:p>
            <a:endParaRPr lang="en-US"/>
          </a:p>
          <a:p>
            <a:pPr marL="0" marR="0" indent="0">
              <a:lnSpc>
                <a:spcPct val="150000"/>
              </a:lnSpc>
              <a:spcBef>
                <a:spcPts val="0"/>
              </a:spcBef>
              <a:spcAft>
                <a:spcPts val="0"/>
              </a:spcAft>
              <a:buNone/>
            </a:pPr>
            <a:r>
              <a:rPr lang="en-US" sz="1900">
                <a:effectLst/>
                <a:ea typeface="Calibri" panose="020F0502020204030204" pitchFamily="34" charset="0"/>
              </a:rPr>
              <a:t>We would like to congratulate Bridget Roe on being named Employee of the Year for the exemplary efforts she has shown in the Clerk to the Board Department.</a:t>
            </a:r>
          </a:p>
          <a:p>
            <a:pPr marL="0" marR="0" indent="0">
              <a:lnSpc>
                <a:spcPct val="150000"/>
              </a:lnSpc>
              <a:spcBef>
                <a:spcPts val="0"/>
              </a:spcBef>
              <a:spcAft>
                <a:spcPts val="0"/>
              </a:spcAft>
              <a:buNone/>
            </a:pPr>
            <a:endParaRPr lang="en-US" sz="1900">
              <a:effectLst/>
              <a:ea typeface="Calibri" panose="020F0502020204030204" pitchFamily="34" charset="0"/>
            </a:endParaRPr>
          </a:p>
          <a:p>
            <a:pPr marL="0" marR="0" indent="0">
              <a:lnSpc>
                <a:spcPct val="150000"/>
              </a:lnSpc>
              <a:spcBef>
                <a:spcPts val="0"/>
              </a:spcBef>
              <a:spcAft>
                <a:spcPts val="0"/>
              </a:spcAft>
              <a:buNone/>
            </a:pPr>
            <a:r>
              <a:rPr lang="en-US" sz="1900">
                <a:effectLst/>
                <a:ea typeface="Calibri" panose="020F0502020204030204" pitchFamily="34" charset="0"/>
              </a:rPr>
              <a:t>May 2021 proved to be challenging with a new CTB manager, the largest appeal year for the Board of Equalization and combined with a new software system. Bridget stepped up immediately and without hesitation handled all the daily tasks, all while she was planning her wedding. During 2021 CTB received 7 new liquor licenses. Bridget processed more than half which allowed her to become more familiar with the new license processes. She became more knowledgeable, researched the liquor code and liquor laws, moved forward to make processes more streamlined. Bridget was promoted to Specialist in November. She has proven her relevant knowledge and the ability to take on additional responsibility with minimal direction.</a:t>
            </a:r>
          </a:p>
          <a:p>
            <a:pPr marL="0" marR="0" indent="0">
              <a:lnSpc>
                <a:spcPct val="150000"/>
              </a:lnSpc>
              <a:spcBef>
                <a:spcPts val="0"/>
              </a:spcBef>
              <a:spcAft>
                <a:spcPts val="0"/>
              </a:spcAft>
              <a:buNone/>
            </a:pPr>
            <a:endParaRPr lang="en-US" sz="1900">
              <a:ea typeface="Calibri" panose="020F0502020204030204" pitchFamily="34" charset="0"/>
            </a:endParaRPr>
          </a:p>
          <a:p>
            <a:pPr marL="0" marR="0" indent="0">
              <a:lnSpc>
                <a:spcPct val="150000"/>
              </a:lnSpc>
              <a:spcBef>
                <a:spcPts val="0"/>
              </a:spcBef>
              <a:spcAft>
                <a:spcPts val="0"/>
              </a:spcAft>
              <a:buNone/>
            </a:pPr>
            <a:r>
              <a:rPr lang="en-US" sz="1900">
                <a:effectLst/>
                <a:ea typeface="Calibri" panose="020F0502020204030204" pitchFamily="34" charset="0"/>
              </a:rPr>
              <a:t>An associate in the County Attorney’s Office noted, “Bridget has been stellar in her position at the Clerk to the Board’s Office since she started with the County. She is responsive, efficient, and extremely friendly. I always know that when I ask Bridget for assistance, she will be helpful and timely in providing information. It’s a pleasure to work with her.”</a:t>
            </a:r>
          </a:p>
          <a:p>
            <a:endParaRPr lang="en-US"/>
          </a:p>
        </p:txBody>
      </p:sp>
      <p:sp>
        <p:nvSpPr>
          <p:cNvPr id="4" name="TextBox 3">
            <a:extLst>
              <a:ext uri="{FF2B5EF4-FFF2-40B4-BE49-F238E27FC236}">
                <a16:creationId xmlns:a16="http://schemas.microsoft.com/office/drawing/2014/main" id="{507704ED-66A0-492D-9E13-6FA829B12FD9}"/>
              </a:ext>
            </a:extLst>
          </p:cNvPr>
          <p:cNvSpPr txBox="1"/>
          <p:nvPr/>
        </p:nvSpPr>
        <p:spPr>
          <a:xfrm>
            <a:off x="342523" y="522025"/>
            <a:ext cx="11506954" cy="646331"/>
          </a:xfrm>
          <a:prstGeom prst="rect">
            <a:avLst/>
          </a:prstGeom>
          <a:noFill/>
        </p:spPr>
        <p:txBody>
          <a:bodyPr wrap="square" rtlCol="0">
            <a:spAutoFit/>
          </a:bodyPr>
          <a:lstStyle/>
          <a:p>
            <a:r>
              <a:rPr lang="en-US" sz="3600">
                <a:solidFill>
                  <a:schemeClr val="tx2"/>
                </a:solidFill>
              </a:rPr>
              <a:t>Employee of the Year: Bridget Roe</a:t>
            </a:r>
          </a:p>
        </p:txBody>
      </p:sp>
    </p:spTree>
    <p:extLst>
      <p:ext uri="{BB962C8B-B14F-4D97-AF65-F5344CB8AC3E}">
        <p14:creationId xmlns:p14="http://schemas.microsoft.com/office/powerpoint/2010/main" val="303510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73B1D-C31F-4547-AA4C-5B25F609F84D}"/>
              </a:ext>
            </a:extLst>
          </p:cNvPr>
          <p:cNvSpPr>
            <a:spLocks noGrp="1"/>
          </p:cNvSpPr>
          <p:nvPr>
            <p:ph idx="1"/>
          </p:nvPr>
        </p:nvSpPr>
        <p:spPr>
          <a:xfrm>
            <a:off x="609600" y="891405"/>
            <a:ext cx="10972800" cy="5183470"/>
          </a:xfrm>
        </p:spPr>
        <p:txBody>
          <a:bodyPr/>
          <a:lstStyle/>
          <a:p>
            <a:endParaRPr lang="en-US"/>
          </a:p>
          <a:p>
            <a:pPr marL="109728" indent="0" algn="ctr">
              <a:buNone/>
            </a:pPr>
            <a:r>
              <a:rPr lang="en-US"/>
              <a:t>Questions?</a:t>
            </a:r>
          </a:p>
          <a:p>
            <a:endParaRPr lang="en-US"/>
          </a:p>
        </p:txBody>
      </p:sp>
    </p:spTree>
    <p:extLst>
      <p:ext uri="{BB962C8B-B14F-4D97-AF65-F5344CB8AC3E}">
        <p14:creationId xmlns:p14="http://schemas.microsoft.com/office/powerpoint/2010/main" val="817995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Received xmlns="80156bfa-366b-4c3c-b565-b9add8006275" xsi:nil="true"/>
    <_ip_UnifiedCompliancePolicyUIAction xmlns="http://schemas.microsoft.com/sharepoint/v3" xsi:nil="true"/>
    <CORAType xmlns="80156bfa-366b-4c3c-b565-b9add8006275" xsi:nil="true"/>
    <Requestor xmlns="80156bfa-366b-4c3c-b565-b9add8006275" xsi:nil="true"/>
    <ReqOrganizationname xmlns="80156bfa-366b-4c3c-b565-b9add8006275" xsi:nil="true"/>
    <_ip_UnifiedCompliancePolicyProperties xmlns="http://schemas.microsoft.com/sharepoint/v3" xsi:nil="true"/>
    <Invoicenumber xmlns="80156bfa-366b-4c3c-b565-b9add8006275" xsi:nil="true"/>
    <PaidinFull_x003f_ xmlns="80156bfa-366b-4c3c-b565-b9add8006275" xsi:nil="true"/>
    <PointofContact xmlns="80156bfa-366b-4c3c-b565-b9add8006275">
      <UserInfo>
        <DisplayName/>
        <AccountId xsi:nil="true"/>
        <AccountType/>
      </UserInfo>
    </PointofContact>
    <Department xmlns="80156bfa-366b-4c3c-b565-b9add80062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25" ma:contentTypeDescription="Create a new document." ma:contentTypeScope="" ma:versionID="bf4e43512ad444a7bceb07f49a434681">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a7361ca01c651cb013ea710247530e19"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DateReceived" minOccurs="0"/>
                <xsd:element ref="ns2:CORAType" minOccurs="0"/>
                <xsd:element ref="ns2:Department" minOccurs="0"/>
                <xsd:element ref="ns2:Requestor" minOccurs="0"/>
                <xsd:element ref="ns2:PointofContact" minOccurs="0"/>
                <xsd:element ref="ns2:ReqOrganizationname" minOccurs="0"/>
                <xsd:element ref="ns2:MediaLengthInSeconds" minOccurs="0"/>
                <xsd:element ref="ns2:Invoicenumber" minOccurs="0"/>
                <xsd:element ref="ns2:PaidinFull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Received" ma:index="20" nillable="true" ma:displayName="Date Received" ma:description="This is the date the CORA was received" ma:format="DateOnly" ma:internalName="DateReceived">
      <xsd:simpleType>
        <xsd:restriction base="dms:DateTime"/>
      </xsd:simpleType>
    </xsd:element>
    <xsd:element name="CORAType" ma:index="21" nillable="true" ma:displayName="Request Entity" ma:description="This is to classify the CORA by sender type" ma:format="Dropdown" ma:internalName="CORAType">
      <xsd:complexType>
        <xsd:complexContent>
          <xsd:extension base="dms:MultiChoice">
            <xsd:sequence>
              <xsd:element name="Value" maxOccurs="unbounded" minOccurs="0" nillable="true">
                <xsd:simpleType>
                  <xsd:restriction base="dms:Choice">
                    <xsd:enumeration value="Media"/>
                    <xsd:enumeration value="Law firm"/>
                    <xsd:enumeration value="Citizen"/>
                    <xsd:enumeration value="Unknown"/>
                    <xsd:enumeration value="Government"/>
                    <xsd:enumeration value="Nonprofit"/>
                    <xsd:enumeration value="Business"/>
                    <xsd:enumeration value="University/ed"/>
                    <xsd:enumeration value="Healthcare"/>
                  </xsd:restriction>
                </xsd:simpleType>
              </xsd:element>
            </xsd:sequence>
          </xsd:extension>
        </xsd:complexContent>
      </xsd:complexType>
    </xsd:element>
    <xsd:element name="Department" ma:index="22" nillable="true" ma:displayName="Department" ma:description="The County Department or Office managing the documents" ma:format="Dropdown" ma:internalName="Department">
      <xsd:complexType>
        <xsd:complexContent>
          <xsd:extension base="dms:MultiChoice">
            <xsd:sequence>
              <xsd:element name="Value" maxOccurs="unbounded" minOccurs="0" nillable="true">
                <xsd:simpleType>
                  <xsd:restriction base="dms:Choice">
                    <xsd:enumeration value="Public Health"/>
                    <xsd:enumeration value="Procurement"/>
                    <xsd:enumeration value="PIO"/>
                    <xsd:enumeration value="EPSO"/>
                    <xsd:enumeration value="C&amp;R"/>
                    <xsd:enumeration value="Treasurer"/>
                    <xsd:enumeration value="Finance"/>
                    <xsd:enumeration value="Planning"/>
                    <xsd:enumeration value="Comm. Services"/>
                    <xsd:enumeration value="HR"/>
                    <xsd:enumeration value="Other"/>
                    <xsd:enumeration value="Assessor"/>
                    <xsd:enumeration value="Public Works"/>
                    <xsd:enumeration value="Facilities"/>
                    <xsd:enumeration value="Legal"/>
                    <xsd:enumeration value="IT"/>
                    <xsd:enumeration value="Admin"/>
                    <xsd:enumeration value="DHS"/>
                    <xsd:enumeration value="Coroner"/>
                    <xsd:enumeration value="DA"/>
                    <xsd:enumeration value="PPOEM"/>
                    <xsd:enumeration value="Justice Services"/>
                    <xsd:enumeration value="Economic Dev."/>
                  </xsd:restriction>
                </xsd:simpleType>
              </xsd:element>
            </xsd:sequence>
          </xsd:extension>
        </xsd:complexContent>
      </xsd:complexType>
    </xsd:element>
    <xsd:element name="Requestor" ma:index="23" nillable="true" ma:displayName="Requestor" ma:description="The name of the Requestor" ma:format="Dropdown" ma:internalName="Requestor">
      <xsd:simpleType>
        <xsd:restriction base="dms:Text">
          <xsd:maxLength value="255"/>
        </xsd:restriction>
      </xsd:simpleType>
    </xsd:element>
    <xsd:element name="PointofContact" ma:index="24" nillable="true" ma:displayName="Point of Contact" ma:description="This is the person (or persons), from the &#10; County department managing the records, that act as point of contact to the ORS." ma:format="Dropdown" ma:list="UserInfo" ma:SharePointGroup="0" ma:internalName="Pointof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Organizationname" ma:index="25" nillable="true" ma:displayName="Organization" ma:description="This is the name of the organization that is requestor affiliated" ma:format="Dropdown" ma:internalName="ReqOrganizationname">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Invoicenumber" ma:index="27" nillable="true" ma:displayName="Invoice number" ma:decimals="0" ma:description="This is the invoice number assigned to any CORA requiring financial reimbursement from the requestor. Year-number order" ma:format="Dropdown" ma:internalName="Invoicenumber" ma:percentage="FALSE">
      <xsd:simpleType>
        <xsd:restriction base="dms:Number"/>
      </xsd:simpleType>
    </xsd:element>
    <xsd:element name="PaidinFull_x003f_" ma:index="28" nillable="true" ma:displayName="Paid in Full?" ma:description="The status on the payment required by the requestor, if applicable.&#10;&#10;(If blank, no charge for request)" ma:format="Dropdown" ma:internalName="PaidinFull_x003f_">
      <xsd:simpleType>
        <xsd:restriction base="dms:Choice">
          <xsd:enumeration value="Yes"/>
          <xsd:enumeration value="No"/>
          <xsd:enumeration value="No Response"/>
        </xsd:restriction>
      </xsd:simple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1F6674-D609-4C14-8647-9E6D2520E02F}">
  <ds:schemaRefs>
    <ds:schemaRef ds:uri="80156bfa-366b-4c3c-b565-b9add800627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C5E1224-AB50-4AC7-AB1E-87D29E1643A7}">
  <ds:schemaRefs>
    <ds:schemaRef ds:uri="http://schemas.microsoft.com/sharepoint/v3/contenttype/forms"/>
  </ds:schemaRefs>
</ds:datastoreItem>
</file>

<file path=customXml/itemProps3.xml><?xml version="1.0" encoding="utf-8"?>
<ds:datastoreItem xmlns:ds="http://schemas.openxmlformats.org/officeDocument/2006/customXml" ds:itemID="{36FB1CA0-681A-4B00-B356-23363B691076}">
  <ds:schemaRefs>
    <ds:schemaRef ds:uri="5665252f-2c69-48e5-b0d6-d600eead1583"/>
    <ds:schemaRef ds:uri="80156bfa-366b-4c3c-b565-b9add80062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Broerman</dc:creator>
  <cp:revision>1</cp:revision>
  <dcterms:created xsi:type="dcterms:W3CDTF">2020-11-22T17:42:14Z</dcterms:created>
  <dcterms:modified xsi:type="dcterms:W3CDTF">2022-03-15T14:40:43Z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0x010100B8B90CC84C13534CABA8E62057ACEC45</vt:lpwstr>
  </property>
</Properties>
</file>