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***Replace with video from local hard drive**</a:t>
            </a: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Since last meeting</a:t>
            </a:r>
            <a:endParaRPr/>
          </a:p>
          <a:p>
            <a:pPr marL="171450" lvl="0" indent="-171450" algn="l" rtl="0">
              <a:spcBef>
                <a:spcPts val="0"/>
              </a:spcBef>
              <a:spcAft>
                <a:spcPts val="0"/>
              </a:spcAft>
              <a:buClr>
                <a:schemeClr val="dk1"/>
              </a:buClr>
              <a:buSzPts val="1200"/>
              <a:buFont typeface="Calibri"/>
              <a:buChar char="-"/>
            </a:pPr>
            <a:r>
              <a:rPr lang="en-US"/>
              <a:t>9,197 kids served</a:t>
            </a:r>
            <a:endParaRPr/>
          </a:p>
          <a:p>
            <a:pPr marL="171450" lvl="0" indent="-171450" algn="l" rtl="0">
              <a:spcBef>
                <a:spcPts val="0"/>
              </a:spcBef>
              <a:spcAft>
                <a:spcPts val="0"/>
              </a:spcAft>
              <a:buClr>
                <a:schemeClr val="dk1"/>
              </a:buClr>
              <a:buSzPts val="1200"/>
              <a:buFont typeface="Calibri"/>
              <a:buChar char="-"/>
            </a:pPr>
            <a:r>
              <a:rPr lang="en-US"/>
              <a:t>230 kids per month avg (over 7 per day)</a:t>
            </a:r>
            <a:endParaRPr/>
          </a:p>
        </p:txBody>
      </p:sp>
      <p:sp>
        <p:nvSpPr>
          <p:cNvPr id="125" name="Google Shape;125;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ij3rOWd0I1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careportal.org/open-requests/72935/request/" TargetMode="External"/><Relationship Id="rId5" Type="http://schemas.openxmlformats.org/officeDocument/2006/relationships/hyperlink" Target="https://www.careportal.org/open-requests/73533/request/" TargetMode="External"/><Relationship Id="rId4" Type="http://schemas.openxmlformats.org/officeDocument/2006/relationships/hyperlink" Target="https://www.careportal.org/open-requests/73911/reques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3"/>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3"/>
          <p:cNvSpPr/>
          <p:nvPr/>
        </p:nvSpPr>
        <p:spPr>
          <a:xfrm>
            <a:off x="0" y="0"/>
            <a:ext cx="12188952"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0" name="Google Shape;90;p13"/>
          <p:cNvSpPr/>
          <p:nvPr/>
        </p:nvSpPr>
        <p:spPr>
          <a:xfrm>
            <a:off x="0" y="0"/>
            <a:ext cx="12192000" cy="6219825"/>
          </a:xfrm>
          <a:custGeom>
            <a:avLst/>
            <a:gdLst/>
            <a:ahLst/>
            <a:cxnLst/>
            <a:rect l="l" t="t" r="r" b="b"/>
            <a:pathLst>
              <a:path w="12192000" h="6219825" extrusionOk="0">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1" name="Google Shape;91;p13"/>
          <p:cNvPicPr preferRelativeResize="0"/>
          <p:nvPr/>
        </p:nvPicPr>
        <p:blipFill rotWithShape="1">
          <a:blip r:embed="rId3">
            <a:alphaModFix/>
          </a:blip>
          <a:srcRect/>
          <a:stretch/>
        </p:blipFill>
        <p:spPr>
          <a:xfrm>
            <a:off x="1759743" y="1882105"/>
            <a:ext cx="8672513" cy="232972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14"/>
          <p:cNvSpPr/>
          <p:nvPr/>
        </p:nvSpPr>
        <p:spPr>
          <a:xfrm flipH="1">
            <a:off x="2212206" y="0"/>
            <a:ext cx="2529723" cy="6858000"/>
          </a:xfrm>
          <a:custGeom>
            <a:avLst/>
            <a:gdLst/>
            <a:ahLst/>
            <a:cxnLst/>
            <a:rect l="l" t="t" r="r" b="b"/>
            <a:pathLst>
              <a:path w="2529723" h="6858000" extrusionOk="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49803"/>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Meiryo"/>
              <a:ea typeface="Meiryo"/>
              <a:cs typeface="Meiryo"/>
              <a:sym typeface="Meiryo"/>
            </a:endParaRPr>
          </a:p>
        </p:txBody>
      </p:sp>
      <p:sp>
        <p:nvSpPr>
          <p:cNvPr id="98" name="Google Shape;98;p14"/>
          <p:cNvSpPr/>
          <p:nvPr/>
        </p:nvSpPr>
        <p:spPr>
          <a:xfrm flipH="1">
            <a:off x="2417551" y="0"/>
            <a:ext cx="2536434" cy="6858000"/>
          </a:xfrm>
          <a:custGeom>
            <a:avLst/>
            <a:gdLst/>
            <a:ahLst/>
            <a:cxnLst/>
            <a:rect l="l" t="t" r="r" b="b"/>
            <a:pathLst>
              <a:path w="2536434" h="6858000" extrusionOk="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49803"/>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Meiryo"/>
              <a:ea typeface="Meiryo"/>
              <a:cs typeface="Meiryo"/>
              <a:sym typeface="Meiryo"/>
            </a:endParaRPr>
          </a:p>
        </p:txBody>
      </p:sp>
      <p:pic>
        <p:nvPicPr>
          <p:cNvPr id="99" name="Google Shape;99;p14" descr="How does CarePortal work? Churches across the country have used the technology to serve foster children and families in crisis in their own neighborhoods. Watch, share and start serving to help the movement grow!&#10;&#10;Get connected today: https://careportal.org/" title="How CarePortal Works">
            <a:hlinkClick r:id="rId3"/>
          </p:cNvPr>
          <p:cNvPicPr preferRelativeResize="0"/>
          <p:nvPr/>
        </p:nvPicPr>
        <p:blipFill>
          <a:blip r:embed="rId4">
            <a:alphaModFix/>
          </a:blip>
          <a:stretch>
            <a:fillRect/>
          </a:stretch>
        </p:blipFill>
        <p:spPr>
          <a:xfrm>
            <a:off x="1524004" y="0"/>
            <a:ext cx="9143992" cy="6858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fade">
                                      <p:cBhvr>
                                        <p:cTn id="7" dur="10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4906"/>
          </a:blip>
          <a:tile tx="0" ty="0" sx="100000" sy="100000" flip="none" algn="tl"/>
        </a:blipFill>
        <a:effectLst/>
      </p:bgPr>
    </p:bg>
    <p:spTree>
      <p:nvGrpSpPr>
        <p:cNvPr id="1" name="Shape 103"/>
        <p:cNvGrpSpPr/>
        <p:nvPr/>
      </p:nvGrpSpPr>
      <p:grpSpPr>
        <a:xfrm>
          <a:off x="0" y="0"/>
          <a:ext cx="0" cy="0"/>
          <a:chOff x="0" y="0"/>
          <a:chExt cx="0" cy="0"/>
        </a:xfrm>
      </p:grpSpPr>
      <p:sp>
        <p:nvSpPr>
          <p:cNvPr id="104" name="Google Shape;104;p15"/>
          <p:cNvSpPr/>
          <p:nvPr/>
        </p:nvSpPr>
        <p:spPr>
          <a:xfrm>
            <a:off x="-10001" y="-2"/>
            <a:ext cx="4069936" cy="685800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05" name="Google Shape;105;p15"/>
          <p:cNvSpPr txBox="1"/>
          <p:nvPr/>
        </p:nvSpPr>
        <p:spPr>
          <a:xfrm>
            <a:off x="643467" y="640080"/>
            <a:ext cx="3096427" cy="5613236"/>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None/>
            </a:pPr>
            <a:r>
              <a:rPr lang="en-US" sz="4400" b="1" i="0" u="none" strike="noStrike" cap="none">
                <a:solidFill>
                  <a:srgbClr val="FFFFFF"/>
                </a:solidFill>
                <a:latin typeface="Calibri"/>
                <a:ea typeface="Calibri"/>
                <a:cs typeface="Calibri"/>
                <a:sym typeface="Calibri"/>
              </a:rPr>
              <a:t>Children Served Through June 2018</a:t>
            </a:r>
            <a:endParaRPr/>
          </a:p>
          <a:p>
            <a:pPr marL="0" marR="0" lvl="0" indent="0" algn="l" rtl="0">
              <a:lnSpc>
                <a:spcPct val="90000"/>
              </a:lnSpc>
              <a:spcBef>
                <a:spcPts val="600"/>
              </a:spcBef>
              <a:spcAft>
                <a:spcPts val="0"/>
              </a:spcAft>
              <a:buNone/>
            </a:pPr>
            <a:endParaRPr sz="4400" b="1" i="0" u="none" strike="noStrike" cap="none">
              <a:solidFill>
                <a:srgbClr val="FFFFFF"/>
              </a:solidFill>
              <a:latin typeface="Calibri"/>
              <a:ea typeface="Calibri"/>
              <a:cs typeface="Calibri"/>
              <a:sym typeface="Calibri"/>
            </a:endParaRPr>
          </a:p>
          <a:p>
            <a:pPr marL="0" marR="0" lvl="0" indent="0" algn="l" rtl="0">
              <a:lnSpc>
                <a:spcPct val="90000"/>
              </a:lnSpc>
              <a:spcBef>
                <a:spcPts val="600"/>
              </a:spcBef>
              <a:spcAft>
                <a:spcPts val="0"/>
              </a:spcAft>
              <a:buNone/>
            </a:pPr>
            <a:r>
              <a:rPr lang="en-US" sz="4400" b="1" i="0" u="none" strike="noStrike" cap="none">
                <a:solidFill>
                  <a:srgbClr val="FFFFFF"/>
                </a:solidFill>
                <a:latin typeface="Calibri"/>
                <a:ea typeface="Calibri"/>
                <a:cs typeface="Calibri"/>
                <a:sym typeface="Calibri"/>
              </a:rPr>
              <a:t>El Paso County </a:t>
            </a:r>
            <a:endParaRPr/>
          </a:p>
          <a:p>
            <a:pPr marL="0" marR="0" lvl="0" indent="0" algn="l" rtl="0">
              <a:lnSpc>
                <a:spcPct val="90000"/>
              </a:lnSpc>
              <a:spcBef>
                <a:spcPts val="600"/>
              </a:spcBef>
              <a:spcAft>
                <a:spcPts val="0"/>
              </a:spcAft>
              <a:buNone/>
            </a:pPr>
            <a:endParaRPr sz="4400" b="1" i="0" u="none" strike="noStrike" cap="none">
              <a:solidFill>
                <a:srgbClr val="FFFFFF"/>
              </a:solidFill>
              <a:latin typeface="Calibri"/>
              <a:ea typeface="Calibri"/>
              <a:cs typeface="Calibri"/>
              <a:sym typeface="Calibri"/>
            </a:endParaRPr>
          </a:p>
        </p:txBody>
      </p:sp>
      <p:pic>
        <p:nvPicPr>
          <p:cNvPr id="106" name="Google Shape;106;p15"/>
          <p:cNvPicPr preferRelativeResize="0"/>
          <p:nvPr/>
        </p:nvPicPr>
        <p:blipFill rotWithShape="1">
          <a:blip r:embed="rId4">
            <a:alphaModFix/>
          </a:blip>
          <a:srcRect/>
          <a:stretch/>
        </p:blipFill>
        <p:spPr>
          <a:xfrm>
            <a:off x="5553074" y="4980819"/>
            <a:ext cx="5452533" cy="1464733"/>
          </a:xfrm>
          <a:prstGeom prst="rect">
            <a:avLst/>
          </a:prstGeom>
          <a:noFill/>
          <a:ln>
            <a:noFill/>
          </a:ln>
        </p:spPr>
      </p:pic>
      <p:grpSp>
        <p:nvGrpSpPr>
          <p:cNvPr id="107" name="Google Shape;107;p15"/>
          <p:cNvGrpSpPr/>
          <p:nvPr/>
        </p:nvGrpSpPr>
        <p:grpSpPr>
          <a:xfrm>
            <a:off x="4393362" y="841269"/>
            <a:ext cx="7387406" cy="3331842"/>
            <a:chOff x="0" y="0"/>
            <a:chExt cx="7387406" cy="3331842"/>
          </a:xfrm>
        </p:grpSpPr>
        <p:sp>
          <p:nvSpPr>
            <p:cNvPr id="108" name="Google Shape;108;p15"/>
            <p:cNvSpPr/>
            <p:nvPr/>
          </p:nvSpPr>
          <p:spPr>
            <a:xfrm>
              <a:off x="0" y="0"/>
              <a:ext cx="5909925" cy="733005"/>
            </a:xfrm>
            <a:prstGeom prst="roundRect">
              <a:avLst>
                <a:gd name="adj" fmla="val 1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5"/>
            <p:cNvSpPr txBox="1"/>
            <p:nvPr/>
          </p:nvSpPr>
          <p:spPr>
            <a:xfrm>
              <a:off x="21469" y="21469"/>
              <a:ext cx="5057016" cy="690067"/>
            </a:xfrm>
            <a:prstGeom prst="rect">
              <a:avLst/>
            </a:prstGeom>
            <a:noFill/>
            <a:ln>
              <a:noFill/>
            </a:ln>
          </p:spPr>
          <p:txBody>
            <a:bodyPr spcFirstLastPara="1" wrap="square" lIns="114300" tIns="114300" rIns="114300" bIns="114300" anchor="ctr" anchorCtr="0">
              <a:noAutofit/>
            </a:bodyPr>
            <a:lstStyle/>
            <a:p>
              <a:pPr marL="0" marR="0" lvl="0" indent="0" algn="l" rtl="0">
                <a:lnSpc>
                  <a:spcPct val="90000"/>
                </a:lnSpc>
                <a:spcBef>
                  <a:spcPts val="0"/>
                </a:spcBef>
                <a:spcAft>
                  <a:spcPts val="0"/>
                </a:spcAft>
                <a:buClr>
                  <a:schemeClr val="lt1"/>
                </a:buClr>
                <a:buSzPts val="3000"/>
                <a:buFont typeface="Calibri"/>
                <a:buNone/>
              </a:pPr>
              <a:r>
                <a:rPr lang="en-US" sz="3000" b="0" i="0" u="none" strike="noStrike" cap="none">
                  <a:solidFill>
                    <a:schemeClr val="lt1"/>
                  </a:solidFill>
                  <a:latin typeface="Calibri"/>
                  <a:ea typeface="Calibri"/>
                  <a:cs typeface="Calibri"/>
                  <a:sym typeface="Calibri"/>
                </a:rPr>
                <a:t>Children Served – 2,071</a:t>
              </a:r>
              <a:endParaRPr/>
            </a:p>
          </p:txBody>
        </p:sp>
        <p:sp>
          <p:nvSpPr>
            <p:cNvPr id="110" name="Google Shape;110;p15"/>
            <p:cNvSpPr/>
            <p:nvPr/>
          </p:nvSpPr>
          <p:spPr>
            <a:xfrm>
              <a:off x="494956" y="866279"/>
              <a:ext cx="5909925" cy="733005"/>
            </a:xfrm>
            <a:prstGeom prst="roundRect">
              <a:avLst>
                <a:gd name="adj" fmla="val 1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5"/>
            <p:cNvSpPr txBox="1"/>
            <p:nvPr/>
          </p:nvSpPr>
          <p:spPr>
            <a:xfrm>
              <a:off x="516425" y="887748"/>
              <a:ext cx="4895577" cy="690067"/>
            </a:xfrm>
            <a:prstGeom prst="rect">
              <a:avLst/>
            </a:prstGeom>
            <a:noFill/>
            <a:ln>
              <a:noFill/>
            </a:ln>
          </p:spPr>
          <p:txBody>
            <a:bodyPr spcFirstLastPara="1" wrap="square" lIns="114300" tIns="114300" rIns="114300" bIns="114300" anchor="ctr" anchorCtr="0">
              <a:noAutofit/>
            </a:bodyPr>
            <a:lstStyle/>
            <a:p>
              <a:pPr marL="0" marR="0" lvl="0" indent="0" algn="l" rtl="0">
                <a:lnSpc>
                  <a:spcPct val="90000"/>
                </a:lnSpc>
                <a:spcBef>
                  <a:spcPts val="0"/>
                </a:spcBef>
                <a:spcAft>
                  <a:spcPts val="0"/>
                </a:spcAft>
                <a:buClr>
                  <a:schemeClr val="lt1"/>
                </a:buClr>
                <a:buSzPts val="3000"/>
                <a:buFont typeface="Calibri"/>
                <a:buNone/>
              </a:pPr>
              <a:r>
                <a:rPr lang="en-US" sz="3000" b="0" i="0" u="none" strike="noStrike" cap="none">
                  <a:solidFill>
                    <a:schemeClr val="lt1"/>
                  </a:solidFill>
                  <a:latin typeface="Calibri"/>
                  <a:ea typeface="Calibri"/>
                  <a:cs typeface="Calibri"/>
                  <a:sym typeface="Calibri"/>
                </a:rPr>
                <a:t>Requests Met – 788</a:t>
              </a:r>
              <a:endParaRPr/>
            </a:p>
          </p:txBody>
        </p:sp>
        <p:sp>
          <p:nvSpPr>
            <p:cNvPr id="112" name="Google Shape;112;p15"/>
            <p:cNvSpPr/>
            <p:nvPr/>
          </p:nvSpPr>
          <p:spPr>
            <a:xfrm>
              <a:off x="982525" y="1732558"/>
              <a:ext cx="5909925" cy="733005"/>
            </a:xfrm>
            <a:prstGeom prst="roundRect">
              <a:avLst>
                <a:gd name="adj" fmla="val 1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5"/>
            <p:cNvSpPr txBox="1"/>
            <p:nvPr/>
          </p:nvSpPr>
          <p:spPr>
            <a:xfrm>
              <a:off x="1003994" y="1754027"/>
              <a:ext cx="4902965" cy="690067"/>
            </a:xfrm>
            <a:prstGeom prst="rect">
              <a:avLst/>
            </a:prstGeom>
            <a:noFill/>
            <a:ln>
              <a:noFill/>
            </a:ln>
          </p:spPr>
          <p:txBody>
            <a:bodyPr spcFirstLastPara="1" wrap="square" lIns="114300" tIns="114300" rIns="114300" bIns="114300" anchor="ctr" anchorCtr="0">
              <a:noAutofit/>
            </a:bodyPr>
            <a:lstStyle/>
            <a:p>
              <a:pPr marL="0" marR="0" lvl="0" indent="0" algn="l" rtl="0">
                <a:lnSpc>
                  <a:spcPct val="90000"/>
                </a:lnSpc>
                <a:spcBef>
                  <a:spcPts val="0"/>
                </a:spcBef>
                <a:spcAft>
                  <a:spcPts val="0"/>
                </a:spcAft>
                <a:buClr>
                  <a:schemeClr val="lt1"/>
                </a:buClr>
                <a:buSzPts val="3000"/>
                <a:buFont typeface="Calibri"/>
                <a:buNone/>
              </a:pPr>
              <a:r>
                <a:rPr lang="en-US" sz="3000" b="0" i="0" u="none" strike="noStrike" cap="none">
                  <a:solidFill>
                    <a:schemeClr val="lt1"/>
                  </a:solidFill>
                  <a:latin typeface="Calibri"/>
                  <a:ea typeface="Calibri"/>
                  <a:cs typeface="Calibri"/>
                  <a:sym typeface="Calibri"/>
                </a:rPr>
                <a:t>Est. Economic Impact – 589k</a:t>
              </a:r>
              <a:endParaRPr/>
            </a:p>
          </p:txBody>
        </p:sp>
        <p:sp>
          <p:nvSpPr>
            <p:cNvPr id="114" name="Google Shape;114;p15"/>
            <p:cNvSpPr/>
            <p:nvPr/>
          </p:nvSpPr>
          <p:spPr>
            <a:xfrm>
              <a:off x="1477481" y="2598837"/>
              <a:ext cx="5909925" cy="733005"/>
            </a:xfrm>
            <a:prstGeom prst="roundRect">
              <a:avLst>
                <a:gd name="adj" fmla="val 1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5"/>
            <p:cNvSpPr txBox="1"/>
            <p:nvPr/>
          </p:nvSpPr>
          <p:spPr>
            <a:xfrm>
              <a:off x="1498950" y="2620306"/>
              <a:ext cx="4895577" cy="690067"/>
            </a:xfrm>
            <a:prstGeom prst="rect">
              <a:avLst/>
            </a:prstGeom>
            <a:noFill/>
            <a:ln>
              <a:noFill/>
            </a:ln>
          </p:spPr>
          <p:txBody>
            <a:bodyPr spcFirstLastPara="1" wrap="square" lIns="114300" tIns="114300" rIns="114300" bIns="114300" anchor="ctr" anchorCtr="0">
              <a:noAutofit/>
            </a:bodyPr>
            <a:lstStyle/>
            <a:p>
              <a:pPr marL="0" marR="0" lvl="0" indent="0" algn="l" rtl="0">
                <a:lnSpc>
                  <a:spcPct val="90000"/>
                </a:lnSpc>
                <a:spcBef>
                  <a:spcPts val="0"/>
                </a:spcBef>
                <a:spcAft>
                  <a:spcPts val="0"/>
                </a:spcAft>
                <a:buClr>
                  <a:schemeClr val="lt1"/>
                </a:buClr>
                <a:buSzPts val="3000"/>
                <a:buFont typeface="Calibri"/>
                <a:buNone/>
              </a:pPr>
              <a:r>
                <a:rPr lang="en-US" sz="3000" b="0" i="0" u="none" strike="noStrike" cap="none">
                  <a:solidFill>
                    <a:schemeClr val="lt1"/>
                  </a:solidFill>
                  <a:latin typeface="Calibri"/>
                  <a:ea typeface="Calibri"/>
                  <a:cs typeface="Calibri"/>
                  <a:sym typeface="Calibri"/>
                </a:rPr>
                <a:t>% Requests Met – 67%</a:t>
              </a:r>
              <a:endParaRPr/>
            </a:p>
          </p:txBody>
        </p:sp>
        <p:sp>
          <p:nvSpPr>
            <p:cNvPr id="116" name="Google Shape;116;p15"/>
            <p:cNvSpPr/>
            <p:nvPr/>
          </p:nvSpPr>
          <p:spPr>
            <a:xfrm>
              <a:off x="5433472" y="561415"/>
              <a:ext cx="476453" cy="476453"/>
            </a:xfrm>
            <a:prstGeom prst="downArrow">
              <a:avLst>
                <a:gd name="adj1" fmla="val 55000"/>
                <a:gd name="adj2" fmla="val 45000"/>
              </a:avLst>
            </a:prstGeom>
            <a:solidFill>
              <a:srgbClr val="F7D5CB">
                <a:alpha val="0"/>
              </a:srgbClr>
            </a:solidFill>
            <a:ln w="9525" cap="flat" cmpd="sng">
              <a:solidFill>
                <a:srgbClr val="F7D5CB">
                  <a:alpha val="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5"/>
            <p:cNvSpPr txBox="1"/>
            <p:nvPr/>
          </p:nvSpPr>
          <p:spPr>
            <a:xfrm>
              <a:off x="5540674" y="561415"/>
              <a:ext cx="262049" cy="358531"/>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Clr>
                  <a:schemeClr val="dk1"/>
                </a:buClr>
                <a:buSzPts val="2100"/>
                <a:buFont typeface="Calibri"/>
                <a:buNone/>
              </a:pPr>
              <a:endParaRPr sz="2100" b="0" i="0" u="none" strike="noStrike" cap="none">
                <a:solidFill>
                  <a:schemeClr val="dk1"/>
                </a:solidFill>
                <a:latin typeface="Calibri"/>
                <a:ea typeface="Calibri"/>
                <a:cs typeface="Calibri"/>
                <a:sym typeface="Calibri"/>
              </a:endParaRPr>
            </a:p>
          </p:txBody>
        </p:sp>
        <p:sp>
          <p:nvSpPr>
            <p:cNvPr id="118" name="Google Shape;118;p15"/>
            <p:cNvSpPr/>
            <p:nvPr/>
          </p:nvSpPr>
          <p:spPr>
            <a:xfrm>
              <a:off x="5928428" y="1427694"/>
              <a:ext cx="476453" cy="476453"/>
            </a:xfrm>
            <a:prstGeom prst="downArrow">
              <a:avLst>
                <a:gd name="adj1" fmla="val 55000"/>
                <a:gd name="adj2" fmla="val 45000"/>
              </a:avLst>
            </a:prstGeom>
            <a:solidFill>
              <a:srgbClr val="F7D5CB">
                <a:alpha val="0"/>
              </a:srgbClr>
            </a:solidFill>
            <a:ln w="9525" cap="flat" cmpd="sng">
              <a:solidFill>
                <a:srgbClr val="F7D5CB">
                  <a:alpha val="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5"/>
            <p:cNvSpPr txBox="1"/>
            <p:nvPr/>
          </p:nvSpPr>
          <p:spPr>
            <a:xfrm>
              <a:off x="6035630" y="1427694"/>
              <a:ext cx="262049" cy="358531"/>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Clr>
                  <a:schemeClr val="dk1"/>
                </a:buClr>
                <a:buSzPts val="2100"/>
                <a:buFont typeface="Calibri"/>
                <a:buNone/>
              </a:pPr>
              <a:endParaRPr sz="2100" b="0" i="0" u="none" strike="noStrike" cap="none">
                <a:solidFill>
                  <a:schemeClr val="dk1"/>
                </a:solidFill>
                <a:latin typeface="Calibri"/>
                <a:ea typeface="Calibri"/>
                <a:cs typeface="Calibri"/>
                <a:sym typeface="Calibri"/>
              </a:endParaRPr>
            </a:p>
          </p:txBody>
        </p:sp>
        <p:sp>
          <p:nvSpPr>
            <p:cNvPr id="120" name="Google Shape;120;p15"/>
            <p:cNvSpPr/>
            <p:nvPr/>
          </p:nvSpPr>
          <p:spPr>
            <a:xfrm>
              <a:off x="6415997" y="2293973"/>
              <a:ext cx="476453" cy="476453"/>
            </a:xfrm>
            <a:prstGeom prst="downArrow">
              <a:avLst>
                <a:gd name="adj1" fmla="val 55000"/>
                <a:gd name="adj2" fmla="val 45000"/>
              </a:avLst>
            </a:prstGeom>
            <a:solidFill>
              <a:srgbClr val="F7D5CB">
                <a:alpha val="0"/>
              </a:srgbClr>
            </a:solidFill>
            <a:ln w="9525" cap="flat" cmpd="sng">
              <a:solidFill>
                <a:srgbClr val="F7D5CB">
                  <a:alpha val="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5"/>
            <p:cNvSpPr txBox="1"/>
            <p:nvPr/>
          </p:nvSpPr>
          <p:spPr>
            <a:xfrm>
              <a:off x="6523199" y="2293973"/>
              <a:ext cx="262049" cy="358531"/>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Clr>
                  <a:schemeClr val="dk1"/>
                </a:buClr>
                <a:buSzPts val="2100"/>
                <a:buFont typeface="Calibri"/>
                <a:buNone/>
              </a:pPr>
              <a:endParaRPr sz="21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5491"/>
          </a:blip>
          <a:tile tx="0" ty="0" sx="100000" sy="100000" flip="none" algn="tl"/>
        </a:blipFill>
        <a:effectLst/>
      </p:bgPr>
    </p:bg>
    <p:spTree>
      <p:nvGrpSpPr>
        <p:cNvPr id="1" name="Shape 126"/>
        <p:cNvGrpSpPr/>
        <p:nvPr/>
      </p:nvGrpSpPr>
      <p:grpSpPr>
        <a:xfrm>
          <a:off x="0" y="0"/>
          <a:ext cx="0" cy="0"/>
          <a:chOff x="0" y="0"/>
          <a:chExt cx="0" cy="0"/>
        </a:xfrm>
      </p:grpSpPr>
      <p:sp>
        <p:nvSpPr>
          <p:cNvPr id="127" name="Google Shape;127;p16"/>
          <p:cNvSpPr/>
          <p:nvPr/>
        </p:nvSpPr>
        <p:spPr>
          <a:xfrm>
            <a:off x="-10001" y="-2"/>
            <a:ext cx="4069936" cy="685800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28" name="Google Shape;128;p16"/>
          <p:cNvSpPr txBox="1"/>
          <p:nvPr/>
        </p:nvSpPr>
        <p:spPr>
          <a:xfrm>
            <a:off x="686173" y="513162"/>
            <a:ext cx="3074919" cy="5831673"/>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None/>
            </a:pPr>
            <a:r>
              <a:rPr lang="en-US" sz="4400" b="1" i="0" u="none" strike="noStrike" cap="none">
                <a:solidFill>
                  <a:srgbClr val="FFFFFF"/>
                </a:solidFill>
                <a:latin typeface="Calibri"/>
                <a:ea typeface="Calibri"/>
                <a:cs typeface="Calibri"/>
                <a:sym typeface="Calibri"/>
              </a:rPr>
              <a:t>Children Served Through  Oct.  2021</a:t>
            </a:r>
            <a:endParaRPr sz="4400" b="1" i="0" u="none" strike="noStrike" cap="none">
              <a:solidFill>
                <a:srgbClr val="FFFFFF"/>
              </a:solidFill>
              <a:latin typeface="Calibri"/>
              <a:ea typeface="Calibri"/>
              <a:cs typeface="Calibri"/>
              <a:sym typeface="Calibri"/>
            </a:endParaRPr>
          </a:p>
          <a:p>
            <a:pPr marL="0" marR="0" lvl="0" indent="0" algn="l" rtl="0">
              <a:lnSpc>
                <a:spcPct val="90000"/>
              </a:lnSpc>
              <a:spcBef>
                <a:spcPts val="600"/>
              </a:spcBef>
              <a:spcAft>
                <a:spcPts val="0"/>
              </a:spcAft>
              <a:buNone/>
            </a:pPr>
            <a:endParaRPr sz="4400" b="1" i="0" u="none" strike="noStrike" cap="none">
              <a:solidFill>
                <a:srgbClr val="FFFFFF"/>
              </a:solidFill>
              <a:latin typeface="Calibri"/>
              <a:ea typeface="Calibri"/>
              <a:cs typeface="Calibri"/>
              <a:sym typeface="Calibri"/>
            </a:endParaRPr>
          </a:p>
          <a:p>
            <a:pPr marL="0" marR="0" lvl="0" indent="0" algn="l" rtl="0">
              <a:lnSpc>
                <a:spcPct val="90000"/>
              </a:lnSpc>
              <a:spcBef>
                <a:spcPts val="600"/>
              </a:spcBef>
              <a:spcAft>
                <a:spcPts val="0"/>
              </a:spcAft>
              <a:buNone/>
            </a:pPr>
            <a:r>
              <a:rPr lang="en-US" sz="4400" b="1" i="0" u="none" strike="noStrike" cap="none">
                <a:solidFill>
                  <a:srgbClr val="FFFFFF"/>
                </a:solidFill>
                <a:latin typeface="Calibri"/>
                <a:ea typeface="Calibri"/>
                <a:cs typeface="Calibri"/>
                <a:sym typeface="Calibri"/>
              </a:rPr>
              <a:t>El Paso </a:t>
            </a:r>
            <a:endParaRPr/>
          </a:p>
          <a:p>
            <a:pPr marL="0" marR="0" lvl="0" indent="0" algn="l" rtl="0">
              <a:lnSpc>
                <a:spcPct val="90000"/>
              </a:lnSpc>
              <a:spcBef>
                <a:spcPts val="600"/>
              </a:spcBef>
              <a:spcAft>
                <a:spcPts val="0"/>
              </a:spcAft>
              <a:buNone/>
            </a:pPr>
            <a:r>
              <a:rPr lang="en-US" sz="4400" b="1" i="0" u="none" strike="noStrike" cap="none">
                <a:solidFill>
                  <a:srgbClr val="FFFFFF"/>
                </a:solidFill>
                <a:latin typeface="Calibri"/>
                <a:ea typeface="Calibri"/>
                <a:cs typeface="Calibri"/>
                <a:sym typeface="Calibri"/>
              </a:rPr>
              <a:t>County </a:t>
            </a:r>
            <a:endParaRPr/>
          </a:p>
          <a:p>
            <a:pPr marL="0" marR="0" lvl="0" indent="0" algn="l" rtl="0">
              <a:lnSpc>
                <a:spcPct val="90000"/>
              </a:lnSpc>
              <a:spcBef>
                <a:spcPts val="600"/>
              </a:spcBef>
              <a:spcAft>
                <a:spcPts val="0"/>
              </a:spcAft>
              <a:buNone/>
            </a:pPr>
            <a:endParaRPr sz="4400" b="1" i="0" u="none" strike="noStrike" cap="none">
              <a:solidFill>
                <a:srgbClr val="FFFFFF"/>
              </a:solidFill>
              <a:latin typeface="Calibri"/>
              <a:ea typeface="Calibri"/>
              <a:cs typeface="Calibri"/>
              <a:sym typeface="Calibri"/>
            </a:endParaRPr>
          </a:p>
        </p:txBody>
      </p:sp>
      <p:pic>
        <p:nvPicPr>
          <p:cNvPr id="129" name="Google Shape;129;p16"/>
          <p:cNvPicPr preferRelativeResize="0"/>
          <p:nvPr/>
        </p:nvPicPr>
        <p:blipFill rotWithShape="1">
          <a:blip r:embed="rId4">
            <a:alphaModFix/>
          </a:blip>
          <a:srcRect/>
          <a:stretch/>
        </p:blipFill>
        <p:spPr>
          <a:xfrm>
            <a:off x="5553074" y="4980819"/>
            <a:ext cx="5452533" cy="1464733"/>
          </a:xfrm>
          <a:prstGeom prst="rect">
            <a:avLst/>
          </a:prstGeom>
          <a:noFill/>
          <a:ln>
            <a:noFill/>
          </a:ln>
        </p:spPr>
      </p:pic>
      <p:grpSp>
        <p:nvGrpSpPr>
          <p:cNvPr id="130" name="Google Shape;130;p16"/>
          <p:cNvGrpSpPr/>
          <p:nvPr/>
        </p:nvGrpSpPr>
        <p:grpSpPr>
          <a:xfrm>
            <a:off x="4393362" y="841269"/>
            <a:ext cx="7387406" cy="3331842"/>
            <a:chOff x="0" y="0"/>
            <a:chExt cx="7387406" cy="3331842"/>
          </a:xfrm>
        </p:grpSpPr>
        <p:sp>
          <p:nvSpPr>
            <p:cNvPr id="131" name="Google Shape;131;p16"/>
            <p:cNvSpPr/>
            <p:nvPr/>
          </p:nvSpPr>
          <p:spPr>
            <a:xfrm>
              <a:off x="0" y="0"/>
              <a:ext cx="5909925" cy="733005"/>
            </a:xfrm>
            <a:prstGeom prst="roundRect">
              <a:avLst>
                <a:gd name="adj" fmla="val 1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6"/>
            <p:cNvSpPr txBox="1"/>
            <p:nvPr/>
          </p:nvSpPr>
          <p:spPr>
            <a:xfrm>
              <a:off x="21469" y="21469"/>
              <a:ext cx="5057016" cy="690067"/>
            </a:xfrm>
            <a:prstGeom prst="rect">
              <a:avLst/>
            </a:prstGeom>
            <a:noFill/>
            <a:ln>
              <a:noFill/>
            </a:ln>
          </p:spPr>
          <p:txBody>
            <a:bodyPr spcFirstLastPara="1" wrap="square" lIns="114300" tIns="114300" rIns="114300" bIns="114300" anchor="ctr" anchorCtr="0">
              <a:noAutofit/>
            </a:bodyPr>
            <a:lstStyle/>
            <a:p>
              <a:pPr marL="0" marR="0" lvl="0" indent="0" algn="l" rtl="0">
                <a:lnSpc>
                  <a:spcPct val="90000"/>
                </a:lnSpc>
                <a:spcBef>
                  <a:spcPts val="0"/>
                </a:spcBef>
                <a:spcAft>
                  <a:spcPts val="0"/>
                </a:spcAft>
                <a:buClr>
                  <a:schemeClr val="lt1"/>
                </a:buClr>
                <a:buSzPts val="3000"/>
                <a:buFont typeface="Calibri"/>
                <a:buNone/>
              </a:pPr>
              <a:r>
                <a:rPr lang="en-US" sz="3000" b="0" i="0" u="none" strike="noStrike" cap="none">
                  <a:solidFill>
                    <a:schemeClr val="lt1"/>
                  </a:solidFill>
                  <a:latin typeface="Calibri"/>
                  <a:ea typeface="Calibri"/>
                  <a:cs typeface="Calibri"/>
                  <a:sym typeface="Calibri"/>
                </a:rPr>
                <a:t>Children Served – 11,268</a:t>
              </a:r>
              <a:endParaRPr/>
            </a:p>
          </p:txBody>
        </p:sp>
        <p:sp>
          <p:nvSpPr>
            <p:cNvPr id="133" name="Google Shape;133;p16"/>
            <p:cNvSpPr/>
            <p:nvPr/>
          </p:nvSpPr>
          <p:spPr>
            <a:xfrm>
              <a:off x="494956" y="866279"/>
              <a:ext cx="5909925" cy="733005"/>
            </a:xfrm>
            <a:prstGeom prst="roundRect">
              <a:avLst>
                <a:gd name="adj" fmla="val 1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6"/>
            <p:cNvSpPr txBox="1"/>
            <p:nvPr/>
          </p:nvSpPr>
          <p:spPr>
            <a:xfrm>
              <a:off x="516425" y="887748"/>
              <a:ext cx="4895577" cy="690067"/>
            </a:xfrm>
            <a:prstGeom prst="rect">
              <a:avLst/>
            </a:prstGeom>
            <a:noFill/>
            <a:ln>
              <a:noFill/>
            </a:ln>
          </p:spPr>
          <p:txBody>
            <a:bodyPr spcFirstLastPara="1" wrap="square" lIns="114300" tIns="114300" rIns="114300" bIns="114300" anchor="ctr" anchorCtr="0">
              <a:noAutofit/>
            </a:bodyPr>
            <a:lstStyle/>
            <a:p>
              <a:pPr marL="0" marR="0" lvl="0" indent="0" algn="l" rtl="0">
                <a:lnSpc>
                  <a:spcPct val="90000"/>
                </a:lnSpc>
                <a:spcBef>
                  <a:spcPts val="0"/>
                </a:spcBef>
                <a:spcAft>
                  <a:spcPts val="0"/>
                </a:spcAft>
                <a:buClr>
                  <a:schemeClr val="lt1"/>
                </a:buClr>
                <a:buSzPts val="3000"/>
                <a:buFont typeface="Calibri"/>
                <a:buNone/>
              </a:pPr>
              <a:r>
                <a:rPr lang="en-US" sz="3000" b="0" i="0" u="none" strike="noStrike" cap="none">
                  <a:solidFill>
                    <a:schemeClr val="lt1"/>
                  </a:solidFill>
                  <a:latin typeface="Calibri"/>
                  <a:ea typeface="Calibri"/>
                  <a:cs typeface="Calibri"/>
                  <a:sym typeface="Calibri"/>
                </a:rPr>
                <a:t>Requests Met – 4,455</a:t>
              </a:r>
              <a:endParaRPr/>
            </a:p>
          </p:txBody>
        </p:sp>
        <p:sp>
          <p:nvSpPr>
            <p:cNvPr id="135" name="Google Shape;135;p16"/>
            <p:cNvSpPr/>
            <p:nvPr/>
          </p:nvSpPr>
          <p:spPr>
            <a:xfrm>
              <a:off x="982525" y="1732558"/>
              <a:ext cx="5909925" cy="733005"/>
            </a:xfrm>
            <a:prstGeom prst="roundRect">
              <a:avLst>
                <a:gd name="adj" fmla="val 1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6"/>
            <p:cNvSpPr txBox="1"/>
            <p:nvPr/>
          </p:nvSpPr>
          <p:spPr>
            <a:xfrm>
              <a:off x="1003994" y="1754027"/>
              <a:ext cx="4902965" cy="690067"/>
            </a:xfrm>
            <a:prstGeom prst="rect">
              <a:avLst/>
            </a:prstGeom>
            <a:noFill/>
            <a:ln>
              <a:noFill/>
            </a:ln>
          </p:spPr>
          <p:txBody>
            <a:bodyPr spcFirstLastPara="1" wrap="square" lIns="114300" tIns="114300" rIns="0" bIns="114300" anchor="ctr" anchorCtr="0">
              <a:noAutofit/>
            </a:bodyPr>
            <a:lstStyle/>
            <a:p>
              <a:pPr marL="0" marR="0" lvl="0" indent="0" algn="l" rtl="0">
                <a:lnSpc>
                  <a:spcPct val="90000"/>
                </a:lnSpc>
                <a:spcBef>
                  <a:spcPts val="0"/>
                </a:spcBef>
                <a:spcAft>
                  <a:spcPts val="0"/>
                </a:spcAft>
                <a:buClr>
                  <a:schemeClr val="lt1"/>
                </a:buClr>
                <a:buSzPts val="3000"/>
                <a:buFont typeface="Calibri"/>
                <a:buNone/>
              </a:pPr>
              <a:r>
                <a:rPr lang="en-US" sz="3000" b="0" i="0" u="none" strike="noStrike" cap="none">
                  <a:solidFill>
                    <a:schemeClr val="lt1"/>
                  </a:solidFill>
                  <a:latin typeface="Calibri"/>
                  <a:ea typeface="Calibri"/>
                  <a:cs typeface="Calibri"/>
                  <a:sym typeface="Calibri"/>
                </a:rPr>
                <a:t>Est. Economic Impact – 3.5 mil</a:t>
              </a:r>
              <a:endParaRPr/>
            </a:p>
          </p:txBody>
        </p:sp>
        <p:sp>
          <p:nvSpPr>
            <p:cNvPr id="137" name="Google Shape;137;p16"/>
            <p:cNvSpPr/>
            <p:nvPr/>
          </p:nvSpPr>
          <p:spPr>
            <a:xfrm>
              <a:off x="1477481" y="2598837"/>
              <a:ext cx="5909925" cy="733005"/>
            </a:xfrm>
            <a:prstGeom prst="roundRect">
              <a:avLst>
                <a:gd name="adj" fmla="val 1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6"/>
            <p:cNvSpPr txBox="1"/>
            <p:nvPr/>
          </p:nvSpPr>
          <p:spPr>
            <a:xfrm>
              <a:off x="1498950" y="2620306"/>
              <a:ext cx="4895577" cy="690067"/>
            </a:xfrm>
            <a:prstGeom prst="rect">
              <a:avLst/>
            </a:prstGeom>
            <a:noFill/>
            <a:ln>
              <a:noFill/>
            </a:ln>
          </p:spPr>
          <p:txBody>
            <a:bodyPr spcFirstLastPara="1" wrap="square" lIns="114300" tIns="114300" rIns="114300" bIns="114300" anchor="ctr" anchorCtr="0">
              <a:noAutofit/>
            </a:bodyPr>
            <a:lstStyle/>
            <a:p>
              <a:pPr marL="0" marR="0" lvl="0" indent="0" algn="l" rtl="0">
                <a:lnSpc>
                  <a:spcPct val="90000"/>
                </a:lnSpc>
                <a:spcBef>
                  <a:spcPts val="0"/>
                </a:spcBef>
                <a:spcAft>
                  <a:spcPts val="0"/>
                </a:spcAft>
                <a:buClr>
                  <a:schemeClr val="lt1"/>
                </a:buClr>
                <a:buSzPts val="3000"/>
                <a:buFont typeface="Calibri"/>
                <a:buNone/>
              </a:pPr>
              <a:r>
                <a:rPr lang="en-US" sz="3000" b="0" i="0" u="none" strike="noStrike" cap="none">
                  <a:solidFill>
                    <a:schemeClr val="lt1"/>
                  </a:solidFill>
                  <a:latin typeface="Calibri"/>
                  <a:ea typeface="Calibri"/>
                  <a:cs typeface="Calibri"/>
                  <a:sym typeface="Calibri"/>
                </a:rPr>
                <a:t>% Requests Met – 73%</a:t>
              </a:r>
              <a:endParaRPr/>
            </a:p>
          </p:txBody>
        </p:sp>
        <p:sp>
          <p:nvSpPr>
            <p:cNvPr id="139" name="Google Shape;139;p16"/>
            <p:cNvSpPr/>
            <p:nvPr/>
          </p:nvSpPr>
          <p:spPr>
            <a:xfrm>
              <a:off x="5433472" y="561415"/>
              <a:ext cx="476453" cy="476453"/>
            </a:xfrm>
            <a:prstGeom prst="downArrow">
              <a:avLst>
                <a:gd name="adj1" fmla="val 55000"/>
                <a:gd name="adj2" fmla="val 45000"/>
              </a:avLst>
            </a:prstGeom>
            <a:solidFill>
              <a:srgbClr val="F7D5CB">
                <a:alpha val="0"/>
              </a:srgbClr>
            </a:solidFill>
            <a:ln w="9525" cap="flat" cmpd="sng">
              <a:solidFill>
                <a:srgbClr val="F7D5CB">
                  <a:alpha val="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6"/>
            <p:cNvSpPr txBox="1"/>
            <p:nvPr/>
          </p:nvSpPr>
          <p:spPr>
            <a:xfrm>
              <a:off x="5540674" y="561415"/>
              <a:ext cx="262049" cy="358531"/>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Clr>
                  <a:schemeClr val="dk1"/>
                </a:buClr>
                <a:buSzPts val="2100"/>
                <a:buFont typeface="Calibri"/>
                <a:buNone/>
              </a:pPr>
              <a:endParaRPr sz="2100" b="0" i="0" u="none" strike="noStrike" cap="none">
                <a:solidFill>
                  <a:schemeClr val="dk1"/>
                </a:solidFill>
                <a:latin typeface="Calibri"/>
                <a:ea typeface="Calibri"/>
                <a:cs typeface="Calibri"/>
                <a:sym typeface="Calibri"/>
              </a:endParaRPr>
            </a:p>
          </p:txBody>
        </p:sp>
        <p:sp>
          <p:nvSpPr>
            <p:cNvPr id="141" name="Google Shape;141;p16"/>
            <p:cNvSpPr/>
            <p:nvPr/>
          </p:nvSpPr>
          <p:spPr>
            <a:xfrm>
              <a:off x="5928428" y="1427694"/>
              <a:ext cx="476453" cy="476453"/>
            </a:xfrm>
            <a:prstGeom prst="downArrow">
              <a:avLst>
                <a:gd name="adj1" fmla="val 55000"/>
                <a:gd name="adj2" fmla="val 45000"/>
              </a:avLst>
            </a:prstGeom>
            <a:solidFill>
              <a:srgbClr val="F7D5CB">
                <a:alpha val="0"/>
              </a:srgbClr>
            </a:solidFill>
            <a:ln w="9525" cap="flat" cmpd="sng">
              <a:solidFill>
                <a:srgbClr val="F7D5CB">
                  <a:alpha val="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6"/>
            <p:cNvSpPr txBox="1"/>
            <p:nvPr/>
          </p:nvSpPr>
          <p:spPr>
            <a:xfrm>
              <a:off x="6035630" y="1427694"/>
              <a:ext cx="262049" cy="358531"/>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Clr>
                  <a:schemeClr val="dk1"/>
                </a:buClr>
                <a:buSzPts val="2100"/>
                <a:buFont typeface="Calibri"/>
                <a:buNone/>
              </a:pPr>
              <a:endParaRPr sz="2100" b="0" i="0" u="none" strike="noStrike" cap="none">
                <a:solidFill>
                  <a:schemeClr val="dk1"/>
                </a:solidFill>
                <a:latin typeface="Calibri"/>
                <a:ea typeface="Calibri"/>
                <a:cs typeface="Calibri"/>
                <a:sym typeface="Calibri"/>
              </a:endParaRPr>
            </a:p>
          </p:txBody>
        </p:sp>
        <p:sp>
          <p:nvSpPr>
            <p:cNvPr id="143" name="Google Shape;143;p16"/>
            <p:cNvSpPr/>
            <p:nvPr/>
          </p:nvSpPr>
          <p:spPr>
            <a:xfrm>
              <a:off x="6415997" y="2293973"/>
              <a:ext cx="476453" cy="476453"/>
            </a:xfrm>
            <a:prstGeom prst="downArrow">
              <a:avLst>
                <a:gd name="adj1" fmla="val 55000"/>
                <a:gd name="adj2" fmla="val 45000"/>
              </a:avLst>
            </a:prstGeom>
            <a:solidFill>
              <a:srgbClr val="F7D5CB">
                <a:alpha val="0"/>
              </a:srgbClr>
            </a:solidFill>
            <a:ln w="9525" cap="flat" cmpd="sng">
              <a:solidFill>
                <a:srgbClr val="F7D5CB">
                  <a:alpha val="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6"/>
            <p:cNvSpPr txBox="1"/>
            <p:nvPr/>
          </p:nvSpPr>
          <p:spPr>
            <a:xfrm>
              <a:off x="6523199" y="2293973"/>
              <a:ext cx="262049" cy="358531"/>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Clr>
                  <a:schemeClr val="dk1"/>
                </a:buClr>
                <a:buSzPts val="2100"/>
                <a:buFont typeface="Calibri"/>
                <a:buNone/>
              </a:pPr>
              <a:endParaRPr sz="21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65491"/>
          </a:blip>
          <a:tile tx="0" ty="0" sx="100000" sy="100000" flip="none" algn="tl"/>
        </a:blipFill>
        <a:effectLst/>
      </p:bgPr>
    </p:bg>
    <p:spTree>
      <p:nvGrpSpPr>
        <p:cNvPr id="1" name="Shape 148"/>
        <p:cNvGrpSpPr/>
        <p:nvPr/>
      </p:nvGrpSpPr>
      <p:grpSpPr>
        <a:xfrm>
          <a:off x="0" y="0"/>
          <a:ext cx="0" cy="0"/>
          <a:chOff x="0" y="0"/>
          <a:chExt cx="0" cy="0"/>
        </a:xfrm>
      </p:grpSpPr>
      <p:sp>
        <p:nvSpPr>
          <p:cNvPr id="149" name="Google Shape;149;p17"/>
          <p:cNvSpPr/>
          <p:nvPr/>
        </p:nvSpPr>
        <p:spPr>
          <a:xfrm>
            <a:off x="-10001" y="-2"/>
            <a:ext cx="4069936" cy="685800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50" name="Google Shape;150;p17"/>
          <p:cNvSpPr txBox="1"/>
          <p:nvPr/>
        </p:nvSpPr>
        <p:spPr>
          <a:xfrm>
            <a:off x="700991" y="374334"/>
            <a:ext cx="2945801" cy="5566408"/>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None/>
            </a:pPr>
            <a:r>
              <a:rPr lang="en-US" sz="4400" b="1" i="0" u="none" strike="noStrike" cap="none">
                <a:solidFill>
                  <a:srgbClr val="FFFFFF"/>
                </a:solidFill>
                <a:latin typeface="Calibri"/>
                <a:ea typeface="Calibri"/>
                <a:cs typeface="Calibri"/>
                <a:sym typeface="Calibri"/>
              </a:rPr>
              <a:t>Children Served Through Oct.  2021</a:t>
            </a:r>
            <a:endParaRPr/>
          </a:p>
          <a:p>
            <a:pPr marL="0" marR="0" lvl="0" indent="0" algn="l" rtl="0">
              <a:lnSpc>
                <a:spcPct val="90000"/>
              </a:lnSpc>
              <a:spcBef>
                <a:spcPts val="600"/>
              </a:spcBef>
              <a:spcAft>
                <a:spcPts val="0"/>
              </a:spcAft>
              <a:buNone/>
            </a:pPr>
            <a:endParaRPr sz="4400" b="1" i="0" u="none" strike="noStrike" cap="none">
              <a:solidFill>
                <a:srgbClr val="FFFFFF"/>
              </a:solidFill>
              <a:latin typeface="Calibri"/>
              <a:ea typeface="Calibri"/>
              <a:cs typeface="Calibri"/>
              <a:sym typeface="Calibri"/>
            </a:endParaRPr>
          </a:p>
          <a:p>
            <a:pPr marL="0" marR="0" lvl="0" indent="0" algn="l" rtl="0">
              <a:lnSpc>
                <a:spcPct val="90000"/>
              </a:lnSpc>
              <a:spcBef>
                <a:spcPts val="600"/>
              </a:spcBef>
              <a:spcAft>
                <a:spcPts val="0"/>
              </a:spcAft>
              <a:buNone/>
            </a:pPr>
            <a:r>
              <a:rPr lang="en-US" sz="4400" b="1" i="0" u="none" strike="noStrike" cap="none">
                <a:solidFill>
                  <a:srgbClr val="FFFFFF"/>
                </a:solidFill>
                <a:latin typeface="Calibri"/>
                <a:ea typeface="Calibri"/>
                <a:cs typeface="Calibri"/>
                <a:sym typeface="Calibri"/>
              </a:rPr>
              <a:t>Statewide</a:t>
            </a:r>
            <a:endParaRPr sz="4400" b="1" i="0" u="none" strike="noStrike" cap="none">
              <a:solidFill>
                <a:srgbClr val="FFFFFF"/>
              </a:solidFill>
              <a:latin typeface="Calibri"/>
              <a:ea typeface="Calibri"/>
              <a:cs typeface="Calibri"/>
              <a:sym typeface="Calibri"/>
            </a:endParaRPr>
          </a:p>
          <a:p>
            <a:pPr marL="0" marR="0" lvl="0" indent="0" algn="l" rtl="0">
              <a:lnSpc>
                <a:spcPct val="90000"/>
              </a:lnSpc>
              <a:spcBef>
                <a:spcPts val="600"/>
              </a:spcBef>
              <a:spcAft>
                <a:spcPts val="0"/>
              </a:spcAft>
              <a:buNone/>
            </a:pPr>
            <a:endParaRPr sz="4400" b="1" i="0" u="none" strike="noStrike" cap="none">
              <a:solidFill>
                <a:srgbClr val="FFFFFF"/>
              </a:solidFill>
              <a:latin typeface="Calibri"/>
              <a:ea typeface="Calibri"/>
              <a:cs typeface="Calibri"/>
              <a:sym typeface="Calibri"/>
            </a:endParaRPr>
          </a:p>
        </p:txBody>
      </p:sp>
      <p:pic>
        <p:nvPicPr>
          <p:cNvPr id="151" name="Google Shape;151;p17"/>
          <p:cNvPicPr preferRelativeResize="0"/>
          <p:nvPr/>
        </p:nvPicPr>
        <p:blipFill rotWithShape="1">
          <a:blip r:embed="rId4">
            <a:alphaModFix/>
          </a:blip>
          <a:srcRect/>
          <a:stretch/>
        </p:blipFill>
        <p:spPr>
          <a:xfrm>
            <a:off x="5553074" y="4980819"/>
            <a:ext cx="5452533" cy="1464733"/>
          </a:xfrm>
          <a:prstGeom prst="rect">
            <a:avLst/>
          </a:prstGeom>
          <a:noFill/>
          <a:ln>
            <a:noFill/>
          </a:ln>
        </p:spPr>
      </p:pic>
      <p:grpSp>
        <p:nvGrpSpPr>
          <p:cNvPr id="152" name="Google Shape;152;p17"/>
          <p:cNvGrpSpPr/>
          <p:nvPr/>
        </p:nvGrpSpPr>
        <p:grpSpPr>
          <a:xfrm>
            <a:off x="4393362" y="841269"/>
            <a:ext cx="7387406" cy="3331842"/>
            <a:chOff x="0" y="0"/>
            <a:chExt cx="7387406" cy="3331842"/>
          </a:xfrm>
        </p:grpSpPr>
        <p:sp>
          <p:nvSpPr>
            <p:cNvPr id="153" name="Google Shape;153;p17"/>
            <p:cNvSpPr/>
            <p:nvPr/>
          </p:nvSpPr>
          <p:spPr>
            <a:xfrm>
              <a:off x="0" y="0"/>
              <a:ext cx="5909925" cy="733005"/>
            </a:xfrm>
            <a:prstGeom prst="roundRect">
              <a:avLst>
                <a:gd name="adj" fmla="val 1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7"/>
            <p:cNvSpPr txBox="1"/>
            <p:nvPr/>
          </p:nvSpPr>
          <p:spPr>
            <a:xfrm>
              <a:off x="21469" y="21469"/>
              <a:ext cx="5057016" cy="690067"/>
            </a:xfrm>
            <a:prstGeom prst="rect">
              <a:avLst/>
            </a:prstGeom>
            <a:noFill/>
            <a:ln>
              <a:noFill/>
            </a:ln>
          </p:spPr>
          <p:txBody>
            <a:bodyPr spcFirstLastPara="1" wrap="square" lIns="114300" tIns="114300" rIns="114300" bIns="114300" anchor="ctr" anchorCtr="0">
              <a:noAutofit/>
            </a:bodyPr>
            <a:lstStyle/>
            <a:p>
              <a:pPr marL="0" marR="0" lvl="0" indent="0" algn="l" rtl="0">
                <a:lnSpc>
                  <a:spcPct val="90000"/>
                </a:lnSpc>
                <a:spcBef>
                  <a:spcPts val="0"/>
                </a:spcBef>
                <a:spcAft>
                  <a:spcPts val="0"/>
                </a:spcAft>
                <a:buClr>
                  <a:schemeClr val="lt1"/>
                </a:buClr>
                <a:buSzPts val="3000"/>
                <a:buFont typeface="Calibri"/>
                <a:buNone/>
              </a:pPr>
              <a:r>
                <a:rPr lang="en-US" sz="3000" b="0" i="0" u="none" strike="noStrike" cap="none">
                  <a:solidFill>
                    <a:schemeClr val="lt1"/>
                  </a:solidFill>
                  <a:latin typeface="Calibri"/>
                  <a:ea typeface="Calibri"/>
                  <a:cs typeface="Calibri"/>
                  <a:sym typeface="Calibri"/>
                </a:rPr>
                <a:t>Children Served – 13,471</a:t>
              </a:r>
              <a:endParaRPr/>
            </a:p>
          </p:txBody>
        </p:sp>
        <p:sp>
          <p:nvSpPr>
            <p:cNvPr id="155" name="Google Shape;155;p17"/>
            <p:cNvSpPr/>
            <p:nvPr/>
          </p:nvSpPr>
          <p:spPr>
            <a:xfrm>
              <a:off x="494956" y="866279"/>
              <a:ext cx="5909925" cy="733005"/>
            </a:xfrm>
            <a:prstGeom prst="roundRect">
              <a:avLst>
                <a:gd name="adj" fmla="val 1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7"/>
            <p:cNvSpPr txBox="1"/>
            <p:nvPr/>
          </p:nvSpPr>
          <p:spPr>
            <a:xfrm>
              <a:off x="516425" y="887748"/>
              <a:ext cx="4895577" cy="690067"/>
            </a:xfrm>
            <a:prstGeom prst="rect">
              <a:avLst/>
            </a:prstGeom>
            <a:noFill/>
            <a:ln>
              <a:noFill/>
            </a:ln>
          </p:spPr>
          <p:txBody>
            <a:bodyPr spcFirstLastPara="1" wrap="square" lIns="114300" tIns="114300" rIns="114300" bIns="114300" anchor="ctr" anchorCtr="0">
              <a:noAutofit/>
            </a:bodyPr>
            <a:lstStyle/>
            <a:p>
              <a:pPr marL="0" marR="0" lvl="0" indent="0" algn="l" rtl="0">
                <a:lnSpc>
                  <a:spcPct val="90000"/>
                </a:lnSpc>
                <a:spcBef>
                  <a:spcPts val="0"/>
                </a:spcBef>
                <a:spcAft>
                  <a:spcPts val="0"/>
                </a:spcAft>
                <a:buClr>
                  <a:schemeClr val="lt1"/>
                </a:buClr>
                <a:buSzPts val="3000"/>
                <a:buFont typeface="Calibri"/>
                <a:buNone/>
              </a:pPr>
              <a:r>
                <a:rPr lang="en-US" sz="3000" b="0" i="0" u="none" strike="noStrike" cap="none">
                  <a:solidFill>
                    <a:schemeClr val="lt1"/>
                  </a:solidFill>
                  <a:latin typeface="Calibri"/>
                  <a:ea typeface="Calibri"/>
                  <a:cs typeface="Calibri"/>
                  <a:sym typeface="Calibri"/>
                </a:rPr>
                <a:t>Requests Met – 5,328</a:t>
              </a:r>
              <a:endParaRPr/>
            </a:p>
          </p:txBody>
        </p:sp>
        <p:sp>
          <p:nvSpPr>
            <p:cNvPr id="157" name="Google Shape;157;p17"/>
            <p:cNvSpPr/>
            <p:nvPr/>
          </p:nvSpPr>
          <p:spPr>
            <a:xfrm>
              <a:off x="982525" y="1732558"/>
              <a:ext cx="5909925" cy="733005"/>
            </a:xfrm>
            <a:prstGeom prst="roundRect">
              <a:avLst>
                <a:gd name="adj" fmla="val 1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7"/>
            <p:cNvSpPr txBox="1"/>
            <p:nvPr/>
          </p:nvSpPr>
          <p:spPr>
            <a:xfrm>
              <a:off x="1003994" y="1754027"/>
              <a:ext cx="4902965" cy="690067"/>
            </a:xfrm>
            <a:prstGeom prst="rect">
              <a:avLst/>
            </a:prstGeom>
            <a:noFill/>
            <a:ln>
              <a:noFill/>
            </a:ln>
          </p:spPr>
          <p:txBody>
            <a:bodyPr spcFirstLastPara="1" wrap="square" lIns="114300" tIns="114300" rIns="114300" bIns="114300" anchor="ctr" anchorCtr="0">
              <a:noAutofit/>
            </a:bodyPr>
            <a:lstStyle/>
            <a:p>
              <a:pPr marL="0" marR="0" lvl="0" indent="0" algn="l" rtl="0">
                <a:lnSpc>
                  <a:spcPct val="90000"/>
                </a:lnSpc>
                <a:spcBef>
                  <a:spcPts val="0"/>
                </a:spcBef>
                <a:spcAft>
                  <a:spcPts val="0"/>
                </a:spcAft>
                <a:buClr>
                  <a:schemeClr val="lt1"/>
                </a:buClr>
                <a:buSzPts val="3000"/>
                <a:buFont typeface="Calibri"/>
                <a:buNone/>
              </a:pPr>
              <a:r>
                <a:rPr lang="en-US" sz="3000" b="0" i="0" u="none" strike="noStrike" cap="none">
                  <a:solidFill>
                    <a:schemeClr val="lt1"/>
                  </a:solidFill>
                  <a:latin typeface="Calibri"/>
                  <a:ea typeface="Calibri"/>
                  <a:cs typeface="Calibri"/>
                  <a:sym typeface="Calibri"/>
                </a:rPr>
                <a:t>Est. Economic Impact 3.9 mil</a:t>
              </a:r>
              <a:endParaRPr/>
            </a:p>
          </p:txBody>
        </p:sp>
        <p:sp>
          <p:nvSpPr>
            <p:cNvPr id="159" name="Google Shape;159;p17"/>
            <p:cNvSpPr/>
            <p:nvPr/>
          </p:nvSpPr>
          <p:spPr>
            <a:xfrm>
              <a:off x="1477481" y="2598837"/>
              <a:ext cx="5909925" cy="733005"/>
            </a:xfrm>
            <a:prstGeom prst="roundRect">
              <a:avLst>
                <a:gd name="adj" fmla="val 10000"/>
              </a:avLst>
            </a:prstGeom>
            <a:gradFill>
              <a:gsLst>
                <a:gs pos="0">
                  <a:srgbClr val="F08B54"/>
                </a:gs>
                <a:gs pos="50000">
                  <a:srgbClr val="F67A26"/>
                </a:gs>
                <a:gs pos="100000">
                  <a:srgbClr val="E36A18"/>
                </a:gs>
              </a:gsLst>
              <a:lin ang="5400000" scaled="0"/>
            </a:gradFill>
            <a:ln>
              <a:noFill/>
            </a:ln>
            <a:effectLst>
              <a:outerShdw blurRad="57150" dist="19050" dir="5400000" algn="ctr" rotWithShape="0">
                <a:srgbClr val="000000">
                  <a:alpha val="6274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7"/>
            <p:cNvSpPr txBox="1"/>
            <p:nvPr/>
          </p:nvSpPr>
          <p:spPr>
            <a:xfrm>
              <a:off x="1498950" y="2620306"/>
              <a:ext cx="4895577" cy="690067"/>
            </a:xfrm>
            <a:prstGeom prst="rect">
              <a:avLst/>
            </a:prstGeom>
            <a:noFill/>
            <a:ln>
              <a:noFill/>
            </a:ln>
          </p:spPr>
          <p:txBody>
            <a:bodyPr spcFirstLastPara="1" wrap="square" lIns="114300" tIns="114300" rIns="114300" bIns="114300" anchor="ctr" anchorCtr="0">
              <a:noAutofit/>
            </a:bodyPr>
            <a:lstStyle/>
            <a:p>
              <a:pPr marL="0" marR="0" lvl="0" indent="0" algn="l" rtl="0">
                <a:lnSpc>
                  <a:spcPct val="90000"/>
                </a:lnSpc>
                <a:spcBef>
                  <a:spcPts val="0"/>
                </a:spcBef>
                <a:spcAft>
                  <a:spcPts val="0"/>
                </a:spcAft>
                <a:buClr>
                  <a:schemeClr val="lt1"/>
                </a:buClr>
                <a:buSzPts val="3000"/>
                <a:buFont typeface="Calibri"/>
                <a:buNone/>
              </a:pPr>
              <a:r>
                <a:rPr lang="en-US" sz="3000" b="0" i="0" u="none" strike="noStrike" cap="none">
                  <a:solidFill>
                    <a:schemeClr val="lt1"/>
                  </a:solidFill>
                  <a:latin typeface="Calibri"/>
                  <a:ea typeface="Calibri"/>
                  <a:cs typeface="Calibri"/>
                  <a:sym typeface="Calibri"/>
                </a:rPr>
                <a:t>% Requests Met – 73%</a:t>
              </a:r>
              <a:endParaRPr/>
            </a:p>
          </p:txBody>
        </p:sp>
        <p:sp>
          <p:nvSpPr>
            <p:cNvPr id="161" name="Google Shape;161;p17"/>
            <p:cNvSpPr/>
            <p:nvPr/>
          </p:nvSpPr>
          <p:spPr>
            <a:xfrm>
              <a:off x="5433472" y="561415"/>
              <a:ext cx="476453" cy="476453"/>
            </a:xfrm>
            <a:prstGeom prst="downArrow">
              <a:avLst>
                <a:gd name="adj1" fmla="val 55000"/>
                <a:gd name="adj2" fmla="val 45000"/>
              </a:avLst>
            </a:prstGeom>
            <a:solidFill>
              <a:srgbClr val="F7D5CB">
                <a:alpha val="0"/>
              </a:srgbClr>
            </a:solidFill>
            <a:ln w="9525" cap="flat" cmpd="sng">
              <a:solidFill>
                <a:srgbClr val="F7D5CB">
                  <a:alpha val="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7"/>
            <p:cNvSpPr txBox="1"/>
            <p:nvPr/>
          </p:nvSpPr>
          <p:spPr>
            <a:xfrm>
              <a:off x="5540674" y="561415"/>
              <a:ext cx="262049" cy="358531"/>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Clr>
                  <a:schemeClr val="dk1"/>
                </a:buClr>
                <a:buSzPts val="2100"/>
                <a:buFont typeface="Calibri"/>
                <a:buNone/>
              </a:pPr>
              <a:endParaRPr sz="2100" b="0" i="0" u="none" strike="noStrike" cap="none">
                <a:solidFill>
                  <a:schemeClr val="dk1"/>
                </a:solidFill>
                <a:latin typeface="Calibri"/>
                <a:ea typeface="Calibri"/>
                <a:cs typeface="Calibri"/>
                <a:sym typeface="Calibri"/>
              </a:endParaRPr>
            </a:p>
          </p:txBody>
        </p:sp>
        <p:sp>
          <p:nvSpPr>
            <p:cNvPr id="163" name="Google Shape;163;p17"/>
            <p:cNvSpPr/>
            <p:nvPr/>
          </p:nvSpPr>
          <p:spPr>
            <a:xfrm>
              <a:off x="5928428" y="1427694"/>
              <a:ext cx="476453" cy="476453"/>
            </a:xfrm>
            <a:prstGeom prst="downArrow">
              <a:avLst>
                <a:gd name="adj1" fmla="val 55000"/>
                <a:gd name="adj2" fmla="val 45000"/>
              </a:avLst>
            </a:prstGeom>
            <a:solidFill>
              <a:srgbClr val="F7D5CB">
                <a:alpha val="0"/>
              </a:srgbClr>
            </a:solidFill>
            <a:ln w="9525" cap="flat" cmpd="sng">
              <a:solidFill>
                <a:srgbClr val="F7D5CB">
                  <a:alpha val="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7"/>
            <p:cNvSpPr txBox="1"/>
            <p:nvPr/>
          </p:nvSpPr>
          <p:spPr>
            <a:xfrm>
              <a:off x="6035630" y="1427694"/>
              <a:ext cx="262049" cy="358531"/>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Clr>
                  <a:schemeClr val="dk1"/>
                </a:buClr>
                <a:buSzPts val="2100"/>
                <a:buFont typeface="Calibri"/>
                <a:buNone/>
              </a:pPr>
              <a:endParaRPr sz="2100" b="0" i="0" u="none" strike="noStrike" cap="none">
                <a:solidFill>
                  <a:schemeClr val="dk1"/>
                </a:solidFill>
                <a:latin typeface="Calibri"/>
                <a:ea typeface="Calibri"/>
                <a:cs typeface="Calibri"/>
                <a:sym typeface="Calibri"/>
              </a:endParaRPr>
            </a:p>
          </p:txBody>
        </p:sp>
        <p:sp>
          <p:nvSpPr>
            <p:cNvPr id="165" name="Google Shape;165;p17"/>
            <p:cNvSpPr/>
            <p:nvPr/>
          </p:nvSpPr>
          <p:spPr>
            <a:xfrm>
              <a:off x="6415997" y="2293973"/>
              <a:ext cx="476453" cy="476453"/>
            </a:xfrm>
            <a:prstGeom prst="downArrow">
              <a:avLst>
                <a:gd name="adj1" fmla="val 55000"/>
                <a:gd name="adj2" fmla="val 45000"/>
              </a:avLst>
            </a:prstGeom>
            <a:solidFill>
              <a:srgbClr val="F7D5CB">
                <a:alpha val="0"/>
              </a:srgbClr>
            </a:solidFill>
            <a:ln w="9525" cap="flat" cmpd="sng">
              <a:solidFill>
                <a:srgbClr val="F7D5CB">
                  <a:alpha val="0"/>
                </a:srgb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7"/>
            <p:cNvSpPr txBox="1"/>
            <p:nvPr/>
          </p:nvSpPr>
          <p:spPr>
            <a:xfrm>
              <a:off x="6523199" y="2293973"/>
              <a:ext cx="262049" cy="358531"/>
            </a:xfrm>
            <a:prstGeom prst="rect">
              <a:avLst/>
            </a:prstGeom>
            <a:noFill/>
            <a:ln>
              <a:noFill/>
            </a:ln>
          </p:spPr>
          <p:txBody>
            <a:bodyPr spcFirstLastPara="1" wrap="square" lIns="26650" tIns="26650" rIns="26650" bIns="26650" anchor="ctr" anchorCtr="0">
              <a:noAutofit/>
            </a:bodyPr>
            <a:lstStyle/>
            <a:p>
              <a:pPr marL="0" marR="0" lvl="0" indent="0" algn="ctr" rtl="0">
                <a:lnSpc>
                  <a:spcPct val="90000"/>
                </a:lnSpc>
                <a:spcBef>
                  <a:spcPts val="0"/>
                </a:spcBef>
                <a:spcAft>
                  <a:spcPts val="0"/>
                </a:spcAft>
                <a:buClr>
                  <a:schemeClr val="dk1"/>
                </a:buClr>
                <a:buSzPts val="2100"/>
                <a:buFont typeface="Calibri"/>
                <a:buNone/>
              </a:pPr>
              <a:endParaRPr sz="21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0"/>
        <p:cNvGrpSpPr/>
        <p:nvPr/>
      </p:nvGrpSpPr>
      <p:grpSpPr>
        <a:xfrm>
          <a:off x="0" y="0"/>
          <a:ext cx="0" cy="0"/>
          <a:chOff x="0" y="0"/>
          <a:chExt cx="0" cy="0"/>
        </a:xfrm>
      </p:grpSpPr>
      <p:sp>
        <p:nvSpPr>
          <p:cNvPr id="171" name="Google Shape;171;p18"/>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2" name="Google Shape;172;p18"/>
          <p:cNvSpPr/>
          <p:nvPr/>
        </p:nvSpPr>
        <p:spPr>
          <a:xfrm>
            <a:off x="0" y="0"/>
            <a:ext cx="12188952"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3" name="Google Shape;173;p18"/>
          <p:cNvSpPr/>
          <p:nvPr/>
        </p:nvSpPr>
        <p:spPr>
          <a:xfrm>
            <a:off x="0" y="0"/>
            <a:ext cx="12192000" cy="6219825"/>
          </a:xfrm>
          <a:custGeom>
            <a:avLst/>
            <a:gdLst/>
            <a:ahLst/>
            <a:cxnLst/>
            <a:rect l="l" t="t" r="r" b="b"/>
            <a:pathLst>
              <a:path w="12192000" h="6219825" extrusionOk="0">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74" name="Google Shape;174;p18"/>
          <p:cNvPicPr preferRelativeResize="0"/>
          <p:nvPr/>
        </p:nvPicPr>
        <p:blipFill rotWithShape="1">
          <a:blip r:embed="rId3">
            <a:alphaModFix/>
          </a:blip>
          <a:srcRect/>
          <a:stretch/>
        </p:blipFill>
        <p:spPr>
          <a:xfrm>
            <a:off x="4021433" y="5135829"/>
            <a:ext cx="3482026" cy="935389"/>
          </a:xfrm>
          <a:prstGeom prst="rect">
            <a:avLst/>
          </a:prstGeom>
          <a:noFill/>
          <a:ln>
            <a:noFill/>
          </a:ln>
        </p:spPr>
      </p:pic>
      <p:sp>
        <p:nvSpPr>
          <p:cNvPr id="175" name="Google Shape;175;p18"/>
          <p:cNvSpPr txBox="1"/>
          <p:nvPr/>
        </p:nvSpPr>
        <p:spPr>
          <a:xfrm>
            <a:off x="1347664" y="202007"/>
            <a:ext cx="9493624"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0" i="0" u="sng" strike="noStrike" cap="none">
                <a:solidFill>
                  <a:srgbClr val="737373"/>
                </a:solidFill>
                <a:latin typeface="Arial"/>
                <a:ea typeface="Arial"/>
                <a:cs typeface="Arial"/>
                <a:sym typeface="Arial"/>
              </a:rPr>
              <a:t>Examples of Recent Needs Met </a:t>
            </a:r>
            <a:endParaRPr/>
          </a:p>
        </p:txBody>
      </p:sp>
      <p:sp>
        <p:nvSpPr>
          <p:cNvPr id="176" name="Google Shape;176;p18"/>
          <p:cNvSpPr txBox="1"/>
          <p:nvPr/>
        </p:nvSpPr>
        <p:spPr>
          <a:xfrm>
            <a:off x="396474" y="935938"/>
            <a:ext cx="10871569"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b="0" i="0" u="none" strike="noStrike" cap="none">
                <a:solidFill>
                  <a:srgbClr val="737373"/>
                </a:solidFill>
                <a:latin typeface="Arial"/>
                <a:ea typeface="Arial"/>
                <a:cs typeface="Arial"/>
                <a:sym typeface="Arial"/>
              </a:rPr>
              <a:t>Formula was provided for a 6 month old boy who recently tested positive for COVID.  The boy and his 5 year old brother are being cared for by their aunt.  </a:t>
            </a:r>
            <a:r>
              <a:rPr lang="en-US" sz="2200" b="0" i="0" u="sng" strike="noStrike" cap="none">
                <a:solidFill>
                  <a:schemeClr val="hlink"/>
                </a:solidFill>
                <a:latin typeface="Arial"/>
                <a:ea typeface="Arial"/>
                <a:cs typeface="Arial"/>
                <a:sym typeface="Arial"/>
                <a:hlinkClick r:id="rId4"/>
              </a:rPr>
              <a:t>request 73911</a:t>
            </a:r>
            <a:endParaRPr sz="2200">
              <a:solidFill>
                <a:srgbClr val="737373"/>
              </a:solidFill>
              <a:latin typeface="Arial"/>
              <a:ea typeface="Arial"/>
              <a:cs typeface="Arial"/>
              <a:sym typeface="Arial"/>
            </a:endParaRPr>
          </a:p>
        </p:txBody>
      </p:sp>
      <p:sp>
        <p:nvSpPr>
          <p:cNvPr id="177" name="Google Shape;177;p18"/>
          <p:cNvSpPr txBox="1"/>
          <p:nvPr/>
        </p:nvSpPr>
        <p:spPr>
          <a:xfrm>
            <a:off x="396475" y="1895879"/>
            <a:ext cx="11396002" cy="111626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a:solidFill>
                  <a:srgbClr val="737373"/>
                </a:solidFill>
                <a:latin typeface="Arial"/>
                <a:ea typeface="Arial"/>
                <a:cs typeface="Arial"/>
                <a:sym typeface="Arial"/>
              </a:rPr>
              <a:t>Two churches partnered together to proved bunk beds, winter clothing and a stroller for three children that were recently placed in kinship care. It was a 5 month old boy, 3 year old girl and 5 year old girl.   </a:t>
            </a:r>
            <a:r>
              <a:rPr lang="en-US" sz="2200" u="sng">
                <a:solidFill>
                  <a:schemeClr val="hlink"/>
                </a:solidFill>
                <a:latin typeface="Arial"/>
                <a:ea typeface="Arial"/>
                <a:cs typeface="Arial"/>
                <a:sym typeface="Arial"/>
                <a:hlinkClick r:id="rId5"/>
              </a:rPr>
              <a:t>request 73533</a:t>
            </a:r>
            <a:endParaRPr sz="2200">
              <a:solidFill>
                <a:srgbClr val="737373"/>
              </a:solidFill>
              <a:latin typeface="Arial"/>
              <a:ea typeface="Arial"/>
              <a:cs typeface="Arial"/>
              <a:sym typeface="Arial"/>
            </a:endParaRPr>
          </a:p>
        </p:txBody>
      </p:sp>
      <p:sp>
        <p:nvSpPr>
          <p:cNvPr id="178" name="Google Shape;178;p18"/>
          <p:cNvSpPr txBox="1"/>
          <p:nvPr/>
        </p:nvSpPr>
        <p:spPr>
          <a:xfrm>
            <a:off x="396474" y="3265595"/>
            <a:ext cx="11396003" cy="178510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a:solidFill>
                  <a:srgbClr val="737373"/>
                </a:solidFill>
                <a:latin typeface="Arial"/>
                <a:ea typeface="Arial"/>
                <a:cs typeface="Arial"/>
                <a:sym typeface="Arial"/>
              </a:rPr>
              <a:t>“Child has been returned home and mom is trying to get some help with buying her daughter winter clothes, coats and boots. Mom is working but struggles financially. Her daughter has grown a lot since the last year and doesn't have winter clothes. Child has her own specific style and would love to be able to pick out her clothes. She loves pink and unicorns.” A $150 gift card was provided.   </a:t>
            </a:r>
            <a:r>
              <a:rPr lang="en-US" sz="2200" u="sng">
                <a:solidFill>
                  <a:schemeClr val="hlink"/>
                </a:solidFill>
                <a:latin typeface="Arial"/>
                <a:ea typeface="Arial"/>
                <a:cs typeface="Arial"/>
                <a:sym typeface="Arial"/>
                <a:hlinkClick r:id="rId6"/>
              </a:rPr>
              <a:t>request 72935</a:t>
            </a:r>
            <a:endParaRPr sz="2200">
              <a:solidFill>
                <a:srgbClr val="737373"/>
              </a:solidFill>
              <a:latin typeface="Arial"/>
              <a:ea typeface="Arial"/>
              <a:cs typeface="Arial"/>
              <a:sym typeface="Arial"/>
            </a:endParaRPr>
          </a:p>
        </p:txBody>
      </p:sp>
      <p:cxnSp>
        <p:nvCxnSpPr>
          <p:cNvPr id="179" name="Google Shape;179;p18"/>
          <p:cNvCxnSpPr/>
          <p:nvPr/>
        </p:nvCxnSpPr>
        <p:spPr>
          <a:xfrm>
            <a:off x="446850" y="1776175"/>
            <a:ext cx="11298300" cy="49200"/>
          </a:xfrm>
          <a:prstGeom prst="straightConnector1">
            <a:avLst/>
          </a:prstGeom>
          <a:noFill/>
          <a:ln w="9525" cap="flat" cmpd="sng">
            <a:solidFill>
              <a:schemeClr val="dk2"/>
            </a:solidFill>
            <a:prstDash val="solid"/>
            <a:round/>
            <a:headEnd type="none" w="med" len="med"/>
            <a:tailEnd type="none" w="med" len="med"/>
          </a:ln>
        </p:spPr>
      </p:cxnSp>
      <p:cxnSp>
        <p:nvCxnSpPr>
          <p:cNvPr id="180" name="Google Shape;180;p18"/>
          <p:cNvCxnSpPr/>
          <p:nvPr/>
        </p:nvCxnSpPr>
        <p:spPr>
          <a:xfrm>
            <a:off x="446850" y="3114275"/>
            <a:ext cx="11298300" cy="4920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4"/>
        <p:cNvGrpSpPr/>
        <p:nvPr/>
      </p:nvGrpSpPr>
      <p:grpSpPr>
        <a:xfrm>
          <a:off x="0" y="0"/>
          <a:ext cx="0" cy="0"/>
          <a:chOff x="0" y="0"/>
          <a:chExt cx="0" cy="0"/>
        </a:xfrm>
      </p:grpSpPr>
      <p:sp>
        <p:nvSpPr>
          <p:cNvPr id="185" name="Google Shape;185;p19"/>
          <p:cNvSpPr/>
          <p:nvPr/>
        </p:nvSpPr>
        <p:spPr>
          <a:xfrm>
            <a:off x="0"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6" name="Google Shape;186;p19"/>
          <p:cNvSpPr/>
          <p:nvPr/>
        </p:nvSpPr>
        <p:spPr>
          <a:xfrm>
            <a:off x="0" y="0"/>
            <a:ext cx="12188952"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7" name="Google Shape;187;p19"/>
          <p:cNvSpPr/>
          <p:nvPr/>
        </p:nvSpPr>
        <p:spPr>
          <a:xfrm>
            <a:off x="0" y="0"/>
            <a:ext cx="12192000" cy="6219825"/>
          </a:xfrm>
          <a:custGeom>
            <a:avLst/>
            <a:gdLst/>
            <a:ahLst/>
            <a:cxnLst/>
            <a:rect l="l" t="t" r="r" b="b"/>
            <a:pathLst>
              <a:path w="12192000" h="6219825" extrusionOk="0">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88" name="Google Shape;188;p19"/>
          <p:cNvPicPr preferRelativeResize="0"/>
          <p:nvPr/>
        </p:nvPicPr>
        <p:blipFill rotWithShape="1">
          <a:blip r:embed="rId3">
            <a:alphaModFix/>
          </a:blip>
          <a:srcRect/>
          <a:stretch/>
        </p:blipFill>
        <p:spPr>
          <a:xfrm>
            <a:off x="4021433" y="5135829"/>
            <a:ext cx="3482026" cy="935389"/>
          </a:xfrm>
          <a:prstGeom prst="rect">
            <a:avLst/>
          </a:prstGeom>
          <a:noFill/>
          <a:ln>
            <a:noFill/>
          </a:ln>
        </p:spPr>
      </p:pic>
      <p:pic>
        <p:nvPicPr>
          <p:cNvPr id="189" name="Google Shape;189;p19"/>
          <p:cNvPicPr preferRelativeResize="0"/>
          <p:nvPr/>
        </p:nvPicPr>
        <p:blipFill rotWithShape="1">
          <a:blip r:embed="rId4">
            <a:alphaModFix/>
          </a:blip>
          <a:srcRect/>
          <a:stretch/>
        </p:blipFill>
        <p:spPr>
          <a:xfrm>
            <a:off x="1968890" y="517692"/>
            <a:ext cx="8254220" cy="382105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BCBCA"/>
        </a:solidFill>
        <a:effectLst/>
      </p:bgPr>
    </p:bg>
    <p:spTree>
      <p:nvGrpSpPr>
        <p:cNvPr id="1" name="Shape 194"/>
        <p:cNvGrpSpPr/>
        <p:nvPr/>
      </p:nvGrpSpPr>
      <p:grpSpPr>
        <a:xfrm>
          <a:off x="0" y="0"/>
          <a:ext cx="0" cy="0"/>
          <a:chOff x="0" y="0"/>
          <a:chExt cx="0" cy="0"/>
        </a:xfrm>
      </p:grpSpPr>
      <p:sp>
        <p:nvSpPr>
          <p:cNvPr id="195" name="Google Shape;195;p20"/>
          <p:cNvSpPr/>
          <p:nvPr/>
        </p:nvSpPr>
        <p:spPr>
          <a:xfrm>
            <a:off x="0" y="0"/>
            <a:ext cx="12188952" cy="6858000"/>
          </a:xfrm>
          <a:prstGeom prst="rect">
            <a:avLst/>
          </a:prstGeom>
          <a:solidFill>
            <a:srgbClr val="CBCBC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6" name="Google Shape;196;p20"/>
          <p:cNvSpPr/>
          <p:nvPr/>
        </p:nvSpPr>
        <p:spPr>
          <a:xfrm>
            <a:off x="0" y="0"/>
            <a:ext cx="12188952"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7" name="Google Shape;197;p20"/>
          <p:cNvSpPr/>
          <p:nvPr/>
        </p:nvSpPr>
        <p:spPr>
          <a:xfrm>
            <a:off x="0" y="0"/>
            <a:ext cx="12192000" cy="6219825"/>
          </a:xfrm>
          <a:custGeom>
            <a:avLst/>
            <a:gdLst/>
            <a:ahLst/>
            <a:cxnLst/>
            <a:rect l="l" t="t" r="r" b="b"/>
            <a:pathLst>
              <a:path w="12192000" h="6219825" extrusionOk="0">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98" name="Google Shape;198;p20"/>
          <p:cNvPicPr preferRelativeResize="0"/>
          <p:nvPr/>
        </p:nvPicPr>
        <p:blipFill rotWithShape="1">
          <a:blip r:embed="rId3">
            <a:alphaModFix/>
          </a:blip>
          <a:srcRect/>
          <a:stretch/>
        </p:blipFill>
        <p:spPr>
          <a:xfrm>
            <a:off x="4026737" y="5095082"/>
            <a:ext cx="3486952" cy="936712"/>
          </a:xfrm>
          <a:prstGeom prst="rect">
            <a:avLst/>
          </a:prstGeom>
          <a:noFill/>
          <a:ln>
            <a:noFill/>
          </a:ln>
        </p:spPr>
      </p:pic>
      <p:pic>
        <p:nvPicPr>
          <p:cNvPr id="199" name="Google Shape;199;p20"/>
          <p:cNvPicPr preferRelativeResize="0"/>
          <p:nvPr/>
        </p:nvPicPr>
        <p:blipFill rotWithShape="1">
          <a:blip r:embed="rId4">
            <a:alphaModFix/>
          </a:blip>
          <a:srcRect/>
          <a:stretch/>
        </p:blipFill>
        <p:spPr>
          <a:xfrm>
            <a:off x="4606112" y="489030"/>
            <a:ext cx="2763736" cy="1852959"/>
          </a:xfrm>
          <a:prstGeom prst="rect">
            <a:avLst/>
          </a:prstGeom>
          <a:noFill/>
          <a:ln>
            <a:noFill/>
          </a:ln>
        </p:spPr>
      </p:pic>
      <p:pic>
        <p:nvPicPr>
          <p:cNvPr id="200" name="Google Shape;200;p20"/>
          <p:cNvPicPr preferRelativeResize="0"/>
          <p:nvPr/>
        </p:nvPicPr>
        <p:blipFill rotWithShape="1">
          <a:blip r:embed="rId5">
            <a:alphaModFix/>
          </a:blip>
          <a:srcRect/>
          <a:stretch/>
        </p:blipFill>
        <p:spPr>
          <a:xfrm>
            <a:off x="2300014" y="1234504"/>
            <a:ext cx="1600902" cy="865352"/>
          </a:xfrm>
          <a:prstGeom prst="rect">
            <a:avLst/>
          </a:prstGeom>
          <a:noFill/>
          <a:ln>
            <a:noFill/>
          </a:ln>
        </p:spPr>
      </p:pic>
      <p:pic>
        <p:nvPicPr>
          <p:cNvPr id="201" name="Google Shape;201;p20"/>
          <p:cNvPicPr preferRelativeResize="0"/>
          <p:nvPr/>
        </p:nvPicPr>
        <p:blipFill rotWithShape="1">
          <a:blip r:embed="rId6">
            <a:alphaModFix/>
          </a:blip>
          <a:srcRect/>
          <a:stretch/>
        </p:blipFill>
        <p:spPr>
          <a:xfrm>
            <a:off x="4930911" y="2503925"/>
            <a:ext cx="2601910" cy="576262"/>
          </a:xfrm>
          <a:prstGeom prst="rect">
            <a:avLst/>
          </a:prstGeom>
          <a:noFill/>
          <a:ln>
            <a:noFill/>
          </a:ln>
        </p:spPr>
      </p:pic>
      <p:pic>
        <p:nvPicPr>
          <p:cNvPr id="202" name="Google Shape;202;p20"/>
          <p:cNvPicPr preferRelativeResize="0"/>
          <p:nvPr/>
        </p:nvPicPr>
        <p:blipFill rotWithShape="1">
          <a:blip r:embed="rId7">
            <a:alphaModFix/>
          </a:blip>
          <a:srcRect/>
          <a:stretch/>
        </p:blipFill>
        <p:spPr>
          <a:xfrm>
            <a:off x="8022108" y="1101813"/>
            <a:ext cx="2102756" cy="1025524"/>
          </a:xfrm>
          <a:prstGeom prst="rect">
            <a:avLst/>
          </a:prstGeom>
          <a:noFill/>
          <a:ln>
            <a:noFill/>
          </a:ln>
        </p:spPr>
      </p:pic>
      <p:pic>
        <p:nvPicPr>
          <p:cNvPr id="203" name="Google Shape;203;p20"/>
          <p:cNvPicPr preferRelativeResize="0"/>
          <p:nvPr/>
        </p:nvPicPr>
        <p:blipFill rotWithShape="1">
          <a:blip r:embed="rId8">
            <a:alphaModFix/>
          </a:blip>
          <a:srcRect/>
          <a:stretch/>
        </p:blipFill>
        <p:spPr>
          <a:xfrm>
            <a:off x="6043414" y="3484831"/>
            <a:ext cx="1343947" cy="914631"/>
          </a:xfrm>
          <a:prstGeom prst="rect">
            <a:avLst/>
          </a:prstGeom>
          <a:noFill/>
          <a:ln>
            <a:noFill/>
          </a:ln>
        </p:spPr>
      </p:pic>
      <p:pic>
        <p:nvPicPr>
          <p:cNvPr id="204" name="Google Shape;204;p20"/>
          <p:cNvPicPr preferRelativeResize="0"/>
          <p:nvPr/>
        </p:nvPicPr>
        <p:blipFill rotWithShape="1">
          <a:blip r:embed="rId9">
            <a:alphaModFix/>
          </a:blip>
          <a:srcRect/>
          <a:stretch/>
        </p:blipFill>
        <p:spPr>
          <a:xfrm>
            <a:off x="7880549" y="3720790"/>
            <a:ext cx="1935257" cy="925557"/>
          </a:xfrm>
          <a:prstGeom prst="rect">
            <a:avLst/>
          </a:prstGeom>
          <a:noFill/>
          <a:ln>
            <a:noFill/>
          </a:ln>
        </p:spPr>
      </p:pic>
      <p:pic>
        <p:nvPicPr>
          <p:cNvPr id="205" name="Google Shape;205;p20"/>
          <p:cNvPicPr preferRelativeResize="0"/>
          <p:nvPr/>
        </p:nvPicPr>
        <p:blipFill rotWithShape="1">
          <a:blip r:embed="rId10">
            <a:alphaModFix/>
          </a:blip>
          <a:srcRect/>
          <a:stretch/>
        </p:blipFill>
        <p:spPr>
          <a:xfrm>
            <a:off x="8848177" y="2588613"/>
            <a:ext cx="1275491" cy="1132177"/>
          </a:xfrm>
          <a:prstGeom prst="rect">
            <a:avLst/>
          </a:prstGeom>
          <a:noFill/>
          <a:ln>
            <a:noFill/>
          </a:ln>
        </p:spPr>
      </p:pic>
      <p:pic>
        <p:nvPicPr>
          <p:cNvPr id="206" name="Google Shape;206;p20"/>
          <p:cNvPicPr preferRelativeResize="0"/>
          <p:nvPr/>
        </p:nvPicPr>
        <p:blipFill rotWithShape="1">
          <a:blip r:embed="rId11">
            <a:alphaModFix/>
          </a:blip>
          <a:srcRect/>
          <a:stretch/>
        </p:blipFill>
        <p:spPr>
          <a:xfrm>
            <a:off x="1777978" y="2514052"/>
            <a:ext cx="2570095" cy="711628"/>
          </a:xfrm>
          <a:prstGeom prst="rect">
            <a:avLst/>
          </a:prstGeom>
          <a:noFill/>
          <a:ln>
            <a:noFill/>
          </a:ln>
        </p:spPr>
      </p:pic>
      <p:sp>
        <p:nvSpPr>
          <p:cNvPr id="207" name="Google Shape;207;p20"/>
          <p:cNvSpPr txBox="1"/>
          <p:nvPr/>
        </p:nvSpPr>
        <p:spPr>
          <a:xfrm>
            <a:off x="1015634" y="140451"/>
            <a:ext cx="9493624"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u="sng">
                <a:solidFill>
                  <a:srgbClr val="737373"/>
                </a:solidFill>
                <a:latin typeface="Arial"/>
                <a:ea typeface="Arial"/>
                <a:cs typeface="Arial"/>
                <a:sym typeface="Arial"/>
              </a:rPr>
              <a:t>Partner Agencies</a:t>
            </a:r>
            <a:endParaRPr/>
          </a:p>
        </p:txBody>
      </p:sp>
      <p:pic>
        <p:nvPicPr>
          <p:cNvPr id="208" name="Google Shape;208;p20"/>
          <p:cNvPicPr preferRelativeResize="0"/>
          <p:nvPr/>
        </p:nvPicPr>
        <p:blipFill rotWithShape="1">
          <a:blip r:embed="rId12">
            <a:alphaModFix/>
          </a:blip>
          <a:srcRect/>
          <a:stretch/>
        </p:blipFill>
        <p:spPr>
          <a:xfrm>
            <a:off x="2376194" y="3671495"/>
            <a:ext cx="2814836" cy="886512"/>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eReceived xmlns="80156bfa-366b-4c3c-b565-b9add8006275" xsi:nil="true"/>
    <_ip_UnifiedCompliancePolicyUIAction xmlns="http://schemas.microsoft.com/sharepoint/v3" xsi:nil="true"/>
    <CORAType xmlns="80156bfa-366b-4c3c-b565-b9add8006275" xsi:nil="true"/>
    <Requestor xmlns="80156bfa-366b-4c3c-b565-b9add8006275" xsi:nil="true"/>
    <ReqOrganizationname xmlns="80156bfa-366b-4c3c-b565-b9add8006275" xsi:nil="true"/>
    <_ip_UnifiedCompliancePolicyProperties xmlns="http://schemas.microsoft.com/sharepoint/v3" xsi:nil="true"/>
    <Invoicenumber xmlns="80156bfa-366b-4c3c-b565-b9add8006275" xsi:nil="true"/>
    <PaidinFull_x003f_ xmlns="80156bfa-366b-4c3c-b565-b9add8006275" xsi:nil="true"/>
    <PointofContact xmlns="80156bfa-366b-4c3c-b565-b9add8006275">
      <UserInfo>
        <DisplayName/>
        <AccountId xsi:nil="true"/>
        <AccountType/>
      </UserInfo>
    </PointofContact>
    <Department xmlns="80156bfa-366b-4c3c-b565-b9add800627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B90CC84C13534CABA8E62057ACEC45" ma:contentTypeVersion="25" ma:contentTypeDescription="Create a new document." ma:contentTypeScope="" ma:versionID="4b56cbbd4444027f3bddbb758d2ede60">
  <xsd:schema xmlns:xsd="http://www.w3.org/2001/XMLSchema" xmlns:xs="http://www.w3.org/2001/XMLSchema" xmlns:p="http://schemas.microsoft.com/office/2006/metadata/properties" xmlns:ns1="http://schemas.microsoft.com/sharepoint/v3" xmlns:ns2="80156bfa-366b-4c3c-b565-b9add8006275" xmlns:ns3="5665252f-2c69-48e5-b0d6-d600eead1583" targetNamespace="http://schemas.microsoft.com/office/2006/metadata/properties" ma:root="true" ma:fieldsID="82ae00bfa6bfd3e993bed2f493dde386" ns1:_="" ns2:_="" ns3:_="">
    <xsd:import namespace="http://schemas.microsoft.com/sharepoint/v3"/>
    <xsd:import namespace="80156bfa-366b-4c3c-b565-b9add8006275"/>
    <xsd:import namespace="5665252f-2c69-48e5-b0d6-d600eead1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2:DateReceived" minOccurs="0"/>
                <xsd:element ref="ns2:CORAType" minOccurs="0"/>
                <xsd:element ref="ns2:Department" minOccurs="0"/>
                <xsd:element ref="ns2:Requestor" minOccurs="0"/>
                <xsd:element ref="ns2:PointofContact" minOccurs="0"/>
                <xsd:element ref="ns2:ReqOrganizationname" minOccurs="0"/>
                <xsd:element ref="ns2:MediaLengthInSeconds" minOccurs="0"/>
                <xsd:element ref="ns2:Invoicenumber" minOccurs="0"/>
                <xsd:element ref="ns2:PaidinFull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156bfa-366b-4c3c-b565-b9add8006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Received" ma:index="20" nillable="true" ma:displayName="Date Received" ma:description="This is the date the CORA was received" ma:format="DateOnly" ma:internalName="DateReceived">
      <xsd:simpleType>
        <xsd:restriction base="dms:DateTime"/>
      </xsd:simpleType>
    </xsd:element>
    <xsd:element name="CORAType" ma:index="21" nillable="true" ma:displayName="Request Entity" ma:description="This is to classify the CORA by sender type" ma:format="Dropdown" ma:internalName="CORAType">
      <xsd:complexType>
        <xsd:complexContent>
          <xsd:extension base="dms:MultiChoice">
            <xsd:sequence>
              <xsd:element name="Value" maxOccurs="unbounded" minOccurs="0" nillable="true">
                <xsd:simpleType>
                  <xsd:restriction base="dms:Choice">
                    <xsd:enumeration value="Media"/>
                    <xsd:enumeration value="Law firm"/>
                    <xsd:enumeration value="Citizen"/>
                    <xsd:enumeration value="Unknown"/>
                    <xsd:enumeration value="Government"/>
                    <xsd:enumeration value="Nonprofit"/>
                    <xsd:enumeration value="Business"/>
                    <xsd:enumeration value="University/ed"/>
                    <xsd:enumeration value="Healthcare"/>
                  </xsd:restriction>
                </xsd:simpleType>
              </xsd:element>
            </xsd:sequence>
          </xsd:extension>
        </xsd:complexContent>
      </xsd:complexType>
    </xsd:element>
    <xsd:element name="Department" ma:index="22" nillable="true" ma:displayName="Department" ma:description="The County Department or Office managing the documents" ma:format="Dropdown" ma:internalName="Department">
      <xsd:complexType>
        <xsd:complexContent>
          <xsd:extension base="dms:MultiChoice">
            <xsd:sequence>
              <xsd:element name="Value" maxOccurs="unbounded" minOccurs="0" nillable="true">
                <xsd:simpleType>
                  <xsd:restriction base="dms:Choice">
                    <xsd:enumeration value="Public Health"/>
                    <xsd:enumeration value="Procurement"/>
                    <xsd:enumeration value="PIO"/>
                    <xsd:enumeration value="EPSO"/>
                    <xsd:enumeration value="C&amp;R"/>
                    <xsd:enumeration value="Treasurer"/>
                    <xsd:enumeration value="Finance"/>
                    <xsd:enumeration value="Planning"/>
                    <xsd:enumeration value="Comm. Services"/>
                    <xsd:enumeration value="HR"/>
                    <xsd:enumeration value="Other"/>
                    <xsd:enumeration value="Assessor"/>
                    <xsd:enumeration value="Public Works"/>
                    <xsd:enumeration value="Facilities"/>
                    <xsd:enumeration value="Legal"/>
                    <xsd:enumeration value="IT"/>
                    <xsd:enumeration value="Admin"/>
                    <xsd:enumeration value="DHS"/>
                    <xsd:enumeration value="Coroner"/>
                    <xsd:enumeration value="DA"/>
                  </xsd:restriction>
                </xsd:simpleType>
              </xsd:element>
            </xsd:sequence>
          </xsd:extension>
        </xsd:complexContent>
      </xsd:complexType>
    </xsd:element>
    <xsd:element name="Requestor" ma:index="23" nillable="true" ma:displayName="Requestor" ma:description="The name of the Requestor" ma:format="Dropdown" ma:internalName="Requestor">
      <xsd:simpleType>
        <xsd:restriction base="dms:Text">
          <xsd:maxLength value="255"/>
        </xsd:restriction>
      </xsd:simpleType>
    </xsd:element>
    <xsd:element name="PointofContact" ma:index="24" nillable="true" ma:displayName="Point of Contact" ma:description="This is the person (or persons), from the &#10; County department managing the records, that act as point of contact to the ORS." ma:format="Dropdown" ma:list="UserInfo" ma:SharePointGroup="0" ma:internalName="PointofContact">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Organizationname" ma:index="25" nillable="true" ma:displayName="Organization" ma:description="This is the name of the organization that is requestor affiliated" ma:format="Dropdown" ma:internalName="ReqOrganizationname">
      <xsd:simpleType>
        <xsd:restriction base="dms:Text">
          <xsd:maxLength value="255"/>
        </xsd:restriction>
      </xsd:simpleType>
    </xsd:element>
    <xsd:element name="MediaLengthInSeconds" ma:index="26" nillable="true" ma:displayName="Length (seconds)" ma:internalName="MediaLengthInSeconds" ma:readOnly="true">
      <xsd:simpleType>
        <xsd:restriction base="dms:Unknown"/>
      </xsd:simpleType>
    </xsd:element>
    <xsd:element name="Invoicenumber" ma:index="27" nillable="true" ma:displayName="Invoice number" ma:decimals="0" ma:description="This is the invoice number assigned to any CORA requiring financial reimbursement from the requestor. Year-number order" ma:format="Dropdown" ma:internalName="Invoicenumber" ma:percentage="FALSE">
      <xsd:simpleType>
        <xsd:restriction base="dms:Number"/>
      </xsd:simpleType>
    </xsd:element>
    <xsd:element name="PaidinFull_x003f_" ma:index="28" nillable="true" ma:displayName="Paid in Full?" ma:description="The status on the payment required by the requestor, if applicable.&#10;&#10;(If blank, no charge for request)" ma:format="Dropdown" ma:internalName="PaidinFull_x003f_">
      <xsd:simpleType>
        <xsd:restriction base="dms:Choice">
          <xsd:enumeration value="Yes"/>
          <xsd:enumeration value="No"/>
          <xsd:enumeration value="No Response"/>
        </xsd:restriction>
      </xsd:simpleType>
    </xsd:element>
  </xsd:schema>
  <xsd:schema xmlns:xsd="http://www.w3.org/2001/XMLSchema" xmlns:xs="http://www.w3.org/2001/XMLSchema" xmlns:dms="http://schemas.microsoft.com/office/2006/documentManagement/types" xmlns:pc="http://schemas.microsoft.com/office/infopath/2007/PartnerControls" targetNamespace="5665252f-2c69-48e5-b0d6-d600eead1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70C88B-F95A-45CE-8D8E-AFD57EC1F8C4}">
  <ds:schemaRefs>
    <ds:schemaRef ds:uri="http://schemas.microsoft.com/sharepoint/v3/contenttype/forms"/>
  </ds:schemaRefs>
</ds:datastoreItem>
</file>

<file path=customXml/itemProps2.xml><?xml version="1.0" encoding="utf-8"?>
<ds:datastoreItem xmlns:ds="http://schemas.openxmlformats.org/officeDocument/2006/customXml" ds:itemID="{CA756710-0A1F-44A6-9018-F8EC8D6D0D38}">
  <ds:schemaRefs>
    <ds:schemaRef ds:uri="http://schemas.microsoft.com/office/2006/metadata/properties"/>
    <ds:schemaRef ds:uri="http://schemas.microsoft.com/office/infopath/2007/PartnerControls"/>
    <ds:schemaRef ds:uri="80156bfa-366b-4c3c-b565-b9add8006275"/>
    <ds:schemaRef ds:uri="http://schemas.microsoft.com/sharepoint/v3"/>
  </ds:schemaRefs>
</ds:datastoreItem>
</file>

<file path=customXml/itemProps3.xml><?xml version="1.0" encoding="utf-8"?>
<ds:datastoreItem xmlns:ds="http://schemas.openxmlformats.org/officeDocument/2006/customXml" ds:itemID="{292ADBA5-14B1-47E6-B91C-048F927DAB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156bfa-366b-4c3c-b565-b9add8006275"/>
    <ds:schemaRef ds:uri="5665252f-2c69-48e5-b0d6-d600eead15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282</Words>
  <Application>Microsoft Office PowerPoint</Application>
  <PresentationFormat>Widescreen</PresentationFormat>
  <Paragraphs>34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Meiryo</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Allred</dc:creator>
  <cp:lastModifiedBy>Jackie Allred</cp:lastModifiedBy>
  <cp:revision>1</cp:revision>
  <dcterms:modified xsi:type="dcterms:W3CDTF">2021-11-16T16:15:08Z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0x010100B8B90CC84C13534CABA8E62057ACEC45</vt:lpwstr>
  </property>
</Properties>
</file>