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sldIdLst>
    <p:sldId id="280" r:id="rId2"/>
    <p:sldId id="282" r:id="rId3"/>
    <p:sldId id="295" r:id="rId4"/>
    <p:sldId id="297" r:id="rId5"/>
    <p:sldId id="296" r:id="rId6"/>
    <p:sldId id="290" r:id="rId7"/>
    <p:sldId id="298" r:id="rId8"/>
    <p:sldId id="293" r:id="rId9"/>
  </p:sldIdLst>
  <p:sldSz cx="9144000" cy="6858000" type="screen4x3"/>
  <p:notesSz cx="69977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110" d="100"/>
          <a:sy n="110" d="100"/>
        </p:scale>
        <p:origin x="106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3550"/>
          </a:xfrm>
          <a:prstGeom prst="rect">
            <a:avLst/>
          </a:prstGeom>
        </p:spPr>
        <p:txBody>
          <a:bodyPr vert="horz" lIns="92953" tIns="46477" rIns="92953" bIns="46477" rtlCol="0"/>
          <a:lstStyle>
            <a:lvl1pPr algn="l">
              <a:defRPr sz="1200"/>
            </a:lvl1pPr>
          </a:lstStyle>
          <a:p>
            <a:endParaRPr lang="en-US" dirty="0"/>
          </a:p>
        </p:txBody>
      </p:sp>
      <p:sp>
        <p:nvSpPr>
          <p:cNvPr id="3" name="Date Placeholder 2"/>
          <p:cNvSpPr>
            <a:spLocks noGrp="1"/>
          </p:cNvSpPr>
          <p:nvPr>
            <p:ph type="dt" idx="1"/>
          </p:nvPr>
        </p:nvSpPr>
        <p:spPr>
          <a:xfrm>
            <a:off x="3963744" y="0"/>
            <a:ext cx="3032337" cy="463550"/>
          </a:xfrm>
          <a:prstGeom prst="rect">
            <a:avLst/>
          </a:prstGeom>
        </p:spPr>
        <p:txBody>
          <a:bodyPr vert="horz" lIns="92953" tIns="46477" rIns="92953" bIns="46477" rtlCol="0"/>
          <a:lstStyle>
            <a:lvl1pPr algn="r">
              <a:defRPr sz="1200"/>
            </a:lvl1pPr>
          </a:lstStyle>
          <a:p>
            <a:fld id="{D51FE994-539D-4EB2-A4C2-E72AE38FA158}" type="datetimeFigureOut">
              <a:rPr lang="en-US" smtClean="0"/>
              <a:pPr/>
              <a:t>11/15/2021</a:t>
            </a:fld>
            <a:endParaRPr lang="en-US" dirty="0"/>
          </a:p>
        </p:txBody>
      </p:sp>
      <p:sp>
        <p:nvSpPr>
          <p:cNvPr id="4" name="Slide Image Placeholder 3"/>
          <p:cNvSpPr>
            <a:spLocks noGrp="1" noRot="1" noChangeAspect="1"/>
          </p:cNvSpPr>
          <p:nvPr>
            <p:ph type="sldImg" idx="2"/>
          </p:nvPr>
        </p:nvSpPr>
        <p:spPr>
          <a:xfrm>
            <a:off x="1181100" y="695325"/>
            <a:ext cx="4635500" cy="3476625"/>
          </a:xfrm>
          <a:prstGeom prst="rect">
            <a:avLst/>
          </a:prstGeom>
          <a:noFill/>
          <a:ln w="12700">
            <a:solidFill>
              <a:prstClr val="black"/>
            </a:solidFill>
          </a:ln>
        </p:spPr>
        <p:txBody>
          <a:bodyPr vert="horz" lIns="92953" tIns="46477" rIns="92953" bIns="46477" rtlCol="0" anchor="ctr"/>
          <a:lstStyle/>
          <a:p>
            <a:endParaRPr lang="en-US" dirty="0"/>
          </a:p>
        </p:txBody>
      </p:sp>
      <p:sp>
        <p:nvSpPr>
          <p:cNvPr id="5" name="Notes Placeholder 4"/>
          <p:cNvSpPr>
            <a:spLocks noGrp="1"/>
          </p:cNvSpPr>
          <p:nvPr>
            <p:ph type="body" sz="quarter" idx="3"/>
          </p:nvPr>
        </p:nvSpPr>
        <p:spPr>
          <a:xfrm>
            <a:off x="699770" y="4403725"/>
            <a:ext cx="5598160" cy="4171950"/>
          </a:xfrm>
          <a:prstGeom prst="rect">
            <a:avLst/>
          </a:prstGeom>
        </p:spPr>
        <p:txBody>
          <a:bodyPr vert="horz" lIns="92953" tIns="46477" rIns="92953" bIns="4647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05841"/>
            <a:ext cx="3032337" cy="463550"/>
          </a:xfrm>
          <a:prstGeom prst="rect">
            <a:avLst/>
          </a:prstGeom>
        </p:spPr>
        <p:txBody>
          <a:bodyPr vert="horz" lIns="92953" tIns="46477" rIns="92953" bIns="4647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3744" y="8805841"/>
            <a:ext cx="3032337" cy="463550"/>
          </a:xfrm>
          <a:prstGeom prst="rect">
            <a:avLst/>
          </a:prstGeom>
        </p:spPr>
        <p:txBody>
          <a:bodyPr vert="horz" lIns="92953" tIns="46477" rIns="92953" bIns="46477" rtlCol="0" anchor="b"/>
          <a:lstStyle>
            <a:lvl1pPr algn="r">
              <a:defRPr sz="1200"/>
            </a:lvl1pPr>
          </a:lstStyle>
          <a:p>
            <a:fld id="{A699F2EB-2812-4D4C-959E-AA84062FDA8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64C873E5-5590-4B3B-BEF0-34328E013882}" type="datetimeFigureOut">
              <a:rPr lang="en-US" smtClean="0"/>
              <a:pPr/>
              <a:t>11/15/2021</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A0AAB1E-1958-490D-8125-54E9739C079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C873E5-5590-4B3B-BEF0-34328E013882}" type="datetimeFigureOut">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0AAB1E-1958-490D-8125-54E9739C079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C873E5-5590-4B3B-BEF0-34328E013882}" type="datetimeFigureOut">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0AAB1E-1958-490D-8125-54E9739C079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C873E5-5590-4B3B-BEF0-34328E013882}" type="datetimeFigureOut">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0AAB1E-1958-490D-8125-54E9739C079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4C873E5-5590-4B3B-BEF0-34328E013882}" type="datetimeFigureOut">
              <a:rPr lang="en-US" smtClean="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0AAB1E-1958-490D-8125-54E9739C079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4C873E5-5590-4B3B-BEF0-34328E013882}" type="datetimeFigureOut">
              <a:rPr lang="en-US" smtClean="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0AAB1E-1958-490D-8125-54E9739C079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64C873E5-5590-4B3B-BEF0-34328E013882}" type="datetimeFigureOut">
              <a:rPr lang="en-US" smtClean="0"/>
              <a:pPr/>
              <a:t>11/15/2021</a:t>
            </a:fld>
            <a:endParaRPr lang="en-US" dirty="0"/>
          </a:p>
        </p:txBody>
      </p:sp>
      <p:sp>
        <p:nvSpPr>
          <p:cNvPr id="27" name="Slide Number Placeholder 26"/>
          <p:cNvSpPr>
            <a:spLocks noGrp="1"/>
          </p:cNvSpPr>
          <p:nvPr>
            <p:ph type="sldNum" sz="quarter" idx="11"/>
          </p:nvPr>
        </p:nvSpPr>
        <p:spPr/>
        <p:txBody>
          <a:bodyPr rtlCol="0"/>
          <a:lstStyle/>
          <a:p>
            <a:fld id="{BA0AAB1E-1958-490D-8125-54E9739C0790}"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64C873E5-5590-4B3B-BEF0-34328E013882}" type="datetimeFigureOut">
              <a:rPr lang="en-US" smtClean="0"/>
              <a:pPr/>
              <a:t>11/15/2021</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BA0AAB1E-1958-490D-8125-54E9739C079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C873E5-5590-4B3B-BEF0-34328E013882}" type="datetimeFigureOut">
              <a:rPr lang="en-US" smtClean="0"/>
              <a:pPr/>
              <a:t>11/15/2021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A0AAB1E-1958-490D-8125-54E9739C079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4C873E5-5590-4B3B-BEF0-34328E013882}" type="datetimeFigureOut">
              <a:rPr lang="en-US" smtClean="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0AAB1E-1958-490D-8125-54E9739C079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4C873E5-5590-4B3B-BEF0-34328E013882}" type="datetimeFigureOut">
              <a:rPr lang="en-US" smtClean="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0AAB1E-1958-490D-8125-54E9739C079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4C873E5-5590-4B3B-BEF0-34328E013882}" type="datetimeFigureOut">
              <a:rPr lang="en-US" smtClean="0"/>
              <a:pPr/>
              <a:t>11/15/2021</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A0AAB1E-1958-490D-8125-54E9739C079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478383"/>
            <a:ext cx="5486400" cy="1752600"/>
          </a:xfrm>
        </p:spPr>
        <p:txBody>
          <a:bodyPr>
            <a:normAutofit/>
          </a:bodyPr>
          <a:lstStyle/>
          <a:p>
            <a:r>
              <a:rPr lang="en-US" dirty="0">
                <a:solidFill>
                  <a:schemeClr val="tx1"/>
                </a:solidFill>
              </a:rPr>
              <a:t>Chuck Broerman</a:t>
            </a:r>
          </a:p>
          <a:p>
            <a:r>
              <a:rPr lang="en-US" dirty="0">
                <a:solidFill>
                  <a:schemeClr val="tx1"/>
                </a:solidFill>
              </a:rPr>
              <a:t>El Paso County Clerk and Recorder</a:t>
            </a:r>
          </a:p>
          <a:p>
            <a:r>
              <a:rPr lang="en-US" dirty="0">
                <a:solidFill>
                  <a:schemeClr val="tx1"/>
                </a:solidFill>
              </a:rPr>
              <a:t>November 16, 2021</a:t>
            </a:r>
          </a:p>
        </p:txBody>
      </p:sp>
      <p:pic>
        <p:nvPicPr>
          <p:cNvPr id="4" name="Picture 3" descr="CAR Logo Transparent.png"/>
          <p:cNvPicPr>
            <a:picLocks noChangeAspect="1"/>
          </p:cNvPicPr>
          <p:nvPr/>
        </p:nvPicPr>
        <p:blipFill>
          <a:blip r:embed="rId2" cstate="print"/>
          <a:stretch>
            <a:fillRect/>
          </a:stretch>
        </p:blipFill>
        <p:spPr>
          <a:xfrm>
            <a:off x="5943600" y="398416"/>
            <a:ext cx="2785403" cy="2438400"/>
          </a:xfrm>
          <a:prstGeom prst="rect">
            <a:avLst/>
          </a:prstGeom>
        </p:spPr>
      </p:pic>
      <p:sp>
        <p:nvSpPr>
          <p:cNvPr id="2" name="TextBox 1">
            <a:extLst>
              <a:ext uri="{FF2B5EF4-FFF2-40B4-BE49-F238E27FC236}">
                <a16:creationId xmlns:a16="http://schemas.microsoft.com/office/drawing/2014/main" id="{E08CF628-78FA-446E-AAC0-0E0BD1ED50F1}"/>
              </a:ext>
            </a:extLst>
          </p:cNvPr>
          <p:cNvSpPr txBox="1"/>
          <p:nvPr/>
        </p:nvSpPr>
        <p:spPr>
          <a:xfrm>
            <a:off x="457200" y="2836816"/>
            <a:ext cx="7239000" cy="646331"/>
          </a:xfrm>
          <a:prstGeom prst="rect">
            <a:avLst/>
          </a:prstGeom>
          <a:noFill/>
        </p:spPr>
        <p:txBody>
          <a:bodyPr wrap="square" rtlCol="0">
            <a:spAutoFit/>
          </a:bodyPr>
          <a:lstStyle/>
          <a:p>
            <a:r>
              <a:rPr lang="en-US" sz="3600" dirty="0">
                <a:solidFill>
                  <a:schemeClr val="bg1"/>
                </a:solidFill>
              </a:rPr>
              <a:t>2021 Coordinated Election Update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066800"/>
          </a:xfrm>
        </p:spPr>
        <p:txBody>
          <a:bodyPr>
            <a:normAutofit fontScale="90000"/>
          </a:bodyPr>
          <a:lstStyle/>
          <a:p>
            <a:pPr algn="ctr"/>
            <a:r>
              <a:rPr lang="en-US" sz="3600" dirty="0"/>
              <a:t>2021 Coordinated</a:t>
            </a:r>
            <a:r>
              <a:rPr lang="en-US" dirty="0"/>
              <a:t> Election Ballot Returns</a:t>
            </a:r>
          </a:p>
        </p:txBody>
      </p:sp>
      <p:sp>
        <p:nvSpPr>
          <p:cNvPr id="3" name="Content Placeholder 2"/>
          <p:cNvSpPr>
            <a:spLocks noGrp="1"/>
          </p:cNvSpPr>
          <p:nvPr>
            <p:ph idx="1"/>
          </p:nvPr>
        </p:nvSpPr>
        <p:spPr>
          <a:xfrm>
            <a:off x="457200" y="1447800"/>
            <a:ext cx="8229600" cy="5126736"/>
          </a:xfrm>
        </p:spPr>
        <p:txBody>
          <a:bodyPr>
            <a:normAutofit/>
          </a:bodyPr>
          <a:lstStyle/>
          <a:p>
            <a:pPr marL="109728" indent="0">
              <a:buNone/>
            </a:pPr>
            <a:endParaRPr lang="en-US" sz="3900" dirty="0"/>
          </a:p>
          <a:p>
            <a:pPr lvl="1"/>
            <a:endParaRPr lang="en-US" sz="3700" dirty="0"/>
          </a:p>
          <a:p>
            <a:pPr lvl="1">
              <a:buNone/>
            </a:pPr>
            <a:endParaRPr lang="en-US" sz="3700" dirty="0">
              <a:solidFill>
                <a:schemeClr val="tx2"/>
              </a:solidFill>
            </a:endParaRPr>
          </a:p>
          <a:p>
            <a:endParaRPr lang="en-US" dirty="0"/>
          </a:p>
          <a:p>
            <a:endParaRPr lang="en-US" dirty="0"/>
          </a:p>
          <a:p>
            <a:r>
              <a:rPr lang="en-US" dirty="0"/>
              <a:t>2019</a:t>
            </a:r>
          </a:p>
          <a:p>
            <a:pPr lvl="1"/>
            <a:r>
              <a:rPr lang="en-US" dirty="0">
                <a:solidFill>
                  <a:schemeClr val="tx1"/>
                </a:solidFill>
              </a:rPr>
              <a:t>178,989 ballots cast</a:t>
            </a:r>
          </a:p>
          <a:p>
            <a:r>
              <a:rPr lang="en-US" dirty="0"/>
              <a:t>2017</a:t>
            </a:r>
          </a:p>
          <a:p>
            <a:pPr lvl="1"/>
            <a:r>
              <a:rPr lang="en-US" dirty="0">
                <a:solidFill>
                  <a:schemeClr val="tx1"/>
                </a:solidFill>
              </a:rPr>
              <a:t>153,832 ballots cast</a:t>
            </a:r>
          </a:p>
        </p:txBody>
      </p:sp>
      <p:sp>
        <p:nvSpPr>
          <p:cNvPr id="4" name="TextBox 3">
            <a:extLst>
              <a:ext uri="{FF2B5EF4-FFF2-40B4-BE49-F238E27FC236}">
                <a16:creationId xmlns:a16="http://schemas.microsoft.com/office/drawing/2014/main" id="{9AAC846E-6D38-46A0-8220-59BC238E7E1D}"/>
              </a:ext>
            </a:extLst>
          </p:cNvPr>
          <p:cNvSpPr txBox="1"/>
          <p:nvPr/>
        </p:nvSpPr>
        <p:spPr>
          <a:xfrm>
            <a:off x="762000" y="1772194"/>
            <a:ext cx="8001000" cy="2677656"/>
          </a:xfrm>
          <a:prstGeom prst="rect">
            <a:avLst/>
          </a:prstGeom>
          <a:noFill/>
        </p:spPr>
        <p:txBody>
          <a:bodyPr wrap="square" rtlCol="0">
            <a:spAutoFit/>
          </a:bodyPr>
          <a:lstStyle/>
          <a:p>
            <a:pPr marL="342900" indent="-342900">
              <a:buFont typeface="Arial" panose="020B0604020202020204" pitchFamily="34" charset="0"/>
              <a:buChar char="•"/>
            </a:pPr>
            <a:r>
              <a:rPr lang="en-US" sz="2400" dirty="0"/>
              <a:t>171,356 ballots returned</a:t>
            </a:r>
          </a:p>
          <a:p>
            <a:endParaRPr lang="en-US" sz="2400" dirty="0"/>
          </a:p>
          <a:p>
            <a:pPr marL="342900" indent="-342900">
              <a:buFont typeface="Arial" panose="020B0604020202020204" pitchFamily="34" charset="0"/>
              <a:buChar char="•"/>
            </a:pPr>
            <a:r>
              <a:rPr lang="en-US" sz="2400" dirty="0"/>
              <a:t>Record number of  ballot returns on Election Day</a:t>
            </a:r>
          </a:p>
          <a:p>
            <a:pPr marL="800100" lvl="1" indent="-342900">
              <a:buFont typeface="Arial" panose="020B0604020202020204" pitchFamily="34" charset="0"/>
              <a:buChar char="•"/>
            </a:pPr>
            <a:r>
              <a:rPr lang="en-US" sz="2400" dirty="0"/>
              <a:t>Over 64,000 </a:t>
            </a: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endParaRPr lang="en-US" sz="2400" dirty="0"/>
          </a:p>
        </p:txBody>
      </p:sp>
      <p:sp>
        <p:nvSpPr>
          <p:cNvPr id="5" name="Title 1">
            <a:extLst>
              <a:ext uri="{FF2B5EF4-FFF2-40B4-BE49-F238E27FC236}">
                <a16:creationId xmlns:a16="http://schemas.microsoft.com/office/drawing/2014/main" id="{273EACEC-F8C9-4B9D-95C2-FD7B04F005E3}"/>
              </a:ext>
            </a:extLst>
          </p:cNvPr>
          <p:cNvSpPr txBox="1">
            <a:spLocks/>
          </p:cNvSpPr>
          <p:nvPr/>
        </p:nvSpPr>
        <p:spPr>
          <a:xfrm>
            <a:off x="381000" y="3200400"/>
            <a:ext cx="8229600" cy="1066800"/>
          </a:xfrm>
          <a:prstGeom prst="rect">
            <a:avLst/>
          </a:prstGeom>
        </p:spPr>
        <p:txBody>
          <a:bodyPr vert="horz" anchor="ctr">
            <a:normAutofit fontScale="97500"/>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US" dirty="0"/>
              <a:t>Past Coordinated Ballot Returns</a:t>
            </a:r>
          </a:p>
        </p:txBody>
      </p:sp>
    </p:spTree>
    <p:extLst>
      <p:ext uri="{BB962C8B-B14F-4D97-AF65-F5344CB8AC3E}">
        <p14:creationId xmlns:p14="http://schemas.microsoft.com/office/powerpoint/2010/main" val="1177052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545F5-69CC-447B-A286-79702C99D89D}"/>
              </a:ext>
            </a:extLst>
          </p:cNvPr>
          <p:cNvSpPr>
            <a:spLocks noGrp="1"/>
          </p:cNvSpPr>
          <p:nvPr>
            <p:ph type="title"/>
          </p:nvPr>
        </p:nvSpPr>
        <p:spPr>
          <a:xfrm>
            <a:off x="533400" y="685800"/>
            <a:ext cx="8229600" cy="914400"/>
          </a:xfrm>
        </p:spPr>
        <p:txBody>
          <a:bodyPr>
            <a:noAutofit/>
          </a:bodyPr>
          <a:lstStyle/>
          <a:p>
            <a:pPr algn="ctr"/>
            <a:r>
              <a:rPr lang="en-US" sz="3200" dirty="0"/>
              <a:t>Colorado Secretary of State’s Office </a:t>
            </a:r>
            <a:br>
              <a:rPr lang="en-US" sz="3200" dirty="0"/>
            </a:br>
            <a:r>
              <a:rPr lang="en-US" sz="3200" dirty="0"/>
              <a:t>Election Night Reporting System Error</a:t>
            </a:r>
          </a:p>
        </p:txBody>
      </p:sp>
      <p:sp>
        <p:nvSpPr>
          <p:cNvPr id="4" name="Content Placeholder 3">
            <a:extLst>
              <a:ext uri="{FF2B5EF4-FFF2-40B4-BE49-F238E27FC236}">
                <a16:creationId xmlns:a16="http://schemas.microsoft.com/office/drawing/2014/main" id="{B818DD60-0162-4803-B291-52A311FF3524}"/>
              </a:ext>
            </a:extLst>
          </p:cNvPr>
          <p:cNvSpPr>
            <a:spLocks noGrp="1"/>
          </p:cNvSpPr>
          <p:nvPr>
            <p:ph idx="1"/>
          </p:nvPr>
        </p:nvSpPr>
        <p:spPr>
          <a:xfrm>
            <a:off x="152400" y="1752600"/>
            <a:ext cx="8839200" cy="4669536"/>
          </a:xfrm>
        </p:spPr>
        <p:txBody>
          <a:bodyPr>
            <a:noAutofit/>
          </a:bodyPr>
          <a:lstStyle/>
          <a:p>
            <a:pPr marL="109728" indent="0" algn="ctr">
              <a:buNone/>
            </a:pPr>
            <a:r>
              <a:rPr lang="en-US" sz="1600" b="1" dirty="0"/>
              <a:t>A Statement from El Paso County Clerk and Recorder Chuck Broerman</a:t>
            </a:r>
          </a:p>
          <a:p>
            <a:pPr marL="109728" indent="0">
              <a:buNone/>
            </a:pPr>
            <a:endParaRPr lang="en-US" sz="1600" dirty="0"/>
          </a:p>
          <a:p>
            <a:pPr marL="109728" indent="0">
              <a:buNone/>
            </a:pPr>
            <a:r>
              <a:rPr lang="en-US" sz="1600" dirty="0"/>
              <a:t>[Colorado Springs, Colo. – November 2, 2021] The El Paso County Elections Department has many safeguards in place to ensure the accuracy and validity of the vote totals when they are reported to the public. While uploading our first results of the evening with the bipartisan canvass board, who are appointed by the two major political parties, we discovered there was an issue with the card cast totals matching the figure that would have been reported by the Colorado Secretary of State’s (SOS) Election Night Reporting system.</a:t>
            </a:r>
          </a:p>
          <a:p>
            <a:pPr marL="109728" indent="0">
              <a:buNone/>
            </a:pPr>
            <a:endParaRPr lang="en-US" sz="1600" dirty="0"/>
          </a:p>
          <a:p>
            <a:pPr marL="109728" indent="0">
              <a:buNone/>
            </a:pPr>
            <a:r>
              <a:rPr lang="en-US" sz="1600" dirty="0"/>
              <a:t>It is of the utmost importance that any results reported by the El Paso County Clerk and Recorder’s Office are 100% accurate. The Election staff and bipartisan canvass board reviewed and approved all results by verifying the accuracy twice before publishing. The delay in results was due to an abundance of caution and we are confident our safeguards work.</a:t>
            </a:r>
          </a:p>
          <a:p>
            <a:pPr marL="109728" indent="0">
              <a:buNone/>
            </a:pPr>
            <a:endParaRPr lang="en-US" sz="1600" dirty="0"/>
          </a:p>
          <a:p>
            <a:pPr marL="109728" indent="0">
              <a:buNone/>
            </a:pPr>
            <a:r>
              <a:rPr lang="en-US" sz="1600" dirty="0"/>
              <a:t>While the SOS Office has corrected this issue on their Election Night Reporting System, we look forward to hearing updates from them regarding the root cause of the issue and learn what may have transpired with the Election Night Reporting system.</a:t>
            </a:r>
          </a:p>
        </p:txBody>
      </p:sp>
    </p:spTree>
    <p:extLst>
      <p:ext uri="{BB962C8B-B14F-4D97-AF65-F5344CB8AC3E}">
        <p14:creationId xmlns:p14="http://schemas.microsoft.com/office/powerpoint/2010/main" val="3638481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545F5-69CC-447B-A286-79702C99D89D}"/>
              </a:ext>
            </a:extLst>
          </p:cNvPr>
          <p:cNvSpPr>
            <a:spLocks noGrp="1"/>
          </p:cNvSpPr>
          <p:nvPr>
            <p:ph type="title"/>
          </p:nvPr>
        </p:nvSpPr>
        <p:spPr>
          <a:xfrm>
            <a:off x="533400" y="609600"/>
            <a:ext cx="8229600" cy="914400"/>
          </a:xfrm>
        </p:spPr>
        <p:txBody>
          <a:bodyPr>
            <a:noAutofit/>
          </a:bodyPr>
          <a:lstStyle/>
          <a:p>
            <a:pPr algn="ctr"/>
            <a:r>
              <a:rPr lang="en-US" sz="3200" dirty="0"/>
              <a:t>Voter Service and Polling Centers</a:t>
            </a:r>
            <a:br>
              <a:rPr lang="en-US" sz="3200" dirty="0"/>
            </a:br>
            <a:r>
              <a:rPr lang="en-US" sz="3200" dirty="0"/>
              <a:t>In-Person Voting</a:t>
            </a:r>
          </a:p>
        </p:txBody>
      </p:sp>
      <p:pic>
        <p:nvPicPr>
          <p:cNvPr id="7" name="Content Placeholder 6" descr="Table&#10;&#10;Description automatically generated">
            <a:extLst>
              <a:ext uri="{FF2B5EF4-FFF2-40B4-BE49-F238E27FC236}">
                <a16:creationId xmlns:a16="http://schemas.microsoft.com/office/drawing/2014/main" id="{42D69357-454A-4172-A48A-1AB47A424BF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1600200"/>
            <a:ext cx="7086600" cy="5257800"/>
          </a:xfrm>
        </p:spPr>
      </p:pic>
    </p:spTree>
    <p:extLst>
      <p:ext uri="{BB962C8B-B14F-4D97-AF65-F5344CB8AC3E}">
        <p14:creationId xmlns:p14="http://schemas.microsoft.com/office/powerpoint/2010/main" val="1702206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545F5-69CC-447B-A286-79702C99D89D}"/>
              </a:ext>
            </a:extLst>
          </p:cNvPr>
          <p:cNvSpPr>
            <a:spLocks noGrp="1"/>
          </p:cNvSpPr>
          <p:nvPr>
            <p:ph type="title"/>
          </p:nvPr>
        </p:nvSpPr>
        <p:spPr>
          <a:xfrm>
            <a:off x="533400" y="609600"/>
            <a:ext cx="8229600" cy="914400"/>
          </a:xfrm>
        </p:spPr>
        <p:txBody>
          <a:bodyPr>
            <a:noAutofit/>
          </a:bodyPr>
          <a:lstStyle/>
          <a:p>
            <a:pPr algn="ctr"/>
            <a:r>
              <a:rPr lang="en-US" sz="3200" dirty="0"/>
              <a:t>Risk Limiting Audit</a:t>
            </a:r>
          </a:p>
        </p:txBody>
      </p:sp>
      <p:sp>
        <p:nvSpPr>
          <p:cNvPr id="4" name="Content Placeholder 3">
            <a:extLst>
              <a:ext uri="{FF2B5EF4-FFF2-40B4-BE49-F238E27FC236}">
                <a16:creationId xmlns:a16="http://schemas.microsoft.com/office/drawing/2014/main" id="{B13F8C25-8CD2-47AB-916B-9300AB724520}"/>
              </a:ext>
            </a:extLst>
          </p:cNvPr>
          <p:cNvSpPr>
            <a:spLocks noGrp="1"/>
          </p:cNvSpPr>
          <p:nvPr>
            <p:ph idx="1"/>
          </p:nvPr>
        </p:nvSpPr>
        <p:spPr>
          <a:xfrm>
            <a:off x="520337" y="1676400"/>
            <a:ext cx="8229600" cy="4325112"/>
          </a:xfrm>
        </p:spPr>
        <p:txBody>
          <a:bodyPr>
            <a:normAutofit fontScale="92500" lnSpcReduction="10000"/>
          </a:bodyPr>
          <a:lstStyle/>
          <a:p>
            <a:r>
              <a:rPr lang="en-US" sz="2000" dirty="0"/>
              <a:t>Began the RLA Monday (11/15/2021)</a:t>
            </a:r>
          </a:p>
          <a:p>
            <a:pPr lvl="1"/>
            <a:r>
              <a:rPr lang="en-US" sz="1800" dirty="0">
                <a:solidFill>
                  <a:schemeClr val="tx1"/>
                </a:solidFill>
              </a:rPr>
              <a:t>Audit approximately 565 ballots</a:t>
            </a:r>
          </a:p>
          <a:p>
            <a:pPr lvl="2"/>
            <a:r>
              <a:rPr lang="en-US" sz="1600" dirty="0">
                <a:solidFill>
                  <a:schemeClr val="tx1"/>
                </a:solidFill>
                <a:effectLst/>
                <a:ea typeface="Calibri" panose="020F0502020204030204" pitchFamily="34" charset="0"/>
              </a:rPr>
              <a:t>Proposition 119 </a:t>
            </a:r>
          </a:p>
          <a:p>
            <a:pPr lvl="2"/>
            <a:r>
              <a:rPr lang="en-US" sz="1600" dirty="0">
                <a:solidFill>
                  <a:schemeClr val="tx1"/>
                </a:solidFill>
                <a:effectLst/>
                <a:ea typeface="Calibri" panose="020F0502020204030204" pitchFamily="34" charset="0"/>
              </a:rPr>
              <a:t>Colorado Springs School District 11 Director - 2 Year Term </a:t>
            </a:r>
          </a:p>
          <a:p>
            <a:pPr lvl="1"/>
            <a:r>
              <a:rPr lang="en-US" sz="1800" dirty="0">
                <a:solidFill>
                  <a:schemeClr val="tx1"/>
                </a:solidFill>
              </a:rPr>
              <a:t>Open to the public to view via glass windows</a:t>
            </a:r>
          </a:p>
          <a:p>
            <a:endParaRPr lang="en-US" sz="1600" dirty="0"/>
          </a:p>
          <a:p>
            <a:pPr marL="29845" indent="-285750">
              <a:buFont typeface="Arial" panose="020B0604020202020204" pitchFamily="34" charset="0"/>
              <a:buChar char="•"/>
            </a:pPr>
            <a:r>
              <a:rPr lang="en-US" sz="2000" dirty="0">
                <a:ea typeface="+mn-lt"/>
                <a:cs typeface="+mn-lt"/>
              </a:rPr>
              <a:t>A post-election audit that gives a statistical level of confidence that the outcome of an election is correct</a:t>
            </a:r>
          </a:p>
          <a:p>
            <a:pPr marL="29845" indent="-285750">
              <a:buFont typeface="Arial" panose="020B0604020202020204" pitchFamily="34" charset="0"/>
              <a:buChar char="•"/>
            </a:pPr>
            <a:endParaRPr lang="en-US" sz="2000" dirty="0">
              <a:solidFill>
                <a:schemeClr val="tx1"/>
              </a:solidFill>
              <a:ea typeface="+mn-lt"/>
              <a:cs typeface="+mn-lt"/>
            </a:endParaRPr>
          </a:p>
          <a:p>
            <a:pPr marL="29845" indent="-285750">
              <a:buFont typeface="Arial" panose="020B0604020202020204" pitchFamily="34" charset="0"/>
              <a:buChar char="•"/>
            </a:pPr>
            <a:r>
              <a:rPr lang="en-US" sz="2000" dirty="0">
                <a:solidFill>
                  <a:schemeClr val="tx1"/>
                </a:solidFill>
              </a:rPr>
              <a:t>This confidence level is the minimum level of confidence meaning an election that passes an audit with a risk limit of 3%, the confidence in tabulation accuracy is 97% or above</a:t>
            </a:r>
          </a:p>
          <a:p>
            <a:pPr marL="657860" lvl="1" indent="-246380"/>
            <a:endParaRPr lang="en-US" sz="2000" dirty="0">
              <a:solidFill>
                <a:schemeClr val="tx1"/>
              </a:solidFill>
            </a:endParaRPr>
          </a:p>
          <a:p>
            <a:pPr marL="29845" indent="-285750">
              <a:buFont typeface="Arial" panose="020B0604020202020204" pitchFamily="34" charset="0"/>
              <a:buChar char="•"/>
            </a:pPr>
            <a:r>
              <a:rPr lang="en-US" sz="2000" dirty="0"/>
              <a:t>Bipartisan audit team enters the votes on randomly selected paper ballots into a system that compares to the digital record of results</a:t>
            </a:r>
          </a:p>
          <a:p>
            <a:endParaRPr lang="en-US" dirty="0"/>
          </a:p>
        </p:txBody>
      </p:sp>
    </p:spTree>
    <p:extLst>
      <p:ext uri="{BB962C8B-B14F-4D97-AF65-F5344CB8AC3E}">
        <p14:creationId xmlns:p14="http://schemas.microsoft.com/office/powerpoint/2010/main" val="466204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2E46B6-BA86-4825-8B9F-F258BA8EF5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17" y="2286000"/>
            <a:ext cx="9144000" cy="2286000"/>
          </a:xfrm>
          <a:prstGeom prst="rect">
            <a:avLst/>
          </a:prstGeom>
        </p:spPr>
      </p:pic>
      <p:sp>
        <p:nvSpPr>
          <p:cNvPr id="2" name="Title 1"/>
          <p:cNvSpPr>
            <a:spLocks noGrp="1"/>
          </p:cNvSpPr>
          <p:nvPr>
            <p:ph type="title"/>
          </p:nvPr>
        </p:nvSpPr>
        <p:spPr>
          <a:xfrm>
            <a:off x="381000" y="609600"/>
            <a:ext cx="8229600" cy="838200"/>
          </a:xfrm>
        </p:spPr>
        <p:txBody>
          <a:bodyPr>
            <a:normAutofit fontScale="90000"/>
          </a:bodyPr>
          <a:lstStyle/>
          <a:p>
            <a:pPr algn="ctr"/>
            <a:br>
              <a:rPr lang="en-US" dirty="0"/>
            </a:br>
            <a:br>
              <a:rPr lang="en-US" dirty="0"/>
            </a:br>
            <a:br>
              <a:rPr lang="en-US" dirty="0"/>
            </a:br>
            <a:r>
              <a:rPr lang="en-US" dirty="0"/>
              <a:t>Automatic Recount</a:t>
            </a:r>
            <a:br>
              <a:rPr lang="en-US" dirty="0"/>
            </a:br>
            <a:br>
              <a:rPr lang="en-US" dirty="0"/>
            </a:br>
            <a:r>
              <a:rPr lang="en-US" sz="3100" b="0" i="0" cap="all" dirty="0">
                <a:solidFill>
                  <a:srgbClr val="000000"/>
                </a:solidFill>
                <a:effectLst/>
                <a:latin typeface="Segoe Regular"/>
              </a:rPr>
              <a:t>COLORADO SPRINGS SCHOOL DISTRICT 11 BALLOT ISSUE 4B</a:t>
            </a:r>
            <a:br>
              <a:rPr lang="en-US" b="0" i="0" cap="all" dirty="0">
                <a:solidFill>
                  <a:srgbClr val="000000"/>
                </a:solidFill>
                <a:effectLst/>
                <a:latin typeface="Segoe Regular"/>
              </a:rPr>
            </a:br>
            <a:endParaRPr lang="en-US" dirty="0"/>
          </a:p>
        </p:txBody>
      </p:sp>
      <p:sp>
        <p:nvSpPr>
          <p:cNvPr id="8" name="Content Placeholder 7">
            <a:extLst>
              <a:ext uri="{FF2B5EF4-FFF2-40B4-BE49-F238E27FC236}">
                <a16:creationId xmlns:a16="http://schemas.microsoft.com/office/drawing/2014/main" id="{964ABF63-2F9A-4F5B-85DF-5006314517A0}"/>
              </a:ext>
            </a:extLst>
          </p:cNvPr>
          <p:cNvSpPr>
            <a:spLocks noGrp="1"/>
          </p:cNvSpPr>
          <p:nvPr>
            <p:ph idx="1"/>
          </p:nvPr>
        </p:nvSpPr>
        <p:spPr>
          <a:xfrm>
            <a:off x="381000" y="4580709"/>
            <a:ext cx="8229600" cy="1392936"/>
          </a:xfrm>
        </p:spPr>
        <p:txBody>
          <a:bodyPr>
            <a:normAutofit lnSpcReduction="10000"/>
          </a:bodyPr>
          <a:lstStyle/>
          <a:p>
            <a:r>
              <a:rPr lang="en-US" sz="2000" dirty="0"/>
              <a:t>Triggered automatic recount with 9 vote difference</a:t>
            </a:r>
          </a:p>
          <a:p>
            <a:r>
              <a:rPr lang="en-US" sz="2000" dirty="0"/>
              <a:t>November 26, last day for School District 11 to waive the recount</a:t>
            </a:r>
          </a:p>
          <a:p>
            <a:r>
              <a:rPr lang="en-US" sz="2000" dirty="0"/>
              <a:t>November 29 &amp; 30 – Logic and Accuracy Testing </a:t>
            </a:r>
          </a:p>
          <a:p>
            <a:r>
              <a:rPr lang="en-US" sz="2000" dirty="0"/>
              <a:t>December 1, 2021, first day recount will begin</a:t>
            </a:r>
          </a:p>
        </p:txBody>
      </p:sp>
    </p:spTree>
    <p:extLst>
      <p:ext uri="{BB962C8B-B14F-4D97-AF65-F5344CB8AC3E}">
        <p14:creationId xmlns:p14="http://schemas.microsoft.com/office/powerpoint/2010/main" val="2427379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937" y="457200"/>
            <a:ext cx="8229600" cy="838200"/>
          </a:xfrm>
        </p:spPr>
        <p:txBody>
          <a:bodyPr>
            <a:normAutofit fontScale="90000"/>
          </a:bodyPr>
          <a:lstStyle/>
          <a:p>
            <a:pPr algn="ctr"/>
            <a:br>
              <a:rPr lang="en-US" dirty="0"/>
            </a:br>
            <a:br>
              <a:rPr lang="en-US" dirty="0"/>
            </a:br>
            <a:br>
              <a:rPr lang="en-US" dirty="0"/>
            </a:br>
            <a:r>
              <a:rPr lang="en-US" dirty="0"/>
              <a:t>Past Recounts</a:t>
            </a:r>
            <a:br>
              <a:rPr lang="en-US" dirty="0"/>
            </a:br>
            <a:br>
              <a:rPr lang="en-US" dirty="0"/>
            </a:br>
            <a:br>
              <a:rPr lang="en-US" b="0" i="0" cap="all" dirty="0">
                <a:solidFill>
                  <a:srgbClr val="000000"/>
                </a:solidFill>
                <a:effectLst/>
                <a:latin typeface="Segoe Regular"/>
              </a:rPr>
            </a:br>
            <a:endParaRPr lang="en-US" dirty="0"/>
          </a:p>
        </p:txBody>
      </p:sp>
      <p:sp>
        <p:nvSpPr>
          <p:cNvPr id="8" name="Content Placeholder 7">
            <a:extLst>
              <a:ext uri="{FF2B5EF4-FFF2-40B4-BE49-F238E27FC236}">
                <a16:creationId xmlns:a16="http://schemas.microsoft.com/office/drawing/2014/main" id="{964ABF63-2F9A-4F5B-85DF-5006314517A0}"/>
              </a:ext>
            </a:extLst>
          </p:cNvPr>
          <p:cNvSpPr>
            <a:spLocks noGrp="1"/>
          </p:cNvSpPr>
          <p:nvPr>
            <p:ph idx="1"/>
          </p:nvPr>
        </p:nvSpPr>
        <p:spPr>
          <a:xfrm>
            <a:off x="381000" y="1295400"/>
            <a:ext cx="8229600" cy="5486400"/>
          </a:xfrm>
        </p:spPr>
        <p:txBody>
          <a:bodyPr>
            <a:normAutofit fontScale="85000" lnSpcReduction="10000"/>
          </a:bodyPr>
          <a:lstStyle/>
          <a:p>
            <a:r>
              <a:rPr lang="en-US" sz="2000" dirty="0"/>
              <a:t>Have conducted several recounts using the current election management system</a:t>
            </a:r>
          </a:p>
          <a:p>
            <a:endParaRPr lang="en-US" sz="2000" dirty="0"/>
          </a:p>
          <a:p>
            <a:r>
              <a:rPr lang="en-US" sz="2000" dirty="0"/>
              <a:t>All results from the recounts substantiated what the original Official Election Results showed</a:t>
            </a:r>
          </a:p>
          <a:p>
            <a:endParaRPr lang="en-US" sz="2000" dirty="0"/>
          </a:p>
          <a:p>
            <a:pPr lvl="1"/>
            <a:r>
              <a:rPr lang="en-US" sz="1800" b="1" dirty="0">
                <a:solidFill>
                  <a:schemeClr val="tx1"/>
                </a:solidFill>
              </a:rPr>
              <a:t>2017 Coordinated Election </a:t>
            </a:r>
          </a:p>
          <a:p>
            <a:pPr lvl="2"/>
            <a:r>
              <a:rPr lang="en-US" sz="1600" dirty="0">
                <a:solidFill>
                  <a:schemeClr val="tx1"/>
                </a:solidFill>
              </a:rPr>
              <a:t>Academy School District 20 Board of Directors</a:t>
            </a:r>
          </a:p>
          <a:p>
            <a:pPr lvl="3"/>
            <a:r>
              <a:rPr lang="en-US" sz="1400" dirty="0">
                <a:solidFill>
                  <a:schemeClr val="tx1"/>
                </a:solidFill>
              </a:rPr>
              <a:t>Karin Reynolds – 13,181</a:t>
            </a:r>
          </a:p>
          <a:p>
            <a:pPr lvl="3"/>
            <a:r>
              <a:rPr lang="en-US" sz="1400" dirty="0">
                <a:solidFill>
                  <a:schemeClr val="tx1"/>
                </a:solidFill>
              </a:rPr>
              <a:t>Thomas </a:t>
            </a:r>
            <a:r>
              <a:rPr lang="en-US" sz="1400" dirty="0" err="1">
                <a:solidFill>
                  <a:schemeClr val="tx1"/>
                </a:solidFill>
              </a:rPr>
              <a:t>LaValley</a:t>
            </a:r>
            <a:r>
              <a:rPr lang="en-US" sz="1400" dirty="0">
                <a:solidFill>
                  <a:schemeClr val="tx1"/>
                </a:solidFill>
              </a:rPr>
              <a:t> – 11,121</a:t>
            </a:r>
          </a:p>
          <a:p>
            <a:pPr lvl="3"/>
            <a:r>
              <a:rPr lang="en-US" sz="1400" dirty="0">
                <a:solidFill>
                  <a:schemeClr val="tx1"/>
                </a:solidFill>
              </a:rPr>
              <a:t>Doug Lundberg – 10,369</a:t>
            </a:r>
          </a:p>
          <a:p>
            <a:pPr lvl="3"/>
            <a:r>
              <a:rPr lang="en-US" sz="1400" dirty="0">
                <a:solidFill>
                  <a:schemeClr val="tx1"/>
                </a:solidFill>
              </a:rPr>
              <a:t>William H. Temby – 10,349</a:t>
            </a:r>
          </a:p>
          <a:p>
            <a:pPr lvl="3"/>
            <a:r>
              <a:rPr lang="en-US" sz="1400" dirty="0">
                <a:solidFill>
                  <a:schemeClr val="tx1"/>
                </a:solidFill>
              </a:rPr>
              <a:t>Eric S. Davis – 8,011</a:t>
            </a:r>
          </a:p>
          <a:p>
            <a:pPr lvl="3"/>
            <a:endParaRPr lang="en-US" sz="1400" dirty="0">
              <a:solidFill>
                <a:schemeClr val="tx1"/>
              </a:solidFill>
            </a:endParaRPr>
          </a:p>
          <a:p>
            <a:pPr lvl="1"/>
            <a:r>
              <a:rPr lang="en-US" sz="1800" b="1" dirty="0">
                <a:solidFill>
                  <a:schemeClr val="tx1"/>
                </a:solidFill>
              </a:rPr>
              <a:t>2018 Primary Election</a:t>
            </a:r>
          </a:p>
          <a:p>
            <a:pPr lvl="2"/>
            <a:r>
              <a:rPr lang="en-US" sz="1600" dirty="0">
                <a:solidFill>
                  <a:schemeClr val="tx1"/>
                </a:solidFill>
              </a:rPr>
              <a:t>County Commissioner District 4 </a:t>
            </a:r>
          </a:p>
          <a:p>
            <a:pPr lvl="3"/>
            <a:r>
              <a:rPr lang="en-US" sz="1400" dirty="0">
                <a:solidFill>
                  <a:schemeClr val="tx1"/>
                </a:solidFill>
              </a:rPr>
              <a:t>Paid recount, not automatic </a:t>
            </a:r>
          </a:p>
          <a:p>
            <a:pPr lvl="2"/>
            <a:endParaRPr lang="en-US" sz="1600" dirty="0">
              <a:solidFill>
                <a:schemeClr val="tx1"/>
              </a:solidFill>
            </a:endParaRPr>
          </a:p>
          <a:p>
            <a:pPr lvl="1"/>
            <a:r>
              <a:rPr lang="en-US" sz="1800" b="1" dirty="0">
                <a:solidFill>
                  <a:schemeClr val="tx1"/>
                </a:solidFill>
              </a:rPr>
              <a:t>2019 Coordinated Election</a:t>
            </a:r>
          </a:p>
          <a:p>
            <a:pPr lvl="2"/>
            <a:r>
              <a:rPr lang="en-US" sz="1600" dirty="0">
                <a:solidFill>
                  <a:schemeClr val="tx1"/>
                </a:solidFill>
              </a:rPr>
              <a:t>City of Manitou Springs Ballot Issue 2D</a:t>
            </a:r>
          </a:p>
          <a:p>
            <a:pPr lvl="3"/>
            <a:r>
              <a:rPr lang="en-US" sz="1400" dirty="0">
                <a:solidFill>
                  <a:schemeClr val="tx1"/>
                </a:solidFill>
              </a:rPr>
              <a:t>Yes – 1035</a:t>
            </a:r>
          </a:p>
          <a:p>
            <a:pPr lvl="3"/>
            <a:r>
              <a:rPr lang="en-US" sz="1400" dirty="0">
                <a:solidFill>
                  <a:schemeClr val="tx1"/>
                </a:solidFill>
              </a:rPr>
              <a:t>No - 1030</a:t>
            </a:r>
          </a:p>
          <a:p>
            <a:pPr lvl="2"/>
            <a:r>
              <a:rPr lang="en-US" sz="1600" dirty="0" err="1">
                <a:solidFill>
                  <a:schemeClr val="tx1"/>
                </a:solidFill>
              </a:rPr>
              <a:t>Stratmoor</a:t>
            </a:r>
            <a:r>
              <a:rPr lang="en-US" sz="1600" dirty="0">
                <a:solidFill>
                  <a:schemeClr val="tx1"/>
                </a:solidFill>
              </a:rPr>
              <a:t> Hills Sanitation District Ballot Issue 6F</a:t>
            </a:r>
          </a:p>
          <a:p>
            <a:pPr lvl="3"/>
            <a:r>
              <a:rPr lang="en-US" sz="1400" dirty="0">
                <a:solidFill>
                  <a:schemeClr val="tx1"/>
                </a:solidFill>
              </a:rPr>
              <a:t>Yes – 470</a:t>
            </a:r>
          </a:p>
          <a:p>
            <a:pPr lvl="3"/>
            <a:r>
              <a:rPr lang="en-US" sz="1400" dirty="0">
                <a:solidFill>
                  <a:schemeClr val="tx1"/>
                </a:solidFill>
              </a:rPr>
              <a:t>No - 468</a:t>
            </a:r>
          </a:p>
        </p:txBody>
      </p:sp>
    </p:spTree>
    <p:extLst>
      <p:ext uri="{BB962C8B-B14F-4D97-AF65-F5344CB8AC3E}">
        <p14:creationId xmlns:p14="http://schemas.microsoft.com/office/powerpoint/2010/main" val="770549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366" y="2599509"/>
            <a:ext cx="8229600" cy="838200"/>
          </a:xfrm>
        </p:spPr>
        <p:txBody>
          <a:bodyPr>
            <a:normAutofit fontScale="90000"/>
          </a:bodyPr>
          <a:lstStyle/>
          <a:p>
            <a:pPr algn="ctr"/>
            <a:r>
              <a:rPr lang="en-US" dirty="0"/>
              <a:t>Questions? </a:t>
            </a:r>
            <a:br>
              <a:rPr lang="en-US" dirty="0"/>
            </a:br>
            <a:br>
              <a:rPr lang="en-US" dirty="0"/>
            </a:br>
            <a:r>
              <a:rPr lang="en-US" dirty="0"/>
              <a:t>719-575-8683</a:t>
            </a:r>
            <a:br>
              <a:rPr lang="en-US" dirty="0"/>
            </a:br>
            <a:r>
              <a:rPr lang="en-US" dirty="0"/>
              <a:t>EPCVotes.com </a:t>
            </a:r>
          </a:p>
        </p:txBody>
      </p:sp>
      <p:sp>
        <p:nvSpPr>
          <p:cNvPr id="3" name="Content Placeholder 2"/>
          <p:cNvSpPr>
            <a:spLocks noGrp="1"/>
          </p:cNvSpPr>
          <p:nvPr>
            <p:ph idx="1"/>
          </p:nvPr>
        </p:nvSpPr>
        <p:spPr>
          <a:xfrm>
            <a:off x="457200" y="1752600"/>
            <a:ext cx="8229600" cy="4821936"/>
          </a:xfrm>
        </p:spPr>
        <p:txBody>
          <a:bodyPr>
            <a:normAutofit/>
          </a:bodyPr>
          <a:lstStyle/>
          <a:p>
            <a:pPr marL="411480" lvl="1" indent="0">
              <a:buNone/>
            </a:pPr>
            <a:endParaRPr lang="en-US" sz="2000" dirty="0"/>
          </a:p>
          <a:p>
            <a:pPr marL="704088" lvl="2" indent="0">
              <a:buNone/>
            </a:pPr>
            <a:endParaRPr lang="en-US" sz="1800" dirty="0">
              <a:solidFill>
                <a:schemeClr val="tx1"/>
              </a:solidFill>
            </a:endParaRPr>
          </a:p>
          <a:p>
            <a:pPr lvl="1"/>
            <a:endParaRPr lang="en-US" sz="2000" dirty="0">
              <a:solidFill>
                <a:schemeClr val="tx1"/>
              </a:solidFill>
            </a:endParaRPr>
          </a:p>
          <a:p>
            <a:pPr lvl="2">
              <a:buNone/>
            </a:pPr>
            <a:endParaRPr lang="en-US" sz="1800" dirty="0">
              <a:solidFill>
                <a:schemeClr val="tx1"/>
              </a:solidFill>
            </a:endParaRPr>
          </a:p>
          <a:p>
            <a:endParaRPr lang="en-US" sz="2200" dirty="0"/>
          </a:p>
          <a:p>
            <a:pPr lvl="1">
              <a:buNone/>
            </a:pPr>
            <a:endParaRPr lang="en-US" sz="1800" dirty="0"/>
          </a:p>
        </p:txBody>
      </p:sp>
    </p:spTree>
    <p:extLst>
      <p:ext uri="{BB962C8B-B14F-4D97-AF65-F5344CB8AC3E}">
        <p14:creationId xmlns:p14="http://schemas.microsoft.com/office/powerpoint/2010/main" val="20611729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21771</TotalTime>
  <Words>558</Words>
  <Application>Microsoft Office PowerPoint</Application>
  <PresentationFormat>On-screen Show (4:3)</PresentationFormat>
  <Paragraphs>75</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Georgia</vt:lpstr>
      <vt:lpstr>Segoe Regular</vt:lpstr>
      <vt:lpstr>Trebuchet MS</vt:lpstr>
      <vt:lpstr>Wingdings 2</vt:lpstr>
      <vt:lpstr>Urban</vt:lpstr>
      <vt:lpstr>PowerPoint Presentation</vt:lpstr>
      <vt:lpstr>2021 Coordinated Election Ballot Returns</vt:lpstr>
      <vt:lpstr>Colorado Secretary of State’s Office  Election Night Reporting System Error</vt:lpstr>
      <vt:lpstr>Voter Service and Polling Centers In-Person Voting</vt:lpstr>
      <vt:lpstr>Risk Limiting Audit</vt:lpstr>
      <vt:lpstr>   Automatic Recount  COLORADO SPRINGS SCHOOL DISTRICT 11 BALLOT ISSUE 4B </vt:lpstr>
      <vt:lpstr>   Past Recounts   </vt:lpstr>
      <vt:lpstr>Questions?   719-575-8683 EPCVotes.com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Primary Update</dc:title>
  <dc:creator>carbroerman</dc:creator>
  <cp:lastModifiedBy>Kristi Ridlen</cp:lastModifiedBy>
  <cp:revision>630</cp:revision>
  <cp:lastPrinted>2021-11-15T18:23:38Z</cp:lastPrinted>
  <dcterms:created xsi:type="dcterms:W3CDTF">2016-06-20T23:00:18Z</dcterms:created>
  <dcterms:modified xsi:type="dcterms:W3CDTF">2021-11-15T19:44:17Z</dcterms:modified>
</cp:coreProperties>
</file>