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18"/>
  </p:notesMasterIdLst>
  <p:sldIdLst>
    <p:sldId id="256" r:id="rId5"/>
    <p:sldId id="346" r:id="rId6"/>
    <p:sldId id="352" r:id="rId7"/>
    <p:sldId id="327" r:id="rId8"/>
    <p:sldId id="293" r:id="rId9"/>
    <p:sldId id="302" r:id="rId10"/>
    <p:sldId id="348" r:id="rId11"/>
    <p:sldId id="307" r:id="rId12"/>
    <p:sldId id="347" r:id="rId13"/>
    <p:sldId id="350" r:id="rId14"/>
    <p:sldId id="351" r:id="rId15"/>
    <p:sldId id="299" r:id="rId16"/>
    <p:sldId id="34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02" autoAdjust="0"/>
    <p:restoredTop sz="94010" autoAdjust="0"/>
  </p:normalViewPr>
  <p:slideViewPr>
    <p:cSldViewPr>
      <p:cViewPr varScale="1">
        <p:scale>
          <a:sx n="107" d="100"/>
          <a:sy n="107" d="100"/>
        </p:scale>
        <p:origin x="160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1FE994-539D-4EB2-A4C2-E72AE38FA158}" type="datetimeFigureOut">
              <a:rPr lang="en-US" smtClean="0"/>
              <a:pPr/>
              <a:t>11/2/2021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699F2EB-2812-4D4C-959E-AA84062FDA8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64C873E5-5590-4B3B-BEF0-34328E013882}" type="datetimeFigureOut">
              <a:rPr lang="en-US" smtClean="0"/>
              <a:pPr/>
              <a:t>11/2/2021</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A0AAB1E-1958-490D-8125-54E9739C079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64C873E5-5590-4B3B-BEF0-34328E013882}" type="datetimeFigureOut">
              <a:rPr lang="en-US" smtClean="0"/>
              <a:pPr/>
              <a:t>11/2/2021</a:t>
            </a:fld>
            <a:endParaRPr lang="en-US" dirty="0"/>
          </a:p>
        </p:txBody>
      </p:sp>
      <p:sp>
        <p:nvSpPr>
          <p:cNvPr id="27" name="Slide Number Placeholder 26"/>
          <p:cNvSpPr>
            <a:spLocks noGrp="1"/>
          </p:cNvSpPr>
          <p:nvPr>
            <p:ph type="sldNum" sz="quarter" idx="11"/>
          </p:nvPr>
        </p:nvSpPr>
        <p:spPr/>
        <p:txBody>
          <a:bodyPr rtlCol="0"/>
          <a:lstStyle/>
          <a:p>
            <a:fld id="{BA0AAB1E-1958-490D-8125-54E9739C0790}"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64C873E5-5590-4B3B-BEF0-34328E013882}" type="datetimeFigureOut">
              <a:rPr lang="en-US" smtClean="0"/>
              <a:pPr/>
              <a:t>11/2/2021</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A0AAB1E-1958-490D-8125-54E9739C079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C873E5-5590-4B3B-BEF0-34328E013882}" type="datetimeFigureOut">
              <a:rPr lang="en-US" smtClean="0"/>
              <a:pPr/>
              <a:t>11/2/2021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0AAB1E-1958-490D-8125-54E9739C079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4C873E5-5590-4B3B-BEF0-34328E013882}" type="datetimeFigureOut">
              <a:rPr lang="en-US" smtClean="0"/>
              <a:pPr/>
              <a:t>11/2/2021</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A0AAB1E-1958-490D-8125-54E9739C079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lerkandrecorder.elpasoco.com/elections/records-and-result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590800"/>
            <a:ext cx="8686800" cy="1052512"/>
          </a:xfrm>
        </p:spPr>
        <p:txBody>
          <a:bodyPr>
            <a:normAutofit/>
          </a:bodyPr>
          <a:lstStyle/>
          <a:p>
            <a:r>
              <a:rPr lang="en-US" dirty="0"/>
              <a:t>Election Integrity Report</a:t>
            </a:r>
          </a:p>
        </p:txBody>
      </p:sp>
      <p:sp>
        <p:nvSpPr>
          <p:cNvPr id="3" name="Subtitle 2"/>
          <p:cNvSpPr>
            <a:spLocks noGrp="1"/>
          </p:cNvSpPr>
          <p:nvPr>
            <p:ph type="subTitle" idx="1"/>
          </p:nvPr>
        </p:nvSpPr>
        <p:spPr>
          <a:xfrm>
            <a:off x="457200" y="4267200"/>
            <a:ext cx="5486400" cy="1752600"/>
          </a:xfrm>
        </p:spPr>
        <p:txBody>
          <a:bodyPr>
            <a:normAutofit/>
          </a:bodyPr>
          <a:lstStyle/>
          <a:p>
            <a:r>
              <a:rPr lang="en-US" dirty="0">
                <a:solidFill>
                  <a:schemeClr val="tx1"/>
                </a:solidFill>
                <a:latin typeface="+mj-lt"/>
              </a:rPr>
              <a:t>Chuck Broerman </a:t>
            </a:r>
          </a:p>
          <a:p>
            <a:r>
              <a:rPr lang="en-US" dirty="0">
                <a:solidFill>
                  <a:schemeClr val="tx1"/>
                </a:solidFill>
                <a:latin typeface="+mj-lt"/>
              </a:rPr>
              <a:t>El Paso County Clerk and Recorder</a:t>
            </a:r>
          </a:p>
          <a:p>
            <a:r>
              <a:rPr lang="en-US" dirty="0">
                <a:solidFill>
                  <a:schemeClr val="tx1"/>
                </a:solidFill>
                <a:latin typeface="+mj-lt"/>
              </a:rPr>
              <a:t>November 2, 2021</a:t>
            </a:r>
          </a:p>
        </p:txBody>
      </p:sp>
      <p:pic>
        <p:nvPicPr>
          <p:cNvPr id="4" name="Picture 3" descr="CAR Logo Transparent.png"/>
          <p:cNvPicPr>
            <a:picLocks noChangeAspect="1"/>
          </p:cNvPicPr>
          <p:nvPr/>
        </p:nvPicPr>
        <p:blipFill>
          <a:blip r:embed="rId2" cstate="print"/>
          <a:stretch>
            <a:fillRect/>
          </a:stretch>
        </p:blipFill>
        <p:spPr>
          <a:xfrm>
            <a:off x="6400800" y="228600"/>
            <a:ext cx="2362200" cy="206792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34" y="381000"/>
            <a:ext cx="8229600" cy="1066800"/>
          </a:xfrm>
        </p:spPr>
        <p:txBody>
          <a:bodyPr/>
          <a:lstStyle/>
          <a:p>
            <a:pPr algn="ctr"/>
            <a:r>
              <a:rPr lang="en-US" dirty="0"/>
              <a:t>Bipartisan Efforts &amp; Partnerships</a:t>
            </a:r>
          </a:p>
        </p:txBody>
      </p:sp>
      <p:sp>
        <p:nvSpPr>
          <p:cNvPr id="3" name="TextBox 2">
            <a:extLst>
              <a:ext uri="{FF2B5EF4-FFF2-40B4-BE49-F238E27FC236}">
                <a16:creationId xmlns:a16="http://schemas.microsoft.com/office/drawing/2014/main" id="{54DFB839-0B0B-4E79-912A-0B99E178ACD6}"/>
              </a:ext>
            </a:extLst>
          </p:cNvPr>
          <p:cNvSpPr txBox="1"/>
          <p:nvPr/>
        </p:nvSpPr>
        <p:spPr>
          <a:xfrm>
            <a:off x="228600" y="1582340"/>
            <a:ext cx="8686800" cy="4801314"/>
          </a:xfrm>
          <a:prstGeom prst="rect">
            <a:avLst/>
          </a:prstGeom>
          <a:noFill/>
        </p:spPr>
        <p:txBody>
          <a:bodyPr wrap="square" rtlCol="0">
            <a:spAutoFit/>
          </a:bodyPr>
          <a:lstStyle/>
          <a:p>
            <a:pPr marL="285750" indent="-285750">
              <a:buFont typeface="Arial" panose="020B0604020202020204" pitchFamily="34" charset="0"/>
              <a:buChar char="•"/>
            </a:pPr>
            <a:r>
              <a:rPr lang="en-US" dirty="0"/>
              <a:t>El Paso County Republican Party Chair and El Paso County Democratic Party appointed  representatives to the El Paso County Canvass Board, Testing Board and the RLA Board for each election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sz="1800" dirty="0">
                <a:solidFill>
                  <a:srgbClr val="0E101A"/>
                </a:solidFill>
                <a:effectLst/>
                <a:ea typeface="Calibri" panose="020F0502020204030204" pitchFamily="34" charset="0"/>
              </a:rPr>
              <a:t>Clerk and Recorder’s Office </a:t>
            </a:r>
            <a:r>
              <a:rPr lang="en-US" sz="1800" dirty="0">
                <a:effectLst/>
                <a:ea typeface="Calibri" panose="020F0502020204030204" pitchFamily="34" charset="0"/>
              </a:rPr>
              <a:t>hires hundreds of Election Judges appointed by the El Paso County Republican Party and Democratic Party and utilized them for:</a:t>
            </a:r>
          </a:p>
          <a:p>
            <a:pPr marL="742950" lvl="1" indent="-285750">
              <a:buFont typeface="Arial" panose="020B0604020202020204" pitchFamily="34" charset="0"/>
              <a:buChar char="•"/>
            </a:pPr>
            <a:r>
              <a:rPr lang="en-US" dirty="0">
                <a:effectLst/>
                <a:ea typeface="Calibri" panose="020F0502020204030204" pitchFamily="34" charset="0"/>
              </a:rPr>
              <a:t>Pre-election Posting</a:t>
            </a:r>
          </a:p>
          <a:p>
            <a:pPr marL="742950" lvl="1" indent="-285750">
              <a:buFont typeface="Arial" panose="020B0604020202020204" pitchFamily="34" charset="0"/>
              <a:buChar char="•"/>
            </a:pPr>
            <a:r>
              <a:rPr lang="en-US" dirty="0">
                <a:effectLst/>
                <a:ea typeface="Calibri" panose="020F0502020204030204" pitchFamily="34" charset="0"/>
              </a:rPr>
              <a:t>Post-election Audits </a:t>
            </a:r>
          </a:p>
          <a:p>
            <a:pPr marL="742950" lvl="1" indent="-285750">
              <a:buFont typeface="Arial" panose="020B0604020202020204" pitchFamily="34" charset="0"/>
              <a:buChar char="•"/>
            </a:pPr>
            <a:r>
              <a:rPr lang="en-US" dirty="0">
                <a:effectLst/>
                <a:ea typeface="Calibri" panose="020F0502020204030204" pitchFamily="34" charset="0"/>
              </a:rPr>
              <a:t>Mail Ballot Signature Verification </a:t>
            </a:r>
          </a:p>
          <a:p>
            <a:pPr marL="742950" lvl="1" indent="-285750">
              <a:buFont typeface="Arial" panose="020B0604020202020204" pitchFamily="34" charset="0"/>
              <a:buChar char="•"/>
            </a:pPr>
            <a:r>
              <a:rPr lang="en-US" dirty="0">
                <a:effectLst/>
                <a:ea typeface="Calibri" panose="020F0502020204030204" pitchFamily="34" charset="0"/>
              </a:rPr>
              <a:t>Ballot Processing procedure</a:t>
            </a:r>
          </a:p>
          <a:p>
            <a:pPr marL="742950" lvl="1" indent="-285750">
              <a:buFont typeface="Arial" panose="020B0604020202020204" pitchFamily="34" charset="0"/>
              <a:buChar char="•"/>
            </a:pPr>
            <a:r>
              <a:rPr lang="en-US" dirty="0">
                <a:effectLst/>
                <a:ea typeface="Calibri" panose="020F0502020204030204" pitchFamily="34" charset="0"/>
              </a:rPr>
              <a:t>Ballot Adjudication Station</a:t>
            </a:r>
          </a:p>
          <a:p>
            <a:pPr marL="742950" lvl="1" indent="-285750">
              <a:buFont typeface="Arial" panose="020B0604020202020204" pitchFamily="34" charset="0"/>
              <a:buChar char="•"/>
            </a:pPr>
            <a:r>
              <a:rPr lang="en-US" dirty="0">
                <a:effectLst/>
                <a:ea typeface="Calibri" panose="020F0502020204030204" pitchFamily="34" charset="0"/>
              </a:rPr>
              <a:t>Ballot Tabulation process </a:t>
            </a:r>
          </a:p>
          <a:p>
            <a:r>
              <a:rPr lang="en-US" dirty="0">
                <a:effectLst/>
                <a:ea typeface="Calibri" panose="020F0502020204030204" pitchFamily="34" charset="0"/>
              </a:rPr>
              <a:t>by doing so ensures no political party, individual, or foreign actor could insert fraudulent ballots into the process or sway the tabulation in their favor</a:t>
            </a:r>
          </a:p>
          <a:p>
            <a:pPr marL="285750" indent="-285750">
              <a:buFont typeface="Arial" panose="020B0604020202020204" pitchFamily="34" charset="0"/>
              <a:buChar char="•"/>
            </a:pPr>
            <a:endParaRPr lang="en-US" sz="1800" dirty="0">
              <a:effectLst/>
              <a:ea typeface="Calibri" panose="020F0502020204030204" pitchFamily="34" charset="0"/>
            </a:endParaRPr>
          </a:p>
          <a:p>
            <a:pPr marL="285750" indent="-285750">
              <a:buFont typeface="Arial" panose="020B0604020202020204" pitchFamily="34" charset="0"/>
              <a:buChar char="•"/>
            </a:pPr>
            <a:r>
              <a:rPr lang="en-US" dirty="0">
                <a:ea typeface="Calibri" panose="020F0502020204030204" pitchFamily="34" charset="0"/>
              </a:rPr>
              <a:t>Hosted individual political party meetings for elation planning purposes</a:t>
            </a:r>
            <a:endParaRPr lang="en-US" sz="1800" dirty="0">
              <a:effectLst/>
              <a:ea typeface="Calibri" panose="020F0502020204030204" pitchFamily="34"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3600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234" y="381000"/>
            <a:ext cx="8229600" cy="1066800"/>
          </a:xfrm>
        </p:spPr>
        <p:txBody>
          <a:bodyPr/>
          <a:lstStyle/>
          <a:p>
            <a:pPr algn="ctr"/>
            <a:r>
              <a:rPr lang="en-US" dirty="0"/>
              <a:t>Looking Forward</a:t>
            </a:r>
          </a:p>
        </p:txBody>
      </p:sp>
      <p:sp>
        <p:nvSpPr>
          <p:cNvPr id="3" name="TextBox 2">
            <a:extLst>
              <a:ext uri="{FF2B5EF4-FFF2-40B4-BE49-F238E27FC236}">
                <a16:creationId xmlns:a16="http://schemas.microsoft.com/office/drawing/2014/main" id="{54DFB839-0B0B-4E79-912A-0B99E178ACD6}"/>
              </a:ext>
            </a:extLst>
          </p:cNvPr>
          <p:cNvSpPr txBox="1"/>
          <p:nvPr/>
        </p:nvSpPr>
        <p:spPr>
          <a:xfrm>
            <a:off x="235634" y="1238584"/>
            <a:ext cx="8686800" cy="5632311"/>
          </a:xfrm>
          <a:prstGeom prst="rect">
            <a:avLst/>
          </a:prstGeom>
          <a:noFill/>
        </p:spPr>
        <p:txBody>
          <a:bodyPr wrap="square" rtlCol="0">
            <a:spAutoFit/>
          </a:bodyPr>
          <a:lstStyle/>
          <a:p>
            <a:r>
              <a:rPr lang="en-US" dirty="0"/>
              <a:t>While the steps local officials have taken to ensure the accuracy of the election process are admirable, there are reforms the state legislature could embrace which would enhance the integrity of the elections system and restore trust in the process.</a:t>
            </a:r>
          </a:p>
          <a:p>
            <a:endParaRPr lang="en-US" dirty="0"/>
          </a:p>
          <a:p>
            <a:pPr marL="285750" indent="-285750">
              <a:buFont typeface="Arial" panose="020B0604020202020204" pitchFamily="34" charset="0"/>
              <a:buChar char="•"/>
            </a:pPr>
            <a:r>
              <a:rPr lang="en-US" dirty="0"/>
              <a:t>The State can fund and support platforms that would make ballot images available for easy online inspection at no cost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Institute additional audits of signature verification judges to enhance accountability at this critical step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Use Voter Registration Audits and enhance the accuracy of voter registration files by validating information against other data, such as the Social Security Administration, Colorado Department of Revenue, federal immigration information, and other similar resources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Expanded secure 24/7 ballot return boxes that allow voters to return their ballot without relying on the U.S. Postal Service for access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Ensure proper funding levels for election operations, security enhancements, and other innovations</a:t>
            </a:r>
          </a:p>
        </p:txBody>
      </p:sp>
    </p:spTree>
    <p:extLst>
      <p:ext uri="{BB962C8B-B14F-4D97-AF65-F5344CB8AC3E}">
        <p14:creationId xmlns:p14="http://schemas.microsoft.com/office/powerpoint/2010/main" val="926739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83" y="457200"/>
            <a:ext cx="8686800" cy="1066800"/>
          </a:xfrm>
        </p:spPr>
        <p:txBody>
          <a:bodyPr>
            <a:normAutofit fontScale="90000"/>
          </a:bodyPr>
          <a:lstStyle/>
          <a:p>
            <a:pPr algn="ctr"/>
            <a:r>
              <a:rPr lang="en-US" dirty="0"/>
              <a:t>4</a:t>
            </a:r>
            <a:r>
              <a:rPr lang="en-US" baseline="30000" dirty="0"/>
              <a:t>th</a:t>
            </a:r>
            <a:r>
              <a:rPr lang="en-US" dirty="0"/>
              <a:t> Judicial District Attorney Partnership</a:t>
            </a:r>
          </a:p>
        </p:txBody>
      </p:sp>
      <p:sp>
        <p:nvSpPr>
          <p:cNvPr id="3" name="TextBox 2">
            <a:extLst>
              <a:ext uri="{FF2B5EF4-FFF2-40B4-BE49-F238E27FC236}">
                <a16:creationId xmlns:a16="http://schemas.microsoft.com/office/drawing/2014/main" id="{DFEF8CB4-FFA1-427C-8F3D-9CC5489515BE}"/>
              </a:ext>
            </a:extLst>
          </p:cNvPr>
          <p:cNvSpPr txBox="1"/>
          <p:nvPr/>
        </p:nvSpPr>
        <p:spPr>
          <a:xfrm>
            <a:off x="301283" y="1492348"/>
            <a:ext cx="8534400" cy="3416320"/>
          </a:xfrm>
          <a:prstGeom prst="rect">
            <a:avLst/>
          </a:prstGeom>
          <a:noFill/>
        </p:spPr>
        <p:txBody>
          <a:bodyPr wrap="square" rtlCol="0">
            <a:spAutoFit/>
          </a:bodyPr>
          <a:lstStyle/>
          <a:p>
            <a:pPr marL="285750" marR="0" indent="-285750" fontAlgn="base">
              <a:spcBef>
                <a:spcPts val="0"/>
              </a:spcBef>
              <a:spcAft>
                <a:spcPts val="0"/>
              </a:spcAft>
              <a:buFont typeface="Arial" panose="020B0604020202020204" pitchFamily="34" charset="0"/>
              <a:buChar char="•"/>
            </a:pPr>
            <a:r>
              <a:rPr lang="en-US" dirty="0">
                <a:solidFill>
                  <a:srgbClr val="0E101A"/>
                </a:solidFill>
                <a:ea typeface="Times New Roman" panose="02020603050405020304" pitchFamily="18" charset="0"/>
              </a:rPr>
              <a:t>T</a:t>
            </a:r>
            <a:r>
              <a:rPr lang="en-US" sz="1800" dirty="0">
                <a:solidFill>
                  <a:srgbClr val="0E101A"/>
                </a:solidFill>
                <a:effectLst/>
                <a:ea typeface="Times New Roman" panose="02020603050405020304" pitchFamily="18" charset="0"/>
              </a:rPr>
              <a:t>he Clerk and Recorder’s Office has referred a small number of possible criminal violations to the 4th Judicial District Attorney’s Office to investigate potentially illegal voter activity.</a:t>
            </a:r>
          </a:p>
          <a:p>
            <a:pPr marL="0" marR="0" fontAlgn="base">
              <a:spcBef>
                <a:spcPts val="0"/>
              </a:spcBef>
              <a:spcAft>
                <a:spcPts val="0"/>
              </a:spcAft>
            </a:pPr>
            <a:r>
              <a:rPr lang="en-US" dirty="0">
                <a:solidFill>
                  <a:srgbClr val="0E101A"/>
                </a:solidFill>
                <a:ea typeface="Times New Roman" panose="02020603050405020304" pitchFamily="18" charset="0"/>
              </a:rPr>
              <a:t>	</a:t>
            </a:r>
            <a:r>
              <a:rPr lang="en-US" sz="1800" dirty="0">
                <a:solidFill>
                  <a:srgbClr val="0E101A"/>
                </a:solidFill>
                <a:effectLst/>
                <a:ea typeface="Times New Roman" panose="02020603050405020304" pitchFamily="18" charset="0"/>
              </a:rPr>
              <a:t> </a:t>
            </a:r>
            <a:endParaRPr lang="en-US" sz="1800" dirty="0">
              <a:effectLst/>
              <a:ea typeface="Times New Roman" panose="02020603050405020304" pitchFamily="18" charset="0"/>
            </a:endParaRPr>
          </a:p>
          <a:p>
            <a:pPr marR="0" fontAlgn="base">
              <a:spcBef>
                <a:spcPts val="0"/>
              </a:spcBef>
              <a:spcAft>
                <a:spcPts val="0"/>
              </a:spcAft>
            </a:pPr>
            <a:endParaRPr lang="en-US" sz="1800" dirty="0">
              <a:effectLst/>
              <a:ea typeface="Times New Roman" panose="02020603050405020304" pitchFamily="18" charset="0"/>
            </a:endParaRPr>
          </a:p>
          <a:p>
            <a:pPr marL="285750" marR="0" indent="-285750" fontAlgn="base">
              <a:spcBef>
                <a:spcPts val="0"/>
              </a:spcBef>
              <a:spcAft>
                <a:spcPts val="0"/>
              </a:spcAft>
              <a:buFont typeface="Arial" panose="020B0604020202020204" pitchFamily="34" charset="0"/>
              <a:buChar char="•"/>
            </a:pPr>
            <a:r>
              <a:rPr lang="en-US" dirty="0"/>
              <a:t>In a further commitment to election integrity and as a ground-breaking collaboration between offices, the Clerk and Recorder and the 4th Judicial District Attorney’s Office has recently agreed to jointly fund and support a full-time position within the District Attorney’s Office to investigate and prosecute voter fraud. </a:t>
            </a:r>
          </a:p>
          <a:p>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3036729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5FBA6B9-058D-4231-9F24-227FB7EDDD78}"/>
              </a:ext>
            </a:extLst>
          </p:cNvPr>
          <p:cNvSpPr>
            <a:spLocks noGrp="1"/>
          </p:cNvSpPr>
          <p:nvPr>
            <p:ph type="title"/>
          </p:nvPr>
        </p:nvSpPr>
        <p:spPr>
          <a:xfrm>
            <a:off x="-457200" y="161861"/>
            <a:ext cx="5715000" cy="901829"/>
          </a:xfrm>
        </p:spPr>
        <p:txBody>
          <a:bodyPr>
            <a:normAutofit/>
          </a:bodyPr>
          <a:lstStyle/>
          <a:p>
            <a:pPr algn="ctr"/>
            <a:r>
              <a:rPr lang="en-US" sz="2000" dirty="0"/>
              <a:t>Returns 2021 Coordinated Election</a:t>
            </a:r>
          </a:p>
        </p:txBody>
      </p:sp>
      <p:pic>
        <p:nvPicPr>
          <p:cNvPr id="5" name="Picture 4" descr="Table&#10;&#10;Description automatically generated">
            <a:extLst>
              <a:ext uri="{FF2B5EF4-FFF2-40B4-BE49-F238E27FC236}">
                <a16:creationId xmlns:a16="http://schemas.microsoft.com/office/drawing/2014/main" id="{3A492AB6-EA4B-4872-9D51-6D4EFAD1B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 y="762000"/>
            <a:ext cx="8458199" cy="5915478"/>
          </a:xfrm>
          <a:prstGeom prst="rect">
            <a:avLst/>
          </a:prstGeom>
        </p:spPr>
      </p:pic>
    </p:spTree>
    <p:extLst>
      <p:ext uri="{BB962C8B-B14F-4D97-AF65-F5344CB8AC3E}">
        <p14:creationId xmlns:p14="http://schemas.microsoft.com/office/powerpoint/2010/main" val="3035100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073B1D-C31F-4547-AA4C-5B25F609F84D}"/>
              </a:ext>
            </a:extLst>
          </p:cNvPr>
          <p:cNvSpPr>
            <a:spLocks noGrp="1"/>
          </p:cNvSpPr>
          <p:nvPr>
            <p:ph idx="1"/>
          </p:nvPr>
        </p:nvSpPr>
        <p:spPr>
          <a:xfrm>
            <a:off x="323264" y="1600200"/>
            <a:ext cx="8515936" cy="4497203"/>
          </a:xfrm>
        </p:spPr>
        <p:txBody>
          <a:bodyPr>
            <a:normAutofit/>
          </a:bodyPr>
          <a:lstStyle/>
          <a:p>
            <a:pPr marL="82296" indent="0">
              <a:buNone/>
            </a:pPr>
            <a:r>
              <a:rPr lang="en-US" dirty="0"/>
              <a:t>“Our office prides itself on transparency, therefore, we are leading the way in innovative solutions in providing election services via a virtual government for our constituents,” said Chuck Broerman, Clerk and Recorder.”</a:t>
            </a:r>
          </a:p>
          <a:p>
            <a:pPr marL="82296" indent="0">
              <a:buNone/>
            </a:pPr>
            <a:endParaRPr lang="en-US" dirty="0"/>
          </a:p>
          <a:p>
            <a:pPr marL="82296" indent="0">
              <a:buNone/>
            </a:pPr>
            <a:r>
              <a:rPr lang="en-US" dirty="0"/>
              <a:t>This report features several initiatives the Clerk’s office has offered to ensure confidence and trust in</a:t>
            </a:r>
            <a:r>
              <a:rPr lang="en-US" dirty="0">
                <a:solidFill>
                  <a:srgbClr val="FF0000"/>
                </a:solidFill>
              </a:rPr>
              <a:t> </a:t>
            </a:r>
            <a:r>
              <a:rPr lang="en-US" dirty="0"/>
              <a:t>the election process as well as proposed election integrity measures, we plan  to implement </a:t>
            </a:r>
          </a:p>
          <a:p>
            <a:endParaRPr lang="en-US" dirty="0"/>
          </a:p>
          <a:p>
            <a:endParaRPr lang="en-US" dirty="0"/>
          </a:p>
        </p:txBody>
      </p:sp>
      <p:sp>
        <p:nvSpPr>
          <p:cNvPr id="4" name="Title 1">
            <a:extLst>
              <a:ext uri="{FF2B5EF4-FFF2-40B4-BE49-F238E27FC236}">
                <a16:creationId xmlns:a16="http://schemas.microsoft.com/office/drawing/2014/main" id="{E5FBA6B9-058D-4231-9F24-227FB7EDDD78}"/>
              </a:ext>
            </a:extLst>
          </p:cNvPr>
          <p:cNvSpPr>
            <a:spLocks noGrp="1"/>
          </p:cNvSpPr>
          <p:nvPr>
            <p:ph type="title"/>
          </p:nvPr>
        </p:nvSpPr>
        <p:spPr>
          <a:xfrm>
            <a:off x="591136" y="533400"/>
            <a:ext cx="8229600" cy="1066800"/>
          </a:xfrm>
        </p:spPr>
        <p:txBody>
          <a:bodyPr/>
          <a:lstStyle/>
          <a:p>
            <a:pPr algn="ctr"/>
            <a:r>
              <a:rPr lang="en-US" dirty="0"/>
              <a:t>Transparency and Trust</a:t>
            </a:r>
          </a:p>
        </p:txBody>
      </p:sp>
    </p:spTree>
    <p:extLst>
      <p:ext uri="{BB962C8B-B14F-4D97-AF65-F5344CB8AC3E}">
        <p14:creationId xmlns:p14="http://schemas.microsoft.com/office/powerpoint/2010/main" val="1638932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327233-415A-468B-B7EF-598F473E441D}"/>
              </a:ext>
            </a:extLst>
          </p:cNvPr>
          <p:cNvSpPr>
            <a:spLocks noGrp="1"/>
          </p:cNvSpPr>
          <p:nvPr>
            <p:ph idx="1"/>
          </p:nvPr>
        </p:nvSpPr>
        <p:spPr>
          <a:xfrm>
            <a:off x="628650" y="1600200"/>
            <a:ext cx="7886700" cy="4883426"/>
          </a:xfrm>
        </p:spPr>
        <p:txBody>
          <a:bodyPr vert="horz" lIns="68580" tIns="34290" rIns="68580" bIns="34290" anchor="t">
            <a:normAutofit lnSpcReduction="10000"/>
          </a:bodyPr>
          <a:lstStyle/>
          <a:p>
            <a:pPr indent="-191929"/>
            <a:r>
              <a:rPr lang="en-US" dirty="0"/>
              <a:t>The Clerk and Recorder's Election staff and I have answered several thousand phone calls and emails and met with a number of groups regarding the election and our election security practices. </a:t>
            </a:r>
          </a:p>
          <a:p>
            <a:pPr indent="-191929"/>
            <a:endParaRPr lang="en-US" dirty="0"/>
          </a:p>
          <a:p>
            <a:pPr indent="-191929"/>
            <a:r>
              <a:rPr lang="en-US" dirty="0"/>
              <a:t>Hosted and participated in local and statewide Election Town Hall meetings and Election Tours</a:t>
            </a:r>
          </a:p>
          <a:p>
            <a:pPr marL="493395" lvl="1" indent="-184785"/>
            <a:endParaRPr lang="en-US" dirty="0"/>
          </a:p>
          <a:p>
            <a:pPr indent="-191929"/>
            <a:r>
              <a:rPr lang="en-US" dirty="0"/>
              <a:t>Testified before the Legislative Audit Committee</a:t>
            </a:r>
          </a:p>
          <a:p>
            <a:pPr indent="-191929"/>
            <a:endParaRPr lang="en-US" dirty="0"/>
          </a:p>
        </p:txBody>
      </p:sp>
      <p:sp>
        <p:nvSpPr>
          <p:cNvPr id="4" name="Title 1">
            <a:extLst>
              <a:ext uri="{FF2B5EF4-FFF2-40B4-BE49-F238E27FC236}">
                <a16:creationId xmlns:a16="http://schemas.microsoft.com/office/drawing/2014/main" id="{52691143-9C6E-4DC0-BF87-9CE0FC30DC16}"/>
              </a:ext>
            </a:extLst>
          </p:cNvPr>
          <p:cNvSpPr>
            <a:spLocks noGrp="1"/>
          </p:cNvSpPr>
          <p:nvPr>
            <p:ph type="title"/>
          </p:nvPr>
        </p:nvSpPr>
        <p:spPr>
          <a:xfrm>
            <a:off x="591136" y="533400"/>
            <a:ext cx="8229600" cy="1066800"/>
          </a:xfrm>
        </p:spPr>
        <p:txBody>
          <a:bodyPr/>
          <a:lstStyle/>
          <a:p>
            <a:pPr algn="ctr"/>
            <a:r>
              <a:rPr lang="en-US" dirty="0"/>
              <a:t>What We’ve Done</a:t>
            </a:r>
          </a:p>
        </p:txBody>
      </p:sp>
    </p:spTree>
    <p:extLst>
      <p:ext uri="{BB962C8B-B14F-4D97-AF65-F5344CB8AC3E}">
        <p14:creationId xmlns:p14="http://schemas.microsoft.com/office/powerpoint/2010/main" val="1579187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066800"/>
          </a:xfrm>
        </p:spPr>
        <p:txBody>
          <a:bodyPr/>
          <a:lstStyle/>
          <a:p>
            <a:pPr algn="ctr"/>
            <a:r>
              <a:rPr lang="en-US" dirty="0"/>
              <a:t>Ballot Security (pre-election)</a:t>
            </a:r>
          </a:p>
        </p:txBody>
      </p:sp>
      <p:sp>
        <p:nvSpPr>
          <p:cNvPr id="3" name="TextBox 2"/>
          <p:cNvSpPr txBox="1"/>
          <p:nvPr/>
        </p:nvSpPr>
        <p:spPr>
          <a:xfrm>
            <a:off x="304800" y="1371600"/>
            <a:ext cx="8458200" cy="5262979"/>
          </a:xfrm>
          <a:prstGeom prst="rect">
            <a:avLst/>
          </a:prstGeom>
          <a:noFill/>
        </p:spPr>
        <p:txBody>
          <a:bodyPr wrap="square" rtlCol="0">
            <a:spAutoFit/>
          </a:bodyPr>
          <a:lstStyle/>
          <a:p>
            <a:r>
              <a:rPr lang="en-US" sz="1600" b="1" u="sng" dirty="0"/>
              <a:t>Conduct L&amp;A (Logic and Accuracy test)</a:t>
            </a:r>
            <a:endParaRPr lang="en-US" sz="1600" dirty="0"/>
          </a:p>
          <a:p>
            <a:r>
              <a:rPr lang="en-US" sz="1600" dirty="0"/>
              <a:t>All ballot counting equipment is tested that will be used for the Coordinated</a:t>
            </a:r>
            <a:r>
              <a:rPr lang="en-US" sz="1600" dirty="0">
                <a:solidFill>
                  <a:srgbClr val="FF0000"/>
                </a:solidFill>
              </a:rPr>
              <a:t> </a:t>
            </a:r>
            <a:r>
              <a:rPr lang="en-US" sz="1600" dirty="0"/>
              <a:t>Election.  </a:t>
            </a:r>
          </a:p>
          <a:p>
            <a:pPr marL="742950" lvl="1" indent="-285750">
              <a:buFont typeface="Arial" panose="020B0604020202020204" pitchFamily="34" charset="0"/>
              <a:buChar char="•"/>
            </a:pPr>
            <a:r>
              <a:rPr lang="en-US" sz="1600" dirty="0"/>
              <a:t>Central Count Optical Scanners, Voter Service and Polling Center electronic marking devices.  </a:t>
            </a:r>
          </a:p>
          <a:p>
            <a:pPr marL="0" marR="0">
              <a:spcBef>
                <a:spcPts val="0"/>
              </a:spcBef>
              <a:spcAft>
                <a:spcPts val="0"/>
              </a:spcAft>
            </a:pPr>
            <a:endParaRPr lang="en-US" sz="1600" b="1" u="sng"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600" b="1" u="sng" dirty="0">
                <a:effectLst/>
                <a:ea typeface="Times New Roman" panose="02020603050405020304" pitchFamily="18" charset="0"/>
                <a:cs typeface="Times New Roman" panose="02020603050405020304" pitchFamily="18" charset="0"/>
              </a:rPr>
              <a:t>The L&amp;A test consists of three components:</a:t>
            </a: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600" dirty="0">
                <a:effectLst/>
                <a:ea typeface="Times New Roman" panose="02020603050405020304" pitchFamily="18" charset="0"/>
                <a:cs typeface="Times New Roman" panose="02020603050405020304" pitchFamily="18" charset="0"/>
              </a:rPr>
              <a:t>System Function Test </a:t>
            </a:r>
          </a:p>
          <a:p>
            <a:pPr marL="800100" lvl="1" indent="-342900">
              <a:buFont typeface="Arial" panose="020B0604020202020204" pitchFamily="34" charset="0"/>
              <a:buChar char="•"/>
              <a:tabLst>
                <a:tab pos="457200" algn="l"/>
              </a:tabLst>
            </a:pPr>
            <a:r>
              <a:rPr lang="en-US" sz="1600" dirty="0">
                <a:effectLst/>
                <a:ea typeface="Times New Roman" panose="02020603050405020304" pitchFamily="18" charset="0"/>
                <a:cs typeface="Times New Roman" panose="02020603050405020304" pitchFamily="18" charset="0"/>
              </a:rPr>
              <a:t>This test verifies that the election was programmed correctly by county staff in the Election Management System (EMS).</a:t>
            </a:r>
            <a:br>
              <a:rPr lang="en-US" sz="1600" dirty="0">
                <a:effectLst/>
                <a:ea typeface="Times New Roman" panose="02020603050405020304" pitchFamily="18" charset="0"/>
                <a:cs typeface="Times New Roman" panose="02020603050405020304" pitchFamily="18" charset="0"/>
              </a:rPr>
            </a:b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600" dirty="0">
                <a:effectLst/>
                <a:ea typeface="Times New Roman" panose="02020603050405020304" pitchFamily="18" charset="0"/>
                <a:cs typeface="Times New Roman" panose="02020603050405020304" pitchFamily="18" charset="0"/>
              </a:rPr>
              <a:t>Hardware Function Test </a:t>
            </a:r>
          </a:p>
          <a:p>
            <a:pPr marL="800100" lvl="1" indent="-342900">
              <a:buFont typeface="Arial" panose="020B0604020202020204" pitchFamily="34" charset="0"/>
              <a:buChar char="•"/>
              <a:tabLst>
                <a:tab pos="457200" algn="l"/>
              </a:tabLst>
            </a:pPr>
            <a:r>
              <a:rPr lang="en-US" sz="1600" dirty="0">
                <a:effectLst/>
                <a:ea typeface="Times New Roman" panose="02020603050405020304" pitchFamily="18" charset="0"/>
                <a:cs typeface="Times New Roman" panose="02020603050405020304" pitchFamily="18" charset="0"/>
              </a:rPr>
              <a:t>This test ensures that all of the EMS hardware that will be used in the election functions properly. </a:t>
            </a:r>
          </a:p>
          <a:p>
            <a:pPr lvl="1">
              <a:tabLst>
                <a:tab pos="457200" algn="l"/>
              </a:tabLst>
            </a:pPr>
            <a:endParaRPr lang="en-US" sz="1600" dirty="0">
              <a:effectLs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tabLst>
                <a:tab pos="457200" algn="l"/>
              </a:tabLst>
            </a:pPr>
            <a:r>
              <a:rPr lang="en-US" sz="1600" dirty="0">
                <a:effectLst/>
                <a:ea typeface="Times New Roman" panose="02020603050405020304" pitchFamily="18" charset="0"/>
                <a:cs typeface="Times New Roman" panose="02020603050405020304" pitchFamily="18" charset="0"/>
              </a:rPr>
              <a:t>Integrity Check </a:t>
            </a:r>
          </a:p>
          <a:p>
            <a:pPr marL="800100" lvl="1" indent="-342900">
              <a:buFont typeface="Arial" panose="020B0604020202020204" pitchFamily="34" charset="0"/>
              <a:buChar char="•"/>
              <a:tabLst>
                <a:tab pos="457200" algn="l"/>
              </a:tabLst>
            </a:pPr>
            <a:r>
              <a:rPr lang="en-US" sz="1600" dirty="0">
                <a:effectLst/>
                <a:ea typeface="Times New Roman" panose="02020603050405020304" pitchFamily="18" charset="0"/>
                <a:cs typeface="Times New Roman" panose="02020603050405020304" pitchFamily="18" charset="0"/>
              </a:rPr>
              <a:t>The final part requires the bipartisan Testing Board to select a sample of a minimum of 25 blank ballots each to vote as they choose.  The Testing Board makes a hand tally of these ballots to check against the machine count after they are tabulated on a scanner of their choosing.  This test is as expansive as the Testing Board chooses to make it in an effort to achieve the highest confidence in the EMS vote tabulation.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066800"/>
          </a:xfrm>
        </p:spPr>
        <p:txBody>
          <a:bodyPr/>
          <a:lstStyle/>
          <a:p>
            <a:pPr algn="ctr"/>
            <a:r>
              <a:rPr lang="en-US" dirty="0"/>
              <a:t>Ballot Security (post-election)</a:t>
            </a:r>
          </a:p>
        </p:txBody>
      </p:sp>
      <p:sp>
        <p:nvSpPr>
          <p:cNvPr id="3" name="TextBox 2"/>
          <p:cNvSpPr txBox="1"/>
          <p:nvPr/>
        </p:nvSpPr>
        <p:spPr>
          <a:xfrm>
            <a:off x="304800" y="1371600"/>
            <a:ext cx="8458200" cy="4493538"/>
          </a:xfrm>
          <a:prstGeom prst="rect">
            <a:avLst/>
          </a:prstGeom>
          <a:noFill/>
        </p:spPr>
        <p:txBody>
          <a:bodyPr wrap="square" rtlCol="0">
            <a:spAutoFit/>
          </a:bodyPr>
          <a:lstStyle/>
          <a:p>
            <a:r>
              <a:rPr lang="en-US" sz="2000" b="1" u="sng" dirty="0"/>
              <a:t>Risk Limiting Audit</a:t>
            </a:r>
          </a:p>
          <a:p>
            <a:endParaRPr lang="en-US" sz="1600" dirty="0"/>
          </a:p>
          <a:p>
            <a:pPr marL="29845" indent="-285750">
              <a:buFont typeface="Arial" panose="020B0604020202020204" pitchFamily="34" charset="0"/>
              <a:buChar char="•"/>
            </a:pPr>
            <a:r>
              <a:rPr lang="en-US" sz="2000" dirty="0">
                <a:ea typeface="+mn-lt"/>
                <a:cs typeface="+mn-lt"/>
              </a:rPr>
              <a:t>A post-election audit that gives a statistical level of confidence that the outcome of an election is correct</a:t>
            </a:r>
          </a:p>
          <a:p>
            <a:pPr marL="29845" indent="-285750">
              <a:buFont typeface="Arial" panose="020B0604020202020204" pitchFamily="34" charset="0"/>
              <a:buChar char="•"/>
            </a:pPr>
            <a:endParaRPr lang="en-US" sz="2000" dirty="0">
              <a:solidFill>
                <a:schemeClr val="tx1"/>
              </a:solidFill>
              <a:ea typeface="+mn-lt"/>
              <a:cs typeface="+mn-lt"/>
            </a:endParaRPr>
          </a:p>
          <a:p>
            <a:pPr marL="29845" indent="-285750">
              <a:buFont typeface="Arial" panose="020B0604020202020204" pitchFamily="34" charset="0"/>
              <a:buChar char="•"/>
            </a:pPr>
            <a:r>
              <a:rPr lang="en-US" sz="2000" dirty="0">
                <a:solidFill>
                  <a:schemeClr val="tx1"/>
                </a:solidFill>
              </a:rPr>
              <a:t>This confidence level is the minimum level of confidence meaning an election that passes an audit with a risk limit of 4%, the confidence in tabulation accuracy is 96% or above</a:t>
            </a:r>
          </a:p>
          <a:p>
            <a:pPr marL="657860" lvl="1" indent="-246380"/>
            <a:endParaRPr lang="en-US" sz="2000" dirty="0">
              <a:solidFill>
                <a:schemeClr val="tx1"/>
              </a:solidFill>
            </a:endParaRPr>
          </a:p>
          <a:p>
            <a:pPr marL="29845" indent="-285750">
              <a:buFont typeface="Arial" panose="020B0604020202020204" pitchFamily="34" charset="0"/>
              <a:buChar char="•"/>
            </a:pPr>
            <a:r>
              <a:rPr lang="en-US" sz="2000" dirty="0"/>
              <a:t>Bipartisan audit team enters the votes on randomly selected paper ballots into a system that compares to the digital record of results</a:t>
            </a:r>
          </a:p>
          <a:p>
            <a:pPr indent="-255905"/>
            <a:endParaRPr lang="en-US" sz="2000" dirty="0"/>
          </a:p>
          <a:p>
            <a:pPr indent="-255905"/>
            <a:endParaRPr lang="en-US" dirty="0"/>
          </a:p>
          <a:p>
            <a:endParaRPr lang="en-US" sz="1600" dirty="0"/>
          </a:p>
          <a:p>
            <a:endParaRPr lang="en-US" sz="1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41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6DFCC-F9D9-4EDD-BD77-365B48B69E91}"/>
              </a:ext>
            </a:extLst>
          </p:cNvPr>
          <p:cNvSpPr>
            <a:spLocks noGrp="1"/>
          </p:cNvSpPr>
          <p:nvPr>
            <p:ph type="title"/>
          </p:nvPr>
        </p:nvSpPr>
        <p:spPr>
          <a:xfrm>
            <a:off x="473612" y="609600"/>
            <a:ext cx="8229600" cy="990600"/>
          </a:xfrm>
        </p:spPr>
        <p:txBody>
          <a:bodyPr>
            <a:noAutofit/>
          </a:bodyPr>
          <a:lstStyle/>
          <a:p>
            <a:pPr algn="ctr"/>
            <a:r>
              <a:rPr lang="en-US" sz="3200" dirty="0"/>
              <a:t>Third-Party Election Audit</a:t>
            </a:r>
            <a:br>
              <a:rPr lang="en-US" sz="3200" dirty="0"/>
            </a:br>
            <a:r>
              <a:rPr lang="en-US" sz="3200" dirty="0"/>
              <a:t>Extending Assurance to our Voters</a:t>
            </a:r>
          </a:p>
        </p:txBody>
      </p:sp>
      <p:sp>
        <p:nvSpPr>
          <p:cNvPr id="3" name="Content Placeholder 2">
            <a:extLst>
              <a:ext uri="{FF2B5EF4-FFF2-40B4-BE49-F238E27FC236}">
                <a16:creationId xmlns:a16="http://schemas.microsoft.com/office/drawing/2014/main" id="{32FD88D6-D042-4005-9171-EFCDDDE47BC0}"/>
              </a:ext>
            </a:extLst>
          </p:cNvPr>
          <p:cNvSpPr>
            <a:spLocks noGrp="1"/>
          </p:cNvSpPr>
          <p:nvPr>
            <p:ph idx="1"/>
          </p:nvPr>
        </p:nvSpPr>
        <p:spPr>
          <a:xfrm>
            <a:off x="473612" y="1752600"/>
            <a:ext cx="8229600" cy="4898136"/>
          </a:xfrm>
        </p:spPr>
        <p:txBody>
          <a:bodyPr>
            <a:normAutofit lnSpcReduction="10000"/>
          </a:bodyPr>
          <a:lstStyle/>
          <a:p>
            <a:r>
              <a:rPr lang="en-US" dirty="0"/>
              <a:t>Contracted with </a:t>
            </a:r>
            <a:r>
              <a:rPr lang="en-US" dirty="0" err="1"/>
              <a:t>ClearAudit</a:t>
            </a:r>
            <a:r>
              <a:rPr lang="en-US" dirty="0"/>
              <a:t> to perform a post-election 100% parallel audit.</a:t>
            </a:r>
          </a:p>
          <a:p>
            <a:pPr marL="109728" indent="0">
              <a:buNone/>
            </a:pPr>
            <a:endParaRPr lang="en-US" dirty="0"/>
          </a:p>
          <a:p>
            <a:r>
              <a:rPr lang="en-US" dirty="0" err="1"/>
              <a:t>ClearAudit</a:t>
            </a:r>
            <a:r>
              <a:rPr lang="en-US" dirty="0"/>
              <a:t> is the </a:t>
            </a:r>
            <a:r>
              <a:rPr lang="en-US" b="1" dirty="0"/>
              <a:t>only</a:t>
            </a:r>
            <a:r>
              <a:rPr lang="en-US" dirty="0"/>
              <a:t> audit system in the country that is capable of comparing digital images from other election system vendors and tabulating the results.</a:t>
            </a:r>
          </a:p>
          <a:p>
            <a:endParaRPr lang="en-US" dirty="0"/>
          </a:p>
          <a:p>
            <a:r>
              <a:rPr lang="en-US" dirty="0" err="1"/>
              <a:t>ClearAudit</a:t>
            </a:r>
            <a:r>
              <a:rPr lang="en-US" dirty="0"/>
              <a:t> has utilized the scanned digital images of our ballots and conducted an 100% audit. </a:t>
            </a:r>
          </a:p>
        </p:txBody>
      </p:sp>
    </p:spTree>
    <p:extLst>
      <p:ext uri="{BB962C8B-B14F-4D97-AF65-F5344CB8AC3E}">
        <p14:creationId xmlns:p14="http://schemas.microsoft.com/office/powerpoint/2010/main" val="342558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D88D6-D042-4005-9171-EFCDDDE47BC0}"/>
              </a:ext>
            </a:extLst>
          </p:cNvPr>
          <p:cNvSpPr>
            <a:spLocks noGrp="1"/>
          </p:cNvSpPr>
          <p:nvPr>
            <p:ph idx="1"/>
          </p:nvPr>
        </p:nvSpPr>
        <p:spPr>
          <a:xfrm>
            <a:off x="228600" y="1219200"/>
            <a:ext cx="8458200" cy="5355336"/>
          </a:xfrm>
        </p:spPr>
        <p:txBody>
          <a:bodyPr>
            <a:normAutofit fontScale="62500" lnSpcReduction="20000"/>
          </a:bodyPr>
          <a:lstStyle/>
          <a:p>
            <a:pPr marL="109728" indent="0">
              <a:buNone/>
            </a:pPr>
            <a:endParaRPr lang="en-US" dirty="0"/>
          </a:p>
          <a:p>
            <a:pPr marL="109728" indent="0">
              <a:buNone/>
            </a:pPr>
            <a:r>
              <a:rPr lang="en-US" sz="3300" dirty="0"/>
              <a:t>“The </a:t>
            </a:r>
            <a:r>
              <a:rPr lang="en-US" sz="3300" dirty="0" err="1"/>
              <a:t>ClearAudit</a:t>
            </a:r>
            <a:r>
              <a:rPr lang="en-US" sz="3300" dirty="0"/>
              <a:t> product is one-of-a-kind because Clear Ballot is the only company capable of reading another company’s ballots, which makes it the only truly independent analysis of results. El Paso County provided Dominion Voting Systems’ scanned ballot images to Clear Ballot, and Clear Ballot was able to tabulate the votes, and then run a thorough comparison of the Dominion system’s results against their own. Having an independent analysis is the best way to boost voter confidence, and no other product in the country can provide the same level of assurance as </a:t>
            </a:r>
            <a:r>
              <a:rPr lang="en-US" sz="3300" dirty="0" err="1"/>
              <a:t>ClearAudit</a:t>
            </a:r>
            <a:r>
              <a:rPr lang="en-US" sz="3300" dirty="0"/>
              <a:t>. In multiple states where audits are mandated, Clear Ballot dominates the market because they have a higher standard of transparency and independence. They have a third of Florida and were just approved to complete recounts, 80% of New York, Maryland, Vermont, and have entered 3 new states with </a:t>
            </a:r>
            <a:r>
              <a:rPr lang="en-US" sz="3300" dirty="0" err="1"/>
              <a:t>ClearAudit</a:t>
            </a:r>
            <a:r>
              <a:rPr lang="en-US" sz="3300" dirty="0"/>
              <a:t> since the 2020 election (Colorado, and audit pilots in New Hampshire and South Carolina), because this is exactly the kind of checks and balances system that voters are demanding. I want El Paso County voters to know that we will use the best technology available to ensure their ballots are counting accurately, and that means going with this system."</a:t>
            </a:r>
          </a:p>
          <a:p>
            <a:pPr marL="109728" indent="0">
              <a:buNone/>
            </a:pPr>
            <a:endParaRPr lang="en-US" dirty="0"/>
          </a:p>
          <a:p>
            <a:endParaRPr lang="en-US" dirty="0"/>
          </a:p>
        </p:txBody>
      </p:sp>
      <p:sp>
        <p:nvSpPr>
          <p:cNvPr id="5" name="Title 4">
            <a:extLst>
              <a:ext uri="{FF2B5EF4-FFF2-40B4-BE49-F238E27FC236}">
                <a16:creationId xmlns:a16="http://schemas.microsoft.com/office/drawing/2014/main" id="{16CD62EC-9DE0-4C1D-81D3-3BD56375CC18}"/>
              </a:ext>
            </a:extLst>
          </p:cNvPr>
          <p:cNvSpPr>
            <a:spLocks noGrp="1"/>
          </p:cNvSpPr>
          <p:nvPr>
            <p:ph type="title"/>
          </p:nvPr>
        </p:nvSpPr>
        <p:spPr>
          <a:xfrm>
            <a:off x="457200" y="457200"/>
            <a:ext cx="8229600" cy="1066800"/>
          </a:xfrm>
        </p:spPr>
        <p:txBody>
          <a:bodyPr>
            <a:normAutofit fontScale="90000"/>
          </a:bodyPr>
          <a:lstStyle/>
          <a:p>
            <a:r>
              <a:rPr lang="en-US" dirty="0"/>
              <a:t>Analysis- Statement from </a:t>
            </a:r>
            <a:r>
              <a:rPr lang="en-US" dirty="0" err="1"/>
              <a:t>ClearAudit</a:t>
            </a:r>
            <a:endParaRPr lang="en-US" dirty="0"/>
          </a:p>
        </p:txBody>
      </p:sp>
    </p:spTree>
    <p:extLst>
      <p:ext uri="{BB962C8B-B14F-4D97-AF65-F5344CB8AC3E}">
        <p14:creationId xmlns:p14="http://schemas.microsoft.com/office/powerpoint/2010/main" val="178230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278A57-B6CD-4D81-9CD5-F11CAE3088CE}"/>
              </a:ext>
            </a:extLst>
          </p:cNvPr>
          <p:cNvSpPr>
            <a:spLocks noGrp="1"/>
          </p:cNvSpPr>
          <p:nvPr>
            <p:ph idx="1"/>
          </p:nvPr>
        </p:nvSpPr>
        <p:spPr>
          <a:xfrm>
            <a:off x="491197" y="1751625"/>
            <a:ext cx="8229600" cy="4801575"/>
          </a:xfrm>
        </p:spPr>
        <p:txBody>
          <a:bodyPr vert="horz" lIns="68580" tIns="34290" rIns="68580" bIns="34290" anchor="t">
            <a:normAutofit fontScale="77500" lnSpcReduction="20000"/>
          </a:bodyPr>
          <a:lstStyle/>
          <a:p>
            <a:pPr indent="-255905"/>
            <a:r>
              <a:rPr lang="en-US" dirty="0"/>
              <a:t>Allows citizens to view, sort, filter and download over 383,ooo ballot images</a:t>
            </a:r>
          </a:p>
          <a:p>
            <a:pPr marL="109855" indent="0" algn="ctr">
              <a:buNone/>
            </a:pPr>
            <a:endParaRPr lang="en-US" dirty="0">
              <a:hlinkClick r:id="rId2"/>
            </a:endParaRPr>
          </a:p>
          <a:p>
            <a:pPr marL="109855" indent="0" algn="ctr">
              <a:buNone/>
            </a:pPr>
            <a:r>
              <a:rPr lang="en-US" dirty="0">
                <a:hlinkClick r:id="rId2"/>
              </a:rPr>
              <a:t>El Paso County Ballot Audit and Review  </a:t>
            </a:r>
            <a:endParaRPr lang="en-US" dirty="0"/>
          </a:p>
          <a:p>
            <a:pPr marL="109855" indent="0" algn="ctr">
              <a:buNone/>
            </a:pPr>
            <a:endParaRPr lang="en-US" dirty="0"/>
          </a:p>
          <a:p>
            <a:pPr indent="-191929"/>
            <a:r>
              <a:rPr lang="en-US" dirty="0"/>
              <a:t>Made Cast Vote Record available to the public for viewing</a:t>
            </a:r>
          </a:p>
          <a:p>
            <a:pPr marL="82391" indent="0">
              <a:buNone/>
            </a:pPr>
            <a:endParaRPr lang="en-US" dirty="0"/>
          </a:p>
          <a:p>
            <a:pPr indent="-191929"/>
            <a:r>
              <a:rPr lang="en-US" dirty="0"/>
              <a:t>Made paper ballots available for public inspection in two-hour increments by appointment</a:t>
            </a:r>
          </a:p>
          <a:p>
            <a:pPr indent="-191929"/>
            <a:endParaRPr lang="en-US" dirty="0"/>
          </a:p>
          <a:p>
            <a:pPr indent="-191929"/>
            <a:r>
              <a:rPr lang="en-US" dirty="0"/>
              <a:t>Made over 383,ooo ballot images available to citizens to view and tabulate on their own</a:t>
            </a:r>
          </a:p>
          <a:p>
            <a:pPr indent="-191929"/>
            <a:endParaRPr lang="en-US" dirty="0">
              <a:solidFill>
                <a:srgbClr val="000000"/>
              </a:solidFill>
            </a:endParaRPr>
          </a:p>
          <a:p>
            <a:pPr indent="-191929"/>
            <a:r>
              <a:rPr lang="en-US" dirty="0">
                <a:solidFill>
                  <a:srgbClr val="000000"/>
                </a:solidFill>
              </a:rPr>
              <a:t>6,000 ballot images sample available for download on Clerk &amp; Recorder’s website</a:t>
            </a:r>
          </a:p>
          <a:p>
            <a:pPr lvl="1" indent="-191929"/>
            <a:r>
              <a:rPr lang="en-US" dirty="0">
                <a:solidFill>
                  <a:srgbClr val="000000"/>
                </a:solidFill>
              </a:rPr>
              <a:t>Remainder can be received on a thumb-drive due to file size</a:t>
            </a:r>
          </a:p>
        </p:txBody>
      </p:sp>
      <p:sp>
        <p:nvSpPr>
          <p:cNvPr id="4" name="Title 1">
            <a:extLst>
              <a:ext uri="{FF2B5EF4-FFF2-40B4-BE49-F238E27FC236}">
                <a16:creationId xmlns:a16="http://schemas.microsoft.com/office/drawing/2014/main" id="{78E905EB-3C63-467D-9683-E23EC561A64C}"/>
              </a:ext>
            </a:extLst>
          </p:cNvPr>
          <p:cNvSpPr>
            <a:spLocks noGrp="1"/>
          </p:cNvSpPr>
          <p:nvPr>
            <p:ph type="title"/>
          </p:nvPr>
        </p:nvSpPr>
        <p:spPr>
          <a:xfrm>
            <a:off x="457200" y="457200"/>
            <a:ext cx="8229600" cy="1066800"/>
          </a:xfrm>
        </p:spPr>
        <p:txBody>
          <a:bodyPr/>
          <a:lstStyle/>
          <a:p>
            <a:pPr algn="ctr"/>
            <a:r>
              <a:rPr lang="en-US" dirty="0"/>
              <a:t>Implemented Audit Tool</a:t>
            </a:r>
          </a:p>
        </p:txBody>
      </p:sp>
    </p:spTree>
    <p:extLst>
      <p:ext uri="{BB962C8B-B14F-4D97-AF65-F5344CB8AC3E}">
        <p14:creationId xmlns:p14="http://schemas.microsoft.com/office/powerpoint/2010/main" val="3490501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B90CC84C13534CABA8E62057ACEC45" ma:contentTypeVersion="25" ma:contentTypeDescription="Create a new document." ma:contentTypeScope="" ma:versionID="23245853bd4bce06e351d3380a7e9ee0">
  <xsd:schema xmlns:xsd="http://www.w3.org/2001/XMLSchema" xmlns:xs="http://www.w3.org/2001/XMLSchema" xmlns:p="http://schemas.microsoft.com/office/2006/metadata/properties" xmlns:ns1="http://schemas.microsoft.com/sharepoint/v3" xmlns:ns2="80156bfa-366b-4c3c-b565-b9add8006275" xmlns:ns3="5665252f-2c69-48e5-b0d6-d600eead1583" targetNamespace="http://schemas.microsoft.com/office/2006/metadata/properties" ma:root="true" ma:fieldsID="13d066970a264a9d6bf4ac9ee0b5ea09" ns1:_="" ns2:_="" ns3:_="">
    <xsd:import namespace="http://schemas.microsoft.com/sharepoint/v3"/>
    <xsd:import namespace="80156bfa-366b-4c3c-b565-b9add8006275"/>
    <xsd:import namespace="5665252f-2c69-48e5-b0d6-d600eead158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2:DateReceived" minOccurs="0"/>
                <xsd:element ref="ns2:CORAType" minOccurs="0"/>
                <xsd:element ref="ns2:Department" minOccurs="0"/>
                <xsd:element ref="ns2:Requestor" minOccurs="0"/>
                <xsd:element ref="ns2:PointofContact" minOccurs="0"/>
                <xsd:element ref="ns2:ReqOrganizationname" minOccurs="0"/>
                <xsd:element ref="ns2:MediaLengthInSeconds" minOccurs="0"/>
                <xsd:element ref="ns2:Invoicenumber" minOccurs="0"/>
                <xsd:element ref="ns2:PaidinFull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0156bfa-366b-4c3c-b565-b9add800627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Received" ma:index="20" nillable="true" ma:displayName="Date Received" ma:description="This is the date the CORA was received" ma:format="DateOnly" ma:internalName="DateReceived">
      <xsd:simpleType>
        <xsd:restriction base="dms:DateTime"/>
      </xsd:simpleType>
    </xsd:element>
    <xsd:element name="CORAType" ma:index="21" nillable="true" ma:displayName="Request Entity" ma:description="This is to classify the CORA by sender type" ma:format="Dropdown" ma:internalName="CORAType">
      <xsd:complexType>
        <xsd:complexContent>
          <xsd:extension base="dms:MultiChoice">
            <xsd:sequence>
              <xsd:element name="Value" maxOccurs="unbounded" minOccurs="0" nillable="true">
                <xsd:simpleType>
                  <xsd:restriction base="dms:Choice">
                    <xsd:enumeration value="Media"/>
                    <xsd:enumeration value="Law firm"/>
                    <xsd:enumeration value="Citizen"/>
                    <xsd:enumeration value="Unknown"/>
                    <xsd:enumeration value="Government"/>
                    <xsd:enumeration value="Nonprofit"/>
                    <xsd:enumeration value="Business"/>
                    <xsd:enumeration value="University/ed"/>
                  </xsd:restriction>
                </xsd:simpleType>
              </xsd:element>
            </xsd:sequence>
          </xsd:extension>
        </xsd:complexContent>
      </xsd:complexType>
    </xsd:element>
    <xsd:element name="Department" ma:index="22" nillable="true" ma:displayName="Department" ma:description="The County Department or Office managing the documents" ma:format="Dropdown" ma:internalName="Department">
      <xsd:complexType>
        <xsd:complexContent>
          <xsd:extension base="dms:MultiChoice">
            <xsd:sequence>
              <xsd:element name="Value" maxOccurs="unbounded" minOccurs="0" nillable="true">
                <xsd:simpleType>
                  <xsd:restriction base="dms:Choice">
                    <xsd:enumeration value="Public Health"/>
                    <xsd:enumeration value="Procurement"/>
                    <xsd:enumeration value="PIO"/>
                    <xsd:enumeration value="EPSO"/>
                    <xsd:enumeration value="C&amp;R"/>
                    <xsd:enumeration value="Treasurer"/>
                    <xsd:enumeration value="Finance"/>
                    <xsd:enumeration value="Planning"/>
                    <xsd:enumeration value="Comm. Services"/>
                    <xsd:enumeration value="HR"/>
                    <xsd:enumeration value="Other"/>
                    <xsd:enumeration value="Assessor"/>
                    <xsd:enumeration value="Public Works"/>
                    <xsd:enumeration value="Facilities"/>
                    <xsd:enumeration value="Legal"/>
                    <xsd:enumeration value="IT"/>
                    <xsd:enumeration value="Admin"/>
                    <xsd:enumeration value="DHS"/>
                    <xsd:enumeration value="Coroner"/>
                  </xsd:restriction>
                </xsd:simpleType>
              </xsd:element>
            </xsd:sequence>
          </xsd:extension>
        </xsd:complexContent>
      </xsd:complexType>
    </xsd:element>
    <xsd:element name="Requestor" ma:index="23" nillable="true" ma:displayName="Requestor" ma:description="The name of the Requestor" ma:format="Dropdown" ma:internalName="Requestor">
      <xsd:simpleType>
        <xsd:restriction base="dms:Text">
          <xsd:maxLength value="255"/>
        </xsd:restriction>
      </xsd:simpleType>
    </xsd:element>
    <xsd:element name="PointofContact" ma:index="24" nillable="true" ma:displayName="Point of Contact" ma:description="This is the person (or persons), from the &#10; County department managing the records, that act as point of contact to the ORS." ma:format="Dropdown" ma:list="UserInfo" ma:SharePointGroup="0" ma:internalName="PointofContact">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Organizationname" ma:index="25" nillable="true" ma:displayName="Organization" ma:description="This is the name of the organization that is requestor affiliated" ma:format="Dropdown" ma:internalName="ReqOrganizationname">
      <xsd:simpleType>
        <xsd:restriction base="dms:Text">
          <xsd:maxLength value="255"/>
        </xsd:restriction>
      </xsd:simpleType>
    </xsd:element>
    <xsd:element name="MediaLengthInSeconds" ma:index="26" nillable="true" ma:displayName="Length (seconds)" ma:internalName="MediaLengthInSeconds" ma:readOnly="true">
      <xsd:simpleType>
        <xsd:restriction base="dms:Unknown"/>
      </xsd:simpleType>
    </xsd:element>
    <xsd:element name="Invoicenumber" ma:index="27" nillable="true" ma:displayName="Invoice number" ma:decimals="0" ma:description="This is the invoice number assigned to any CORA requiring financial reimbursement from the requestor. Year-number order" ma:format="Dropdown" ma:internalName="Invoicenumber" ma:percentage="FALSE">
      <xsd:simpleType>
        <xsd:restriction base="dms:Number"/>
      </xsd:simpleType>
    </xsd:element>
    <xsd:element name="PaidinFull_x003f_" ma:index="28" nillable="true" ma:displayName="Paid in Full?" ma:description="The status on the payment required by the requestor, if applicable.&#10;&#10;(If blank, no charge for request)" ma:format="Dropdown" ma:internalName="PaidinFull_x003f_">
      <xsd:simpleType>
        <xsd:restriction base="dms:Choice">
          <xsd:enumeration value="Yes"/>
          <xsd:enumeration value="No"/>
          <xsd:enumeration value="No Response"/>
        </xsd:restriction>
      </xsd:simpleType>
    </xsd:element>
  </xsd:schema>
  <xsd:schema xmlns:xsd="http://www.w3.org/2001/XMLSchema" xmlns:xs="http://www.w3.org/2001/XMLSchema" xmlns:dms="http://schemas.microsoft.com/office/2006/documentManagement/types" xmlns:pc="http://schemas.microsoft.com/office/infopath/2007/PartnerControls" targetNamespace="5665252f-2c69-48e5-b0d6-d600eead158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Received xmlns="80156bfa-366b-4c3c-b565-b9add8006275" xsi:nil="true"/>
    <_ip_UnifiedCompliancePolicyUIAction xmlns="http://schemas.microsoft.com/sharepoint/v3" xsi:nil="true"/>
    <CORAType xmlns="80156bfa-366b-4c3c-b565-b9add8006275" xsi:nil="true"/>
    <Requestor xmlns="80156bfa-366b-4c3c-b565-b9add8006275" xsi:nil="true"/>
    <ReqOrganizationname xmlns="80156bfa-366b-4c3c-b565-b9add8006275" xsi:nil="true"/>
    <_ip_UnifiedCompliancePolicyProperties xmlns="http://schemas.microsoft.com/sharepoint/v3" xsi:nil="true"/>
    <Invoicenumber xmlns="80156bfa-366b-4c3c-b565-b9add8006275" xsi:nil="true"/>
    <PaidinFull_x003f_ xmlns="80156bfa-366b-4c3c-b565-b9add8006275" xsi:nil="true"/>
    <PointofContact xmlns="80156bfa-366b-4c3c-b565-b9add8006275">
      <UserInfo>
        <DisplayName/>
        <AccountId xsi:nil="true"/>
        <AccountType/>
      </UserInfo>
    </PointofContact>
    <Department xmlns="80156bfa-366b-4c3c-b565-b9add8006275" xsi:nil="true"/>
  </documentManagement>
</p:properties>
</file>

<file path=customXml/itemProps1.xml><?xml version="1.0" encoding="utf-8"?>
<ds:datastoreItem xmlns:ds="http://schemas.openxmlformats.org/officeDocument/2006/customXml" ds:itemID="{0164CAD3-1664-4C35-98F3-4AD54C97D1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0156bfa-366b-4c3c-b565-b9add8006275"/>
    <ds:schemaRef ds:uri="5665252f-2c69-48e5-b0d6-d600eead15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69E3AE1-BD8E-459B-A3FE-7FF07D979670}">
  <ds:schemaRefs>
    <ds:schemaRef ds:uri="http://schemas.microsoft.com/sharepoint/v3/contenttype/forms"/>
  </ds:schemaRefs>
</ds:datastoreItem>
</file>

<file path=customXml/itemProps3.xml><?xml version="1.0" encoding="utf-8"?>
<ds:datastoreItem xmlns:ds="http://schemas.openxmlformats.org/officeDocument/2006/customXml" ds:itemID="{D16699A3-442A-455D-BAD2-CDD5783145EC}">
  <ds:schemaRefs>
    <ds:schemaRef ds:uri="http://schemas.microsoft.com/office/2006/metadata/properties"/>
    <ds:schemaRef ds:uri="http://schemas.microsoft.com/office/infopath/2007/PartnerControls"/>
    <ds:schemaRef ds:uri="80156bfa-366b-4c3c-b565-b9add8006275"/>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Urban</Template>
  <TotalTime>25648</TotalTime>
  <Words>1142</Words>
  <Application>Microsoft Office PowerPoint</Application>
  <PresentationFormat>On-screen Show (4:3)</PresentationFormat>
  <Paragraphs>91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Georgia</vt:lpstr>
      <vt:lpstr>Trebuchet MS</vt:lpstr>
      <vt:lpstr>Wingdings 2</vt:lpstr>
      <vt:lpstr>Urban</vt:lpstr>
      <vt:lpstr>Election Integrity Report</vt:lpstr>
      <vt:lpstr>Returns 2021 Coordinated Election</vt:lpstr>
      <vt:lpstr>Transparency and Trust</vt:lpstr>
      <vt:lpstr>What We’ve Done</vt:lpstr>
      <vt:lpstr>Ballot Security (pre-election)</vt:lpstr>
      <vt:lpstr>Ballot Security (post-election)</vt:lpstr>
      <vt:lpstr>Third-Party Election Audit Extending Assurance to our Voters</vt:lpstr>
      <vt:lpstr>Analysis- Statement from ClearAudit</vt:lpstr>
      <vt:lpstr>Implemented Audit Tool</vt:lpstr>
      <vt:lpstr>Bipartisan Efforts &amp; Partnerships</vt:lpstr>
      <vt:lpstr>Looking Forward</vt:lpstr>
      <vt:lpstr>4th Judicial District Attorney Partnership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 Primary Update</dc:title>
  <dc:creator>carbroerman</dc:creator>
  <cp:lastModifiedBy>Jackie Allred</cp:lastModifiedBy>
  <cp:revision>286</cp:revision>
  <cp:lastPrinted>2018-06-14T13:26:15Z</cp:lastPrinted>
  <dcterms:created xsi:type="dcterms:W3CDTF">2016-06-20T23:00:18Z</dcterms:created>
  <dcterms:modified xsi:type="dcterms:W3CDTF">2021-11-02T15:15:26Z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0x010100B8B90CC84C13534CABA8E62057ACEC45</vt:lpwstr>
  </property>
</Properties>
</file>