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216" r:id="rId4"/>
  </p:sldMasterIdLst>
  <p:notesMasterIdLst>
    <p:notesMasterId r:id="rId34"/>
  </p:notesMasterIdLst>
  <p:sldIdLst>
    <p:sldId id="256" r:id="rId5"/>
    <p:sldId id="266" r:id="rId6"/>
    <p:sldId id="282" r:id="rId7"/>
    <p:sldId id="267" r:id="rId8"/>
    <p:sldId id="263" r:id="rId9"/>
    <p:sldId id="268" r:id="rId10"/>
    <p:sldId id="269" r:id="rId11"/>
    <p:sldId id="270" r:id="rId12"/>
    <p:sldId id="271" r:id="rId13"/>
    <p:sldId id="272" r:id="rId14"/>
    <p:sldId id="273" r:id="rId15"/>
    <p:sldId id="289" r:id="rId16"/>
    <p:sldId id="274" r:id="rId17"/>
    <p:sldId id="277" r:id="rId18"/>
    <p:sldId id="278" r:id="rId19"/>
    <p:sldId id="291" r:id="rId20"/>
    <p:sldId id="275" r:id="rId21"/>
    <p:sldId id="276" r:id="rId22"/>
    <p:sldId id="279" r:id="rId23"/>
    <p:sldId id="288" r:id="rId24"/>
    <p:sldId id="287" r:id="rId25"/>
    <p:sldId id="290" r:id="rId26"/>
    <p:sldId id="286" r:id="rId27"/>
    <p:sldId id="285" r:id="rId28"/>
    <p:sldId id="261" r:id="rId29"/>
    <p:sldId id="283" r:id="rId30"/>
    <p:sldId id="292" r:id="rId31"/>
    <p:sldId id="264" r:id="rId32"/>
    <p:sldId id="265"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p:cViewPr varScale="1">
        <p:scale>
          <a:sx n="114" d="100"/>
          <a:sy n="114" d="100"/>
        </p:scale>
        <p:origin x="144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8A7752-73DE-404C-BA6F-63DEF987950B}" type="datetimeFigureOut">
              <a:rPr lang="en-US" smtClean="0"/>
              <a:pPr/>
              <a:t>10/15/2021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C00428-765A-4708-ADE2-3AAB557AF17C}" type="slidenum">
              <a:rPr lang="en-US" smtClean="0"/>
              <a:pPr/>
              <a:t>‹#›</a:t>
            </a:fld>
            <a:endParaRPr lang="en-US"/>
          </a:p>
        </p:txBody>
      </p:sp>
    </p:spTree>
    <p:extLst>
      <p:ext uri="{BB962C8B-B14F-4D97-AF65-F5344CB8AC3E}">
        <p14:creationId xmlns:p14="http://schemas.microsoft.com/office/powerpoint/2010/main" val="7906856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EC00428-765A-4708-ADE2-3AAB557AF1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28650" lvl="1" indent="-171450">
              <a:spcBef>
                <a:spcPct val="20000"/>
              </a:spcBef>
              <a:spcAft>
                <a:spcPts val="600"/>
              </a:spcAft>
              <a:buFont typeface="Arial"/>
              <a:buChar char="•"/>
            </a:pPr>
            <a:r>
              <a:rPr lang="en-US"/>
              <a:t>In 2021, extensive testing of the point of distribution (POD) plan with numerous COVID-19 PODs successfully executed at El Paso County Public Health South and multiple community locations</a:t>
            </a:r>
            <a:endParaRPr lang="en-US" dirty="0"/>
          </a:p>
          <a:p>
            <a:pPr>
              <a:spcBef>
                <a:spcPct val="20000"/>
              </a:spcBef>
              <a:spcAft>
                <a:spcPts val="600"/>
              </a:spcAft>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10</a:t>
            </a:fld>
            <a:endParaRPr lang="en-US"/>
          </a:p>
        </p:txBody>
      </p:sp>
    </p:spTree>
    <p:extLst>
      <p:ext uri="{BB962C8B-B14F-4D97-AF65-F5344CB8AC3E}">
        <p14:creationId xmlns:p14="http://schemas.microsoft.com/office/powerpoint/2010/main" val="884501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11</a:t>
            </a:fld>
            <a:endParaRPr lang="en-US"/>
          </a:p>
        </p:txBody>
      </p:sp>
    </p:spTree>
    <p:extLst>
      <p:ext uri="{BB962C8B-B14F-4D97-AF65-F5344CB8AC3E}">
        <p14:creationId xmlns:p14="http://schemas.microsoft.com/office/powerpoint/2010/main" val="192589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12</a:t>
            </a:fld>
            <a:endParaRPr lang="en-US"/>
          </a:p>
        </p:txBody>
      </p:sp>
    </p:spTree>
    <p:extLst>
      <p:ext uri="{BB962C8B-B14F-4D97-AF65-F5344CB8AC3E}">
        <p14:creationId xmlns:p14="http://schemas.microsoft.com/office/powerpoint/2010/main" val="180980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13</a:t>
            </a:fld>
            <a:endParaRPr lang="en-US"/>
          </a:p>
        </p:txBody>
      </p:sp>
    </p:spTree>
    <p:extLst>
      <p:ext uri="{BB962C8B-B14F-4D97-AF65-F5344CB8AC3E}">
        <p14:creationId xmlns:p14="http://schemas.microsoft.com/office/powerpoint/2010/main" val="2293112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14</a:t>
            </a:fld>
            <a:endParaRPr lang="en-US"/>
          </a:p>
        </p:txBody>
      </p:sp>
    </p:spTree>
    <p:extLst>
      <p:ext uri="{BB962C8B-B14F-4D97-AF65-F5344CB8AC3E}">
        <p14:creationId xmlns:p14="http://schemas.microsoft.com/office/powerpoint/2010/main" val="1281900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15</a:t>
            </a:fld>
            <a:endParaRPr lang="en-US"/>
          </a:p>
        </p:txBody>
      </p:sp>
    </p:spTree>
    <p:extLst>
      <p:ext uri="{BB962C8B-B14F-4D97-AF65-F5344CB8AC3E}">
        <p14:creationId xmlns:p14="http://schemas.microsoft.com/office/powerpoint/2010/main" val="278255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16</a:t>
            </a:fld>
            <a:endParaRPr lang="en-US"/>
          </a:p>
        </p:txBody>
      </p:sp>
    </p:spTree>
    <p:extLst>
      <p:ext uri="{BB962C8B-B14F-4D97-AF65-F5344CB8AC3E}">
        <p14:creationId xmlns:p14="http://schemas.microsoft.com/office/powerpoint/2010/main" val="315219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17</a:t>
            </a:fld>
            <a:endParaRPr lang="en-US"/>
          </a:p>
        </p:txBody>
      </p:sp>
    </p:spTree>
    <p:extLst>
      <p:ext uri="{BB962C8B-B14F-4D97-AF65-F5344CB8AC3E}">
        <p14:creationId xmlns:p14="http://schemas.microsoft.com/office/powerpoint/2010/main" val="416178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Youth suicides by year:</a:t>
            </a:r>
          </a:p>
          <a:p>
            <a:pPr marL="171450" indent="-171450">
              <a:buFont typeface="Arial"/>
              <a:buChar char="•"/>
            </a:pPr>
            <a:r>
              <a:rPr lang="en-US">
                <a:cs typeface="Calibri"/>
              </a:rPr>
              <a:t>2014: 7</a:t>
            </a:r>
          </a:p>
          <a:p>
            <a:pPr marL="171450" indent="-171450">
              <a:buFont typeface="Arial"/>
              <a:buChar char="•"/>
            </a:pPr>
            <a:r>
              <a:rPr lang="en-US">
                <a:cs typeface="Calibri"/>
              </a:rPr>
              <a:t>2015: 14</a:t>
            </a:r>
          </a:p>
          <a:p>
            <a:pPr marL="171450" indent="-171450">
              <a:buFont typeface="Arial"/>
              <a:buChar char="•"/>
            </a:pPr>
            <a:r>
              <a:rPr lang="en-US">
                <a:cs typeface="Calibri"/>
              </a:rPr>
              <a:t>2016: 15</a:t>
            </a:r>
          </a:p>
          <a:p>
            <a:pPr marL="171450" indent="-171450">
              <a:buFont typeface="Arial"/>
              <a:buChar char="•"/>
            </a:pPr>
            <a:r>
              <a:rPr lang="en-US">
                <a:cs typeface="Calibri"/>
              </a:rPr>
              <a:t>2017: 13</a:t>
            </a:r>
          </a:p>
          <a:p>
            <a:pPr marL="171450" indent="-171450">
              <a:buFont typeface="Arial"/>
              <a:buChar char="•"/>
            </a:pPr>
            <a:r>
              <a:rPr lang="en-US">
                <a:cs typeface="Calibri"/>
              </a:rPr>
              <a:t>2018: 7</a:t>
            </a:r>
          </a:p>
          <a:p>
            <a:pPr marL="171450" indent="-171450">
              <a:buFont typeface="Arial"/>
              <a:buChar char="•"/>
            </a:pPr>
            <a:r>
              <a:rPr lang="en-US">
                <a:cs typeface="Calibri"/>
              </a:rPr>
              <a:t>2019: 9</a:t>
            </a:r>
            <a:endParaRPr lang="en-US" dirty="0">
              <a:cs typeface="Calibri"/>
            </a:endParaRPr>
          </a:p>
          <a:p>
            <a:pPr marL="171450" indent="-171450">
              <a:buFont typeface="Arial"/>
              <a:buChar char="•"/>
            </a:pPr>
            <a:r>
              <a:rPr lang="en-US">
                <a:cs typeface="Calibri"/>
              </a:rPr>
              <a:t>2020: 16</a:t>
            </a:r>
          </a:p>
          <a:p>
            <a:pPr marL="171450" indent="-171450">
              <a:buFont typeface="Arial"/>
              <a:buChar char="•"/>
            </a:pPr>
            <a:r>
              <a:rPr lang="en-US">
                <a:cs typeface="Calibri"/>
              </a:rPr>
              <a:t>2021: 3 to date</a:t>
            </a:r>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18</a:t>
            </a:fld>
            <a:endParaRPr lang="en-US"/>
          </a:p>
        </p:txBody>
      </p:sp>
    </p:spTree>
    <p:extLst>
      <p:ext uri="{BB962C8B-B14F-4D97-AF65-F5344CB8AC3E}">
        <p14:creationId xmlns:p14="http://schemas.microsoft.com/office/powerpoint/2010/main" val="335212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r>
              <a:rPr lang="en-US"/>
              <a:t>Provide critical support to businesses and homeowners to meet the needs of increased demands in permitting and licensing activities associated with water quality and food safety programs</a:t>
            </a:r>
          </a:p>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19</a:t>
            </a:fld>
            <a:endParaRPr lang="en-US"/>
          </a:p>
        </p:txBody>
      </p:sp>
    </p:spTree>
    <p:extLst>
      <p:ext uri="{BB962C8B-B14F-4D97-AF65-F5344CB8AC3E}">
        <p14:creationId xmlns:p14="http://schemas.microsoft.com/office/powerpoint/2010/main" val="218524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extLst>
      <p:ext uri="{BB962C8B-B14F-4D97-AF65-F5344CB8AC3E}">
        <p14:creationId xmlns:p14="http://schemas.microsoft.com/office/powerpoint/2010/main" val="2250762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20</a:t>
            </a:fld>
            <a:endParaRPr lang="en-US"/>
          </a:p>
        </p:txBody>
      </p:sp>
    </p:spTree>
    <p:extLst>
      <p:ext uri="{BB962C8B-B14F-4D97-AF65-F5344CB8AC3E}">
        <p14:creationId xmlns:p14="http://schemas.microsoft.com/office/powerpoint/2010/main" val="2221375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21</a:t>
            </a:fld>
            <a:endParaRPr lang="en-US"/>
          </a:p>
        </p:txBody>
      </p:sp>
    </p:spTree>
    <p:extLst>
      <p:ext uri="{BB962C8B-B14F-4D97-AF65-F5344CB8AC3E}">
        <p14:creationId xmlns:p14="http://schemas.microsoft.com/office/powerpoint/2010/main" val="346871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22</a:t>
            </a:fld>
            <a:endParaRPr lang="en-US"/>
          </a:p>
        </p:txBody>
      </p:sp>
    </p:spTree>
    <p:extLst>
      <p:ext uri="{BB962C8B-B14F-4D97-AF65-F5344CB8AC3E}">
        <p14:creationId xmlns:p14="http://schemas.microsoft.com/office/powerpoint/2010/main" val="3061596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23</a:t>
            </a:fld>
            <a:endParaRPr lang="en-US"/>
          </a:p>
        </p:txBody>
      </p:sp>
    </p:spTree>
    <p:extLst>
      <p:ext uri="{BB962C8B-B14F-4D97-AF65-F5344CB8AC3E}">
        <p14:creationId xmlns:p14="http://schemas.microsoft.com/office/powerpoint/2010/main" val="2614448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24</a:t>
            </a:fld>
            <a:endParaRPr lang="en-US"/>
          </a:p>
        </p:txBody>
      </p:sp>
    </p:spTree>
    <p:extLst>
      <p:ext uri="{BB962C8B-B14F-4D97-AF65-F5344CB8AC3E}">
        <p14:creationId xmlns:p14="http://schemas.microsoft.com/office/powerpoint/2010/main" val="388301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25</a:t>
            </a:fld>
            <a:endParaRPr lang="en-US"/>
          </a:p>
        </p:txBody>
      </p:sp>
    </p:spTree>
    <p:extLst>
      <p:ext uri="{BB962C8B-B14F-4D97-AF65-F5344CB8AC3E}">
        <p14:creationId xmlns:p14="http://schemas.microsoft.com/office/powerpoint/2010/main" val="1463345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26</a:t>
            </a:fld>
            <a:endParaRPr lang="en-US"/>
          </a:p>
        </p:txBody>
      </p:sp>
    </p:spTree>
    <p:extLst>
      <p:ext uri="{BB962C8B-B14F-4D97-AF65-F5344CB8AC3E}">
        <p14:creationId xmlns:p14="http://schemas.microsoft.com/office/powerpoint/2010/main" val="4055618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27</a:t>
            </a:fld>
            <a:endParaRPr lang="en-US"/>
          </a:p>
        </p:txBody>
      </p:sp>
    </p:spTree>
    <p:extLst>
      <p:ext uri="{BB962C8B-B14F-4D97-AF65-F5344CB8AC3E}">
        <p14:creationId xmlns:p14="http://schemas.microsoft.com/office/powerpoint/2010/main" val="625227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28</a:t>
            </a:fld>
            <a:endParaRPr lang="en-US"/>
          </a:p>
        </p:txBody>
      </p:sp>
    </p:spTree>
    <p:extLst>
      <p:ext uri="{BB962C8B-B14F-4D97-AF65-F5344CB8AC3E}">
        <p14:creationId xmlns:p14="http://schemas.microsoft.com/office/powerpoint/2010/main" val="784034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29</a:t>
            </a:fld>
            <a:endParaRPr lang="en-US"/>
          </a:p>
        </p:txBody>
      </p:sp>
    </p:spTree>
    <p:extLst>
      <p:ext uri="{BB962C8B-B14F-4D97-AF65-F5344CB8AC3E}">
        <p14:creationId xmlns:p14="http://schemas.microsoft.com/office/powerpoint/2010/main" val="348902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3</a:t>
            </a:fld>
            <a:endParaRPr lang="en-US"/>
          </a:p>
        </p:txBody>
      </p:sp>
    </p:spTree>
    <p:extLst>
      <p:ext uri="{BB962C8B-B14F-4D97-AF65-F5344CB8AC3E}">
        <p14:creationId xmlns:p14="http://schemas.microsoft.com/office/powerpoint/2010/main" val="189628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4</a:t>
            </a:fld>
            <a:endParaRPr lang="en-US"/>
          </a:p>
        </p:txBody>
      </p:sp>
    </p:spTree>
    <p:extLst>
      <p:ext uri="{BB962C8B-B14F-4D97-AF65-F5344CB8AC3E}">
        <p14:creationId xmlns:p14="http://schemas.microsoft.com/office/powerpoint/2010/main" val="382354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5</a:t>
            </a:fld>
            <a:endParaRPr lang="en-US"/>
          </a:p>
        </p:txBody>
      </p:sp>
    </p:spTree>
    <p:extLst>
      <p:ext uri="{BB962C8B-B14F-4D97-AF65-F5344CB8AC3E}">
        <p14:creationId xmlns:p14="http://schemas.microsoft.com/office/powerpoint/2010/main" val="269687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6</a:t>
            </a:fld>
            <a:endParaRPr lang="en-US"/>
          </a:p>
        </p:txBody>
      </p:sp>
    </p:spTree>
    <p:extLst>
      <p:ext uri="{BB962C8B-B14F-4D97-AF65-F5344CB8AC3E}">
        <p14:creationId xmlns:p14="http://schemas.microsoft.com/office/powerpoint/2010/main" val="96317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D78FC6-CE17-4259-A63C-DDFC12E048FC}" type="slidenum">
              <a:rPr lang="en-US" smtClean="0"/>
              <a:pPr/>
              <a:t>7</a:t>
            </a:fld>
            <a:endParaRPr lang="en-US"/>
          </a:p>
        </p:txBody>
      </p:sp>
    </p:spTree>
    <p:extLst>
      <p:ext uri="{BB962C8B-B14F-4D97-AF65-F5344CB8AC3E}">
        <p14:creationId xmlns:p14="http://schemas.microsoft.com/office/powerpoint/2010/main" val="396062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Implemented multiple public awareness campaigns during 2017-2021 to include paid radio ads in English and Spanish, paid social media ads, news releases promoting Radon Action Month, community events pairing education with free radon test kits, and more</a:t>
            </a:r>
          </a:p>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8</a:t>
            </a:fld>
            <a:endParaRPr lang="en-US"/>
          </a:p>
        </p:txBody>
      </p:sp>
    </p:spTree>
    <p:extLst>
      <p:ext uri="{BB962C8B-B14F-4D97-AF65-F5344CB8AC3E}">
        <p14:creationId xmlns:p14="http://schemas.microsoft.com/office/powerpoint/2010/main" val="139135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spcBef>
                <a:spcPct val="20000"/>
              </a:spcBef>
              <a:spcAft>
                <a:spcPts val="600"/>
              </a:spcAft>
              <a:buFont typeface="Arial"/>
              <a:buChar char="•"/>
            </a:pPr>
            <a:r>
              <a:rPr lang="en-US" b="1"/>
              <a:t>“Communities That Care” (CTC) model </a:t>
            </a:r>
            <a:endParaRPr lang="en-US" dirty="0"/>
          </a:p>
          <a:p>
            <a:pPr marL="628650" lvl="1" indent="-171450">
              <a:spcBef>
                <a:spcPct val="20000"/>
              </a:spcBef>
              <a:spcAft>
                <a:spcPts val="600"/>
              </a:spcAft>
              <a:buFont typeface="Arial"/>
              <a:buChar char="•"/>
            </a:pPr>
            <a:r>
              <a:rPr lang="en-US"/>
              <a:t>Teen Advisory Board awarded National Association of Counties award for innovative youth programs</a:t>
            </a:r>
            <a:endParaRPr lang="en-US" dirty="0"/>
          </a:p>
          <a:p>
            <a:pPr marL="628650" lvl="1" indent="-171450">
              <a:spcBef>
                <a:spcPct val="20000"/>
              </a:spcBef>
              <a:spcAft>
                <a:spcPts val="600"/>
              </a:spcAft>
              <a:buFont typeface="Arial"/>
              <a:buChar char="•"/>
            </a:pPr>
            <a:r>
              <a:rPr lang="en-US"/>
              <a:t>Continues to see success with increased parent and community member engagement</a:t>
            </a:r>
            <a:endParaRPr lang="en-US" dirty="0"/>
          </a:p>
          <a:p>
            <a:pPr marL="628650" lvl="1" indent="-171450">
              <a:spcBef>
                <a:spcPct val="20000"/>
              </a:spcBef>
              <a:spcAft>
                <a:spcPts val="600"/>
              </a:spcAft>
              <a:buFont typeface="Arial"/>
              <a:buChar char="•"/>
            </a:pPr>
            <a:r>
              <a:rPr lang="en-US"/>
              <a:t>Awarded Drug Free Communities grant to target prevention efforts for marijuan and prescription drug use</a:t>
            </a:r>
            <a:endParaRPr lang="en-US" dirty="0"/>
          </a:p>
          <a:p>
            <a:pPr marL="171450" indent="-171450">
              <a:spcBef>
                <a:spcPct val="20000"/>
              </a:spcBef>
              <a:spcAft>
                <a:spcPts val="600"/>
              </a:spcAft>
              <a:buFont typeface="Arial"/>
              <a:buChar char="•"/>
            </a:pPr>
            <a:r>
              <a:rPr lang="en-US" b="1"/>
              <a:t>Convene community partners to implement strategies to reduce teen suicide</a:t>
            </a:r>
            <a:endParaRPr lang="en-US" dirty="0"/>
          </a:p>
          <a:p>
            <a:pPr marL="628650" lvl="1" indent="-171450">
              <a:spcBef>
                <a:spcPct val="20000"/>
              </a:spcBef>
              <a:spcAft>
                <a:spcPts val="600"/>
              </a:spcAft>
              <a:buFont typeface="Arial"/>
              <a:buChar char="•"/>
            </a:pPr>
            <a:r>
              <a:rPr lang="en-US"/>
              <a:t>Since the inception of the Youth Suicide Prevention Workgroup, it has expanded to include more than 90 community partners to achieve collect impact </a:t>
            </a:r>
            <a:endParaRPr lang="en-US" dirty="0"/>
          </a:p>
          <a:p>
            <a:pPr marL="628650" lvl="1" indent="-171450">
              <a:spcBef>
                <a:spcPct val="20000"/>
              </a:spcBef>
              <a:spcAft>
                <a:spcPts val="600"/>
              </a:spcAft>
              <a:buFont typeface="Arial"/>
              <a:buChar char="•"/>
            </a:pPr>
            <a:r>
              <a:rPr lang="en-US"/>
              <a:t>Youth suicides saw a 47% reduction in 2019; following an increase in 2020, there are currently three youth suicides to date in 2021</a:t>
            </a:r>
            <a:endParaRPr lang="en-US" dirty="0"/>
          </a:p>
          <a:p>
            <a:pPr marL="171450" indent="-171450">
              <a:spcBef>
                <a:spcPct val="20000"/>
              </a:spcBef>
              <a:spcAft>
                <a:spcPts val="600"/>
              </a:spcAft>
              <a:buFont typeface="Arial"/>
              <a:buChar char="•"/>
            </a:pPr>
            <a:r>
              <a:rPr lang="en-US" b="1"/>
              <a:t>Continue to actively support the El Paso County Community Health Improvement Plan</a:t>
            </a:r>
            <a:endParaRPr lang="en-US" dirty="0"/>
          </a:p>
          <a:p>
            <a:pPr marL="628650" lvl="1" indent="-171450">
              <a:spcBef>
                <a:spcPct val="20000"/>
              </a:spcBef>
              <a:spcAft>
                <a:spcPts val="600"/>
              </a:spcAft>
              <a:buFont typeface="Arial"/>
              <a:buChar char="•"/>
            </a:pPr>
            <a:r>
              <a:rPr lang="en-US"/>
              <a:t>El Paso County Public Health worked with commuinty partners in 2020-2021 to implement a survey to collect primary data from community members who have experience substance use, mental health, or co-occurring disorders. The results will allow us to examine patterns that can help inform future policies, interventions, and local initiatives </a:t>
            </a:r>
            <a:endParaRPr lang="en-US" dirty="0"/>
          </a:p>
          <a:p>
            <a:pPr marL="171450" indent="-171450">
              <a:spcBef>
                <a:spcPct val="20000"/>
              </a:spcBef>
              <a:spcAft>
                <a:spcPts val="600"/>
              </a:spcAft>
              <a:buFont typeface="Arial"/>
              <a:buChar char="•"/>
            </a:pPr>
            <a:r>
              <a:rPr lang="en-US" b="1"/>
              <a:t>Support community efforts to combat substance abuse</a:t>
            </a:r>
            <a:endParaRPr lang="en-US" dirty="0"/>
          </a:p>
          <a:p>
            <a:pPr marL="171450" indent="-171450">
              <a:spcBef>
                <a:spcPct val="20000"/>
              </a:spcBef>
              <a:spcAft>
                <a:spcPts val="600"/>
              </a:spcAft>
              <a:buFont typeface="Arial"/>
              <a:buChar char="•"/>
            </a:pPr>
            <a:r>
              <a:rPr lang="en-US" b="1"/>
              <a:t>Reduce foodborne illness through increased food worker education </a:t>
            </a:r>
            <a:endParaRPr lang="en-US" dirty="0"/>
          </a:p>
          <a:p>
            <a:pPr marL="171450" indent="-171450">
              <a:spcBef>
                <a:spcPct val="20000"/>
              </a:spcBef>
              <a:spcAft>
                <a:spcPts val="600"/>
              </a:spcAft>
              <a:buFont typeface="Arial"/>
              <a:buChar char="•"/>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A5D78FC6-CE17-4259-A63C-DDFC12E048FC}" type="slidenum">
              <a:rPr lang="en-US" smtClean="0"/>
              <a:pPr/>
              <a:t>9</a:t>
            </a:fld>
            <a:endParaRPr lang="en-US"/>
          </a:p>
        </p:txBody>
      </p:sp>
    </p:spTree>
    <p:extLst>
      <p:ext uri="{BB962C8B-B14F-4D97-AF65-F5344CB8AC3E}">
        <p14:creationId xmlns:p14="http://schemas.microsoft.com/office/powerpoint/2010/main" val="353338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56C048B-B3EF-434B-855B-80331A33FADE}" type="datetime1">
              <a:rPr lang="en-US" smtClean="0"/>
              <a:t>10/15/2021</a:t>
            </a:fld>
            <a:endParaRPr lang="en-US" sz="1600" dirty="0"/>
          </a:p>
        </p:txBody>
      </p:sp>
      <p:sp>
        <p:nvSpPr>
          <p:cNvPr id="5" name="Footer Placeholder 4"/>
          <p:cNvSpPr>
            <a:spLocks noGrp="1"/>
          </p:cNvSpPr>
          <p:nvPr>
            <p:ph type="ftr" sz="quarter" idx="11"/>
          </p:nvPr>
        </p:nvSpPr>
        <p:spPr>
          <a:xfrm>
            <a:off x="3623733" y="6117336"/>
            <a:ext cx="3609438" cy="365125"/>
          </a:xfrm>
        </p:spPr>
        <p:txBody>
          <a:bodyPr/>
          <a:lstStyle/>
          <a:p>
            <a:r>
              <a:rPr lang="en-US"/>
              <a:t>Add department/office name here</a:t>
            </a:r>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D4B5ADC2-7248-4799-8E52-477E151C3EE9}" type="slidenum">
              <a:rPr lang="en-US" smtClean="0"/>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344871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42AEC9-5069-44D6-B972-76E102A33CFE}" type="datetime1">
              <a:rPr lang="en-US" smtClean="0"/>
              <a:t>10/15/2021</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77993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69DE83-62CD-49B0-9304-7112A39A2441}" type="datetime1">
              <a:rPr lang="en-US" smtClean="0"/>
              <a:t>10/15/2021</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1011517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F61BE7-8619-4757-B433-3C4787FD52CF}" type="datetime1">
              <a:rPr lang="en-US" smtClean="0"/>
              <a:t>10/15/2021</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1240362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11BAD-5B84-459F-A921-957F4B31C864}" type="datetime1">
              <a:rPr lang="en-US" smtClean="0"/>
              <a:t>10/15/2021</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251920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59BC55-03C1-44D7-95FC-0BFFE86CEFF8}" type="datetime1">
              <a:rPr lang="en-US" smtClean="0"/>
              <a:t>10/15/2021</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789480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7F0EEA-5BD2-4639-BC22-1D2A72C015C0}" type="datetime1">
              <a:rPr lang="en-US" smtClean="0"/>
              <a:t>10/15/2021</a:t>
            </a:fld>
            <a:endParaRPr lang="en-US" sz="1400" dirty="0">
              <a:solidFill>
                <a:schemeClr val="tx2"/>
              </a:solidFill>
            </a:endParaRPr>
          </a:p>
        </p:txBody>
      </p:sp>
      <p:sp>
        <p:nvSpPr>
          <p:cNvPr id="5" name="Footer Placeholder 4"/>
          <p:cNvSpPr>
            <a:spLocks noGrp="1"/>
          </p:cNvSpPr>
          <p:nvPr>
            <p:ph type="ftr" sz="quarter" idx="11"/>
          </p:nvPr>
        </p:nvSpPr>
        <p:spPr/>
        <p:txBody>
          <a:body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12"/>
          </p:nvPr>
        </p:nvSpPr>
        <p:spPr/>
        <p:txBody>
          <a:body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23581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8A3C1E-CA7A-4EA5-BC5A-E5B66C5F91CC}" type="datetime1">
              <a:rPr lang="en-US" smtClean="0"/>
              <a:t>10/15/2021</a:t>
            </a:fld>
            <a:endParaRPr lang="en-US"/>
          </a:p>
        </p:txBody>
      </p:sp>
      <p:sp>
        <p:nvSpPr>
          <p:cNvPr id="5" name="Footer Placeholder 4"/>
          <p:cNvSpPr>
            <a:spLocks noGrp="1"/>
          </p:cNvSpPr>
          <p:nvPr>
            <p:ph type="ftr" sz="quarter" idx="11"/>
          </p:nvPr>
        </p:nvSpPr>
        <p:spPr/>
        <p:txBody>
          <a:bodyPr/>
          <a:lstStyle/>
          <a:p>
            <a:r>
              <a:rPr lang="en-US"/>
              <a:t>Add department/office name here</a:t>
            </a:r>
          </a:p>
        </p:txBody>
      </p:sp>
      <p:sp>
        <p:nvSpPr>
          <p:cNvPr id="6" name="Slide Number Placeholder 5"/>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extLst>
      <p:ext uri="{BB962C8B-B14F-4D97-AF65-F5344CB8AC3E}">
        <p14:creationId xmlns:p14="http://schemas.microsoft.com/office/powerpoint/2010/main" val="2533646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6B15BB-4D6C-456F-B0D6-89E8242F8D1F}" type="datetime1">
              <a:rPr lang="en-US" smtClean="0"/>
              <a:t>10/15/2021</a:t>
            </a:fld>
            <a:endParaRPr lang="en-US"/>
          </a:p>
        </p:txBody>
      </p:sp>
      <p:sp>
        <p:nvSpPr>
          <p:cNvPr id="5" name="Footer Placeholder 4"/>
          <p:cNvSpPr>
            <a:spLocks noGrp="1"/>
          </p:cNvSpPr>
          <p:nvPr>
            <p:ph type="ftr" sz="quarter" idx="11"/>
          </p:nvPr>
        </p:nvSpPr>
        <p:spPr/>
        <p:txBody>
          <a:bodyPr/>
          <a:lstStyle/>
          <a:p>
            <a:r>
              <a:rPr lang="en-US"/>
              <a:t>Add department/office name here</a:t>
            </a:r>
          </a:p>
        </p:txBody>
      </p:sp>
      <p:sp>
        <p:nvSpPr>
          <p:cNvPr id="6" name="Slide Number Placeholder 5"/>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extLst>
      <p:ext uri="{BB962C8B-B14F-4D97-AF65-F5344CB8AC3E}">
        <p14:creationId xmlns:p14="http://schemas.microsoft.com/office/powerpoint/2010/main" val="6304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87B267EC-FDF1-4699-B1D6-56FF0875F7A0}" type="datetime1">
              <a:rPr lang="en-US" smtClean="0"/>
              <a:t>10/15/2021</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r>
              <a:rPr lang="en-US"/>
              <a:t>Add department/office name here</a:t>
            </a:r>
          </a:p>
        </p:txBody>
      </p:sp>
      <p:sp>
        <p:nvSpPr>
          <p:cNvPr id="6" name="Slide Number Placeholder 5"/>
          <p:cNvSpPr>
            <a:spLocks noGrp="1"/>
          </p:cNvSpPr>
          <p:nvPr>
            <p:ph type="sldNum" sz="quarter" idx="12"/>
          </p:nvPr>
        </p:nvSpPr>
        <p:spPr>
          <a:xfrm>
            <a:off x="8258967" y="6108173"/>
            <a:ext cx="427833" cy="365125"/>
          </a:xfrm>
        </p:spPr>
        <p:txBody>
          <a:bodyPr/>
          <a:lstStyle/>
          <a:p>
            <a:fld id="{D4B5ADC2-7248-4799-8E52-477E151C3EE9}" type="slidenum">
              <a:rPr lang="en-US" sz="1400" b="1" smtClean="0">
                <a:solidFill>
                  <a:srgbClr val="FFFFFF"/>
                </a:solidFill>
              </a:rPr>
              <a:pPr/>
              <a:t>‹#›</a:t>
            </a:fld>
            <a:endParaRPr lang="en-US" dirty="0"/>
          </a:p>
        </p:txBody>
      </p:sp>
    </p:spTree>
    <p:extLst>
      <p:ext uri="{BB962C8B-B14F-4D97-AF65-F5344CB8AC3E}">
        <p14:creationId xmlns:p14="http://schemas.microsoft.com/office/powerpoint/2010/main" val="368239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8977C8-B450-4D71-BB89-71CB659957DE}" type="datetime1">
              <a:rPr lang="en-US" smtClean="0"/>
              <a:t>10/15/2021</a:t>
            </a:fld>
            <a:endParaRPr lang="en-US" dirty="0"/>
          </a:p>
        </p:txBody>
      </p:sp>
      <p:sp>
        <p:nvSpPr>
          <p:cNvPr id="5" name="Footer Placeholder 4"/>
          <p:cNvSpPr>
            <a:spLocks noGrp="1"/>
          </p:cNvSpPr>
          <p:nvPr>
            <p:ph type="ftr" sz="quarter" idx="11"/>
          </p:nvPr>
        </p:nvSpPr>
        <p:spPr/>
        <p:txBody>
          <a:bodyPr/>
          <a:lstStyle/>
          <a:p>
            <a:r>
              <a:rPr lang="en-US"/>
              <a:t>Add department/office name here</a:t>
            </a:r>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147C1B20-DEF4-46E3-B77F-0FB6B8193D90}" type="slidenum">
              <a:rPr lang="en-US" smtClean="0"/>
              <a:pPr/>
              <a:t>‹#›</a:t>
            </a:fld>
            <a:endParaRPr lang="en-US" dirty="0"/>
          </a:p>
        </p:txBody>
      </p:sp>
    </p:spTree>
    <p:extLst>
      <p:ext uri="{BB962C8B-B14F-4D97-AF65-F5344CB8AC3E}">
        <p14:creationId xmlns:p14="http://schemas.microsoft.com/office/powerpoint/2010/main" val="348838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C4DCD7-32F1-4D16-A559-A5DC88104414}" type="datetime1">
              <a:rPr lang="en-US" smtClean="0"/>
              <a:t>10/15/2021</a:t>
            </a:fld>
            <a:endParaRPr lang="en-US"/>
          </a:p>
        </p:txBody>
      </p:sp>
      <p:sp>
        <p:nvSpPr>
          <p:cNvPr id="6" name="Footer Placeholder 5"/>
          <p:cNvSpPr>
            <a:spLocks noGrp="1"/>
          </p:cNvSpPr>
          <p:nvPr>
            <p:ph type="ftr" sz="quarter" idx="11"/>
          </p:nvPr>
        </p:nvSpPr>
        <p:spPr/>
        <p:txBody>
          <a:bodyPr/>
          <a:lstStyle/>
          <a:p>
            <a:r>
              <a:rPr lang="en-US"/>
              <a:t>Add department/office name here</a:t>
            </a:r>
          </a:p>
        </p:txBody>
      </p:sp>
      <p:sp>
        <p:nvSpPr>
          <p:cNvPr id="7" name="Slide Number Placeholder 6"/>
          <p:cNvSpPr>
            <a:spLocks noGrp="1"/>
          </p:cNvSpPr>
          <p:nvPr>
            <p:ph type="sldNum" sz="quarter" idx="12"/>
          </p:nvPr>
        </p:nvSpPr>
        <p:spPr/>
        <p:txBody>
          <a:bodyPr/>
          <a:lstStyle/>
          <a:p>
            <a:fld id="{147C1B20-DEF4-46E3-B77F-0FB6B8193D90}" type="slidenum">
              <a:rPr lang="en-US" smtClean="0"/>
              <a:pPr/>
              <a:t>‹#›</a:t>
            </a:fld>
            <a:endParaRPr lang="en-US"/>
          </a:p>
        </p:txBody>
      </p:sp>
    </p:spTree>
    <p:extLst>
      <p:ext uri="{BB962C8B-B14F-4D97-AF65-F5344CB8AC3E}">
        <p14:creationId xmlns:p14="http://schemas.microsoft.com/office/powerpoint/2010/main" val="1596444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414F1D-0C6D-44C4-A055-CBD06968272E}" type="datetime1">
              <a:rPr lang="en-US" smtClean="0"/>
              <a:t>10/15/2021</a:t>
            </a:fld>
            <a:endParaRPr lang="en-US"/>
          </a:p>
        </p:txBody>
      </p:sp>
      <p:sp>
        <p:nvSpPr>
          <p:cNvPr id="8" name="Footer Placeholder 7"/>
          <p:cNvSpPr>
            <a:spLocks noGrp="1"/>
          </p:cNvSpPr>
          <p:nvPr>
            <p:ph type="ftr" sz="quarter" idx="11"/>
          </p:nvPr>
        </p:nvSpPr>
        <p:spPr/>
        <p:txBody>
          <a:bodyPr/>
          <a:lstStyle/>
          <a:p>
            <a:r>
              <a:rPr lang="en-US"/>
              <a:t>Add department/office name here</a:t>
            </a:r>
          </a:p>
        </p:txBody>
      </p:sp>
      <p:sp>
        <p:nvSpPr>
          <p:cNvPr id="9" name="Slide Number Placeholder 8"/>
          <p:cNvSpPr>
            <a:spLocks noGrp="1"/>
          </p:cNvSpPr>
          <p:nvPr>
            <p:ph type="sldNum" sz="quarter" idx="12"/>
          </p:nvPr>
        </p:nvSpPr>
        <p:spPr/>
        <p:txBody>
          <a:bodyPr/>
          <a:lstStyle/>
          <a:p>
            <a:fld id="{147C1B20-DEF4-46E3-B77F-0FB6B8193D90}" type="slidenum">
              <a:rPr lang="en-US" smtClean="0"/>
              <a:pPr/>
              <a:t>‹#›</a:t>
            </a:fld>
            <a:endParaRPr lang="en-US"/>
          </a:p>
        </p:txBody>
      </p:sp>
    </p:spTree>
    <p:extLst>
      <p:ext uri="{BB962C8B-B14F-4D97-AF65-F5344CB8AC3E}">
        <p14:creationId xmlns:p14="http://schemas.microsoft.com/office/powerpoint/2010/main" val="26008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5BC5D7-BBAA-47FA-8583-0741C0F6CCCD}" type="datetime1">
              <a:rPr lang="en-US" smtClean="0"/>
              <a:t>10/15/2021</a:t>
            </a:fld>
            <a:endParaRPr lang="en-US"/>
          </a:p>
        </p:txBody>
      </p:sp>
      <p:sp>
        <p:nvSpPr>
          <p:cNvPr id="4" name="Footer Placeholder 3"/>
          <p:cNvSpPr>
            <a:spLocks noGrp="1"/>
          </p:cNvSpPr>
          <p:nvPr>
            <p:ph type="ftr" sz="quarter" idx="11"/>
          </p:nvPr>
        </p:nvSpPr>
        <p:spPr/>
        <p:txBody>
          <a:bodyPr/>
          <a:lstStyle/>
          <a:p>
            <a:r>
              <a:rPr lang="en-US"/>
              <a:t>Add department/office name here</a:t>
            </a:r>
          </a:p>
        </p:txBody>
      </p:sp>
      <p:sp>
        <p:nvSpPr>
          <p:cNvPr id="5" name="Slide Number Placeholder 4"/>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extLst>
      <p:ext uri="{BB962C8B-B14F-4D97-AF65-F5344CB8AC3E}">
        <p14:creationId xmlns:p14="http://schemas.microsoft.com/office/powerpoint/2010/main" val="383226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D353CB-9600-42CF-9E38-5955248467BC}" type="datetime1">
              <a:rPr lang="en-US" smtClean="0"/>
              <a:t>10/15/2021</a:t>
            </a:fld>
            <a:endParaRPr lang="en-US"/>
          </a:p>
        </p:txBody>
      </p:sp>
      <p:sp>
        <p:nvSpPr>
          <p:cNvPr id="3" name="Footer Placeholder 2"/>
          <p:cNvSpPr>
            <a:spLocks noGrp="1"/>
          </p:cNvSpPr>
          <p:nvPr>
            <p:ph type="ftr" sz="quarter" idx="11"/>
          </p:nvPr>
        </p:nvSpPr>
        <p:spPr/>
        <p:txBody>
          <a:bodyPr/>
          <a:lstStyle/>
          <a:p>
            <a:r>
              <a:rPr lang="en-US"/>
              <a:t>Add department/office name here</a:t>
            </a:r>
          </a:p>
        </p:txBody>
      </p:sp>
      <p:sp>
        <p:nvSpPr>
          <p:cNvPr id="4" name="Slide Number Placeholder 3"/>
          <p:cNvSpPr>
            <a:spLocks noGrp="1"/>
          </p:cNvSpPr>
          <p:nvPr>
            <p:ph type="sldNum" sz="quarter" idx="12"/>
          </p:nvPr>
        </p:nvSpPr>
        <p:spPr/>
        <p:txBody>
          <a:bodyPr/>
          <a:lstStyle/>
          <a:p>
            <a:fld id="{147C1B20-DEF4-46E3-B77F-0FB6B8193D90}" type="slidenum">
              <a:rPr lang="en-US" smtClean="0"/>
              <a:pPr/>
              <a:t>‹#›</a:t>
            </a:fld>
            <a:endParaRPr lang="en-US"/>
          </a:p>
        </p:txBody>
      </p:sp>
    </p:spTree>
    <p:extLst>
      <p:ext uri="{BB962C8B-B14F-4D97-AF65-F5344CB8AC3E}">
        <p14:creationId xmlns:p14="http://schemas.microsoft.com/office/powerpoint/2010/main" val="50623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FC7D58-DA09-4034-A84F-8EB6AB85D25C}" type="datetime1">
              <a:rPr lang="en-US" smtClean="0"/>
              <a:t>10/15/2021</a:t>
            </a:fld>
            <a:endParaRPr lang="en-US"/>
          </a:p>
        </p:txBody>
      </p:sp>
      <p:sp>
        <p:nvSpPr>
          <p:cNvPr id="6" name="Footer Placeholder 5"/>
          <p:cNvSpPr>
            <a:spLocks noGrp="1"/>
          </p:cNvSpPr>
          <p:nvPr>
            <p:ph type="ftr" sz="quarter" idx="11"/>
          </p:nvPr>
        </p:nvSpPr>
        <p:spPr/>
        <p:txBody>
          <a:bodyPr/>
          <a:lstStyle/>
          <a:p>
            <a:r>
              <a:rPr lang="en-US"/>
              <a:t>Add department/office name here</a:t>
            </a:r>
          </a:p>
        </p:txBody>
      </p:sp>
      <p:sp>
        <p:nvSpPr>
          <p:cNvPr id="7" name="Slide Number Placeholder 6"/>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extLst>
      <p:ext uri="{BB962C8B-B14F-4D97-AF65-F5344CB8AC3E}">
        <p14:creationId xmlns:p14="http://schemas.microsoft.com/office/powerpoint/2010/main" val="273574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88FAE6-262E-46F1-B9B6-B597A6F1349A}" type="datetime1">
              <a:rPr lang="en-US" smtClean="0"/>
              <a:t>10/15/2021</a:t>
            </a:fld>
            <a:endParaRPr lang="en-US"/>
          </a:p>
        </p:txBody>
      </p:sp>
      <p:sp>
        <p:nvSpPr>
          <p:cNvPr id="6" name="Footer Placeholder 5"/>
          <p:cNvSpPr>
            <a:spLocks noGrp="1"/>
          </p:cNvSpPr>
          <p:nvPr>
            <p:ph type="ftr" sz="quarter" idx="11"/>
          </p:nvPr>
        </p:nvSpPr>
        <p:spPr/>
        <p:txBody>
          <a:bodyPr/>
          <a:lstStyle/>
          <a:p>
            <a:r>
              <a:rPr lang="en-US"/>
              <a:t>Add department/office name here</a:t>
            </a:r>
          </a:p>
        </p:txBody>
      </p:sp>
      <p:sp>
        <p:nvSpPr>
          <p:cNvPr id="7" name="Slide Number Placeholder 6"/>
          <p:cNvSpPr>
            <a:spLocks noGrp="1"/>
          </p:cNvSpPr>
          <p:nvPr>
            <p:ph type="sldNum" sz="quarter" idx="12"/>
          </p:nvPr>
        </p:nvSpPr>
        <p:spPr/>
        <p:txBody>
          <a:bodyPr/>
          <a:lstStyle/>
          <a:p>
            <a:fld id="{D4B5ADC2-7248-4799-8E52-477E151C3EE9}" type="slidenum">
              <a:rPr lang="en-US" sz="1400" b="1" smtClean="0">
                <a:solidFill>
                  <a:srgbClr val="FFFFFF"/>
                </a:solidFill>
              </a:rPr>
              <a:pPr/>
              <a:t>‹#›</a:t>
            </a:fld>
            <a:endParaRPr lang="en-US"/>
          </a:p>
        </p:txBody>
      </p:sp>
    </p:spTree>
    <p:extLst>
      <p:ext uri="{BB962C8B-B14F-4D97-AF65-F5344CB8AC3E}">
        <p14:creationId xmlns:p14="http://schemas.microsoft.com/office/powerpoint/2010/main" val="157320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B74E54-051A-4D47-A93E-73769CE8536A}" type="datetime1">
              <a:rPr lang="en-US" smtClean="0"/>
              <a:t>10/15/2021</a:t>
            </a:fld>
            <a:endParaRPr lang="en-US" sz="1400" dirty="0">
              <a:solidFill>
                <a:schemeClr val="tx2"/>
              </a:solidFill>
            </a:endParaRPr>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lgn="r"/>
            <a:r>
              <a:rPr lang="en-US" sz="1400">
                <a:solidFill>
                  <a:schemeClr val="tx2"/>
                </a:solidFill>
              </a:rPr>
              <a:t>Add department/office name here</a:t>
            </a:r>
            <a:endParaRPr lang="en-US" sz="1400" dirty="0">
              <a:solidFill>
                <a:schemeClr val="tx2"/>
              </a:solidFill>
            </a:endParaRPr>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lgn="l"/>
            <a:fld id="{D4B5ADC2-7248-4799-8E52-477E151C3EE9}" type="slidenum">
              <a:rPr lang="en-US" sz="1400" b="1" smtClean="0">
                <a:solidFill>
                  <a:srgbClr val="FFFFFF"/>
                </a:solidFill>
              </a:rPr>
              <a:pPr algn="l"/>
              <a:t>‹#›</a:t>
            </a:fld>
            <a:endParaRPr lang="en-US" sz="1600" dirty="0">
              <a:solidFill>
                <a:schemeClr val="tx2"/>
              </a:solidFill>
            </a:endParaRPr>
          </a:p>
        </p:txBody>
      </p:sp>
    </p:spTree>
    <p:extLst>
      <p:ext uri="{BB962C8B-B14F-4D97-AF65-F5344CB8AC3E}">
        <p14:creationId xmlns:p14="http://schemas.microsoft.com/office/powerpoint/2010/main" val="1896407197"/>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ctrTitle"/>
          </p:nvPr>
        </p:nvSpPr>
        <p:spPr>
          <a:xfrm>
            <a:off x="1329185" y="914401"/>
            <a:ext cx="7357615" cy="3488266"/>
          </a:xfrm>
        </p:spPr>
        <p:txBody>
          <a:bodyPr>
            <a:normAutofit/>
          </a:bodyPr>
          <a:lstStyle/>
          <a:p>
            <a:r>
              <a:rPr lang="en-US" sz="5200" dirty="0">
                <a:latin typeface="Times New Roman"/>
                <a:cs typeface="Times New Roman"/>
              </a:rPr>
              <a:t>2022 Budget Presentation</a:t>
            </a:r>
            <a:br>
              <a:rPr lang="en-US" sz="4600" dirty="0">
                <a:latin typeface="Times New Roman" panose="02020603050405020304" pitchFamily="18" charset="0"/>
                <a:cs typeface="Times New Roman" panose="02020603050405020304" pitchFamily="18" charset="0"/>
              </a:rPr>
            </a:br>
            <a:r>
              <a:rPr lang="en-US" sz="4600" dirty="0">
                <a:latin typeface="Times New Roman"/>
                <a:cs typeface="Times New Roman"/>
              </a:rPr>
              <a:t>El Paso County Public Healt</a:t>
            </a:r>
            <a:r>
              <a:rPr lang="en-US" dirty="0">
                <a:latin typeface="Times New Roman"/>
                <a:cs typeface="Times New Roman"/>
              </a:rPr>
              <a:t>h</a:t>
            </a:r>
            <a:br>
              <a:rPr lang="en-US" dirty="0">
                <a:latin typeface="Times New Roman"/>
                <a:cs typeface="Times New Roman"/>
              </a:rPr>
            </a:br>
            <a:endParaRPr lang="en-US" dirty="0">
              <a:ln/>
              <a:gradFill flip="none">
                <a:gsLst>
                  <a:gs pos="0">
                    <a:schemeClr val="accent6">
                      <a:tint val="70000"/>
                      <a:shade val="100000"/>
                      <a:hueMod val="100000"/>
                      <a:satMod val="195000"/>
                    </a:schemeClr>
                  </a:gs>
                  <a:gs pos="46000">
                    <a:schemeClr val="accent6">
                      <a:tint val="70000"/>
                      <a:shade val="100000"/>
                      <a:hueMod val="100000"/>
                      <a:satMod val="195000"/>
                    </a:schemeClr>
                  </a:gs>
                  <a:gs pos="100000">
                    <a:schemeClr val="accent6">
                      <a:tint val="100000"/>
                      <a:shade val="60000"/>
                      <a:hueMod val="100000"/>
                      <a:satMod val="195000"/>
                    </a:schemeClr>
                  </a:gs>
                </a:gsLst>
                <a:lin ang="5400000"/>
              </a:gradFill>
              <a:latin typeface="Times New Roman" panose="02020603050405020304" pitchFamily="18" charset="0"/>
              <a:cs typeface="Times New Roman" panose="02020603050405020304" pitchFamily="18" charset="0"/>
            </a:endParaRPr>
          </a:p>
        </p:txBody>
      </p:sp>
      <p:sp>
        <p:nvSpPr>
          <p:cNvPr id="3" name="Rectangle 2"/>
          <p:cNvSpPr>
            <a:spLocks noGrp="1"/>
          </p:cNvSpPr>
          <p:nvPr>
            <p:ph type="subTitle" idx="1"/>
          </p:nvPr>
        </p:nvSpPr>
        <p:spPr/>
        <p:txBody>
          <a:bodyPr>
            <a:noAutofit/>
          </a:bodyPr>
          <a:lstStyle/>
          <a:p>
            <a:r>
              <a:rPr lang="en-US" dirty="0">
                <a:latin typeface="Times New Roman"/>
                <a:cs typeface="Times New Roman"/>
              </a:rPr>
              <a:t>Susan Wheelan, MBA</a:t>
            </a:r>
            <a:endParaRPr lang="en-US" dirty="0">
              <a:latin typeface="Times New Roman" panose="02020603050405020304" pitchFamily="18" charset="0"/>
              <a:cs typeface="Times New Roman" panose="02020603050405020304" pitchFamily="18" charset="0"/>
            </a:endParaRPr>
          </a:p>
          <a:p>
            <a:r>
              <a:rPr lang="en-US" dirty="0">
                <a:latin typeface="Times New Roman"/>
                <a:cs typeface="Times New Roman"/>
              </a:rPr>
              <a:t>Public Health Director</a:t>
            </a:r>
            <a:endParaRPr lang="en-US" dirty="0">
              <a:latin typeface="Times New Roman" panose="02020603050405020304" pitchFamily="18" charset="0"/>
              <a:cs typeface="Times New Roman" panose="02020603050405020304" pitchFamily="18" charset="0"/>
            </a:endParaRPr>
          </a:p>
          <a:p>
            <a:r>
              <a:rPr lang="en-US" dirty="0">
                <a:latin typeface="Times New Roman"/>
                <a:cs typeface="Times New Roman"/>
              </a:rPr>
              <a:t>October 21, 2021</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44258F2-2F66-4AD3-B191-AA63B0137266}"/>
              </a:ext>
            </a:extLst>
          </p:cNvPr>
          <p:cNvPicPr>
            <a:picLocks noChangeAspect="1"/>
          </p:cNvPicPr>
          <p:nvPr/>
        </p:nvPicPr>
        <p:blipFill>
          <a:blip r:embed="rId3"/>
          <a:stretch>
            <a:fillRect/>
          </a:stretch>
        </p:blipFill>
        <p:spPr>
          <a:xfrm>
            <a:off x="492369" y="533400"/>
            <a:ext cx="1305918" cy="13308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Strategic Plan Goals 2021</a:t>
            </a: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10</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14" name="Rectangle 2">
            <a:extLst>
              <a:ext uri="{FF2B5EF4-FFF2-40B4-BE49-F238E27FC236}">
                <a16:creationId xmlns:a16="http://schemas.microsoft.com/office/drawing/2014/main" id="{69B88B03-A5EC-4E3C-AA94-2AE3ABE5853D}"/>
              </a:ext>
            </a:extLst>
          </p:cNvPr>
          <p:cNvSpPr>
            <a:spLocks noGrp="1"/>
          </p:cNvSpPr>
          <p:nvPr>
            <p:ph idx="1"/>
          </p:nvPr>
        </p:nvSpPr>
        <p:spPr>
          <a:xfrm>
            <a:off x="982133" y="2057400"/>
            <a:ext cx="7704667" cy="3942416"/>
          </a:xfrm>
        </p:spPr>
        <p:txBody>
          <a:bodyPr anchor="t">
            <a:normAutofit/>
          </a:bodyPr>
          <a:lstStyle/>
          <a:p>
            <a:pPr marL="0" indent="0">
              <a:buClr>
                <a:srgbClr val="3F772B"/>
              </a:buClr>
              <a:buNone/>
            </a:pPr>
            <a:r>
              <a:rPr lang="en-US" b="1" dirty="0">
                <a:latin typeface="Times New Roman"/>
                <a:cs typeface="Times New Roman"/>
              </a:rPr>
              <a:t>El Paso County Strategic Goal #5: Strive to ensure a safe, secure, resilient, and healthy community</a:t>
            </a:r>
            <a:endParaRPr lang="en-US" dirty="0">
              <a:ea typeface="+mn-lt"/>
              <a:cs typeface="+mn-lt"/>
            </a:endParaRPr>
          </a:p>
          <a:p>
            <a:pPr>
              <a:buClr>
                <a:srgbClr val="3F772B"/>
              </a:buClr>
            </a:pPr>
            <a:r>
              <a:rPr lang="en-US" dirty="0">
                <a:latin typeface="Times New Roman"/>
                <a:cs typeface="Times New Roman"/>
              </a:rPr>
              <a:t>Participate in efforts to prevent water contamination and if warranted, support mitigation efforts with community stakeholders</a:t>
            </a:r>
            <a:endParaRPr lang="en-US" dirty="0">
              <a:ea typeface="+mn-lt"/>
              <a:cs typeface="+mn-lt"/>
            </a:endParaRPr>
          </a:p>
          <a:p>
            <a:pPr>
              <a:buClr>
                <a:srgbClr val="3F772B"/>
              </a:buClr>
            </a:pPr>
            <a:r>
              <a:rPr lang="en-US" dirty="0">
                <a:latin typeface="Times New Roman"/>
                <a:cs typeface="Times New Roman"/>
              </a:rPr>
              <a:t>Test the public health pandemic disease response plan, including points of distribution and update plan as warranted</a:t>
            </a:r>
            <a:endParaRPr lang="en-US" dirty="0">
              <a:ea typeface="+mn-lt"/>
              <a:cs typeface="+mn-lt"/>
            </a:endParaRPr>
          </a:p>
          <a:p>
            <a:pPr>
              <a:buClr>
                <a:srgbClr val="3F772B"/>
              </a:buClr>
              <a:buFont typeface="Arial,Sans-Serif"/>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582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Ongoing Critical Needs Positions</a:t>
            </a:r>
            <a:endParaRPr lang="en-US" dirty="0"/>
          </a:p>
        </p:txBody>
      </p:sp>
      <p:sp>
        <p:nvSpPr>
          <p:cNvPr id="3" name="Rectangle 2"/>
          <p:cNvSpPr>
            <a:spLocks noGrp="1"/>
          </p:cNvSpPr>
          <p:nvPr>
            <p:ph idx="1"/>
          </p:nvPr>
        </p:nvSpPr>
        <p:spPr>
          <a:xfrm>
            <a:off x="1167234" y="1714963"/>
            <a:ext cx="7704667" cy="3942416"/>
          </a:xfrm>
        </p:spPr>
        <p:txBody>
          <a:bodyPr anchor="t">
            <a:normAutofit fontScale="85000" lnSpcReduction="20000"/>
          </a:bodyPr>
          <a:lstStyle/>
          <a:p>
            <a:pPr marL="0" indent="0">
              <a:buNone/>
            </a:pPr>
            <a:r>
              <a:rPr lang="en-US" b="1" dirty="0">
                <a:latin typeface="Times New Roman"/>
                <a:cs typeface="Times New Roman"/>
              </a:rPr>
              <a:t>Ten critical needs positions </a:t>
            </a:r>
          </a:p>
          <a:p>
            <a:pPr>
              <a:buClr>
                <a:srgbClr val="3F772B"/>
              </a:buClr>
            </a:pPr>
            <a:r>
              <a:rPr lang="en-US" dirty="0">
                <a:latin typeface="Times New Roman"/>
                <a:cs typeface="Times New Roman"/>
              </a:rPr>
              <a:t>Administrative (one)</a:t>
            </a:r>
          </a:p>
          <a:p>
            <a:pPr>
              <a:buClr>
                <a:srgbClr val="3F772B"/>
              </a:buClr>
            </a:pPr>
            <a:r>
              <a:rPr lang="en-US">
                <a:latin typeface="Times New Roman"/>
                <a:cs typeface="Times New Roman"/>
              </a:rPr>
              <a:t>Epidemiologist (one)</a:t>
            </a:r>
            <a:endParaRPr lang="en-US">
              <a:ea typeface="+mn-lt"/>
              <a:cs typeface="+mn-lt"/>
            </a:endParaRPr>
          </a:p>
          <a:p>
            <a:pPr>
              <a:buClr>
                <a:srgbClr val="3F772B"/>
              </a:buClr>
            </a:pPr>
            <a:r>
              <a:rPr lang="en-US">
                <a:latin typeface="Times New Roman"/>
                <a:cs typeface="Times New Roman"/>
              </a:rPr>
              <a:t>Chief Data Scientific Strategist (one)</a:t>
            </a:r>
            <a:endParaRPr lang="en-US">
              <a:ea typeface="+mn-lt"/>
              <a:cs typeface="+mn-lt"/>
            </a:endParaRPr>
          </a:p>
          <a:p>
            <a:pPr>
              <a:buClr>
                <a:srgbClr val="3F772B"/>
              </a:buClr>
            </a:pPr>
            <a:r>
              <a:rPr lang="en-US" dirty="0">
                <a:latin typeface="Times New Roman"/>
                <a:cs typeface="Times New Roman"/>
              </a:rPr>
              <a:t>Public Health Nurse (one)</a:t>
            </a:r>
          </a:p>
          <a:p>
            <a:pPr>
              <a:buClr>
                <a:srgbClr val="3F772B"/>
              </a:buClr>
            </a:pPr>
            <a:r>
              <a:rPr lang="en-US" dirty="0">
                <a:latin typeface="Times New Roman"/>
                <a:cs typeface="Times New Roman"/>
              </a:rPr>
              <a:t>Health Equity Planner (one)</a:t>
            </a:r>
          </a:p>
          <a:p>
            <a:pPr>
              <a:buClr>
                <a:srgbClr val="3F772B"/>
              </a:buClr>
            </a:pPr>
            <a:r>
              <a:rPr lang="en-US" dirty="0">
                <a:latin typeface="Times New Roman"/>
                <a:cs typeface="Times New Roman"/>
              </a:rPr>
              <a:t>Emergency Preparedness and Response Coordinator (one)</a:t>
            </a:r>
            <a:endParaRPr lang="en-US" dirty="0">
              <a:ea typeface="+mn-lt"/>
              <a:cs typeface="+mn-lt"/>
            </a:endParaRPr>
          </a:p>
          <a:p>
            <a:pPr>
              <a:buClr>
                <a:srgbClr val="3F772B"/>
              </a:buClr>
            </a:pPr>
            <a:r>
              <a:rPr lang="en-US" dirty="0">
                <a:latin typeface="Times New Roman"/>
                <a:cs typeface="Times New Roman"/>
              </a:rPr>
              <a:t>Youth Resilience and Suicide Prevention Planner (one)</a:t>
            </a:r>
            <a:endParaRPr lang="en-US" dirty="0">
              <a:ea typeface="+mn-lt"/>
              <a:cs typeface="+mn-lt"/>
            </a:endParaRPr>
          </a:p>
          <a:p>
            <a:pPr>
              <a:buClr>
                <a:srgbClr val="3F772B"/>
              </a:buClr>
            </a:pPr>
            <a:r>
              <a:rPr lang="en-US" dirty="0">
                <a:latin typeface="Times New Roman"/>
                <a:cs typeface="Times New Roman"/>
              </a:rPr>
              <a:t>Youth Health and Development Planner (one)</a:t>
            </a:r>
            <a:endParaRPr lang="en-US" dirty="0">
              <a:ea typeface="+mn-lt"/>
              <a:cs typeface="+mn-lt"/>
            </a:endParaRPr>
          </a:p>
          <a:p>
            <a:pPr>
              <a:buClr>
                <a:srgbClr val="3F772B"/>
              </a:buClr>
            </a:pPr>
            <a:r>
              <a:rPr lang="en-US" dirty="0">
                <a:latin typeface="Times New Roman"/>
                <a:cs typeface="Times New Roman"/>
              </a:rPr>
              <a:t>Environmental Health Specialists (two)</a:t>
            </a:r>
            <a:endParaRPr lang="en-US" dirty="0">
              <a:ea typeface="+mn-lt"/>
              <a:cs typeface="+mn-lt"/>
            </a:endParaRPr>
          </a:p>
          <a:p>
            <a:pPr>
              <a:buClr>
                <a:srgbClr val="3F772B"/>
              </a:buClr>
            </a:pPr>
            <a:endParaRPr lang="en-US" dirty="0">
              <a:latin typeface="Times New Roman"/>
              <a:ea typeface="+mn-lt"/>
              <a:cs typeface="Times New Roman"/>
            </a:endParaRPr>
          </a:p>
          <a:p>
            <a:pPr marL="0" indent="0">
              <a:buClr>
                <a:srgbClr val="3F772B"/>
              </a:buClr>
              <a:buNone/>
            </a:pPr>
            <a:endParaRPr lang="en-US" dirty="0">
              <a:latin typeface="Times New Roman" panose="02020603050405020304" pitchFamily="18" charset="0"/>
              <a:cs typeface="Times New Roman" panose="02020603050405020304" pitchFamily="18" charset="0"/>
            </a:endParaRPr>
          </a:p>
          <a:p>
            <a:pPr marL="0" indent="0">
              <a:buClr>
                <a:srgbClr val="3F772B"/>
              </a:buClr>
              <a:buNone/>
            </a:pPr>
            <a:endParaRPr lang="en-US"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11</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4763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Ongoing Critical Needs Positions</a:t>
            </a:r>
            <a:endParaRPr lang="en-US"/>
          </a:p>
        </p:txBody>
      </p:sp>
      <p:sp>
        <p:nvSpPr>
          <p:cNvPr id="3" name="Rectangle 2"/>
          <p:cNvSpPr>
            <a:spLocks noGrp="1"/>
          </p:cNvSpPr>
          <p:nvPr>
            <p:ph idx="1"/>
          </p:nvPr>
        </p:nvSpPr>
        <p:spPr>
          <a:xfrm>
            <a:off x="891276" y="1712072"/>
            <a:ext cx="7956129" cy="4201125"/>
          </a:xfrm>
        </p:spPr>
        <p:txBody>
          <a:bodyPr anchor="t">
            <a:normAutofit/>
          </a:bodyPr>
          <a:lstStyle/>
          <a:p>
            <a:pPr marL="0" indent="0">
              <a:buNone/>
            </a:pPr>
            <a:r>
              <a:rPr lang="en-US" sz="2000" b="1" dirty="0">
                <a:latin typeface="Times New Roman"/>
                <a:cs typeface="Times New Roman"/>
              </a:rPr>
              <a:t>Administrative </a:t>
            </a:r>
            <a:endParaRPr lang="en-US" dirty="0">
              <a:latin typeface="Corbel" panose="020B0503020204020204"/>
              <a:cs typeface="Times New Roman"/>
            </a:endParaRPr>
          </a:p>
          <a:p>
            <a:pPr marL="342900" indent="-342900"/>
            <a:r>
              <a:rPr lang="en-US" sz="2000" dirty="0">
                <a:latin typeface="Times New Roman"/>
                <a:cs typeface="Times New Roman"/>
              </a:rPr>
              <a:t>Supporting the shift to virtual operations during COVID-19 response by: </a:t>
            </a:r>
            <a:endParaRPr lang="en-US" dirty="0"/>
          </a:p>
          <a:p>
            <a:pPr lvl="1">
              <a:buClr>
                <a:srgbClr val="3F772B"/>
              </a:buClr>
            </a:pPr>
            <a:r>
              <a:rPr lang="en-US" sz="1600" dirty="0">
                <a:latin typeface="Times New Roman"/>
                <a:cs typeface="Times New Roman"/>
              </a:rPr>
              <a:t>Mobilizing staff to work effectively in a hybrid virtual environment and with expanded teams</a:t>
            </a:r>
            <a:endParaRPr lang="en-US" sz="1600">
              <a:latin typeface="Corbel" panose="020B0503020204020204"/>
              <a:cs typeface="Times New Roman"/>
            </a:endParaRPr>
          </a:p>
          <a:p>
            <a:pPr lvl="2">
              <a:buClr>
                <a:srgbClr val="3F772B"/>
              </a:buClr>
            </a:pPr>
            <a:r>
              <a:rPr lang="en-US" sz="1600" dirty="0">
                <a:latin typeface="Times New Roman"/>
                <a:cs typeface="Times New Roman"/>
              </a:rPr>
              <a:t>Maintaining and enhancing streamlined intra- and inter-agency communication</a:t>
            </a:r>
          </a:p>
          <a:p>
            <a:pPr lvl="2">
              <a:buClr>
                <a:srgbClr val="3F772B"/>
              </a:buClr>
            </a:pPr>
            <a:r>
              <a:rPr lang="en-US" sz="1600" dirty="0">
                <a:latin typeface="Times New Roman"/>
                <a:cs typeface="Times New Roman"/>
              </a:rPr>
              <a:t>Implementing new processes and protocols to assure successful agency operations in a remote atmosphere </a:t>
            </a:r>
            <a:endParaRPr lang="en-US" sz="1600">
              <a:latin typeface="Times New Roman"/>
              <a:ea typeface="+mn-lt"/>
              <a:cs typeface="Times New Roman"/>
            </a:endParaRPr>
          </a:p>
          <a:p>
            <a:pPr>
              <a:buClr>
                <a:srgbClr val="3F772B"/>
              </a:buClr>
            </a:pPr>
            <a:r>
              <a:rPr lang="en-US" sz="2000" dirty="0">
                <a:latin typeface="Times New Roman"/>
                <a:cs typeface="Times New Roman"/>
              </a:rPr>
              <a:t>Provides support to increase efficiencies, in coordination with technical staff, to convene and collaborate with large, multidisciplinary groups</a:t>
            </a:r>
            <a:endParaRPr lang="en-US" sz="2000" dirty="0" err="1">
              <a:latin typeface="Times New Roman" panose="02020603050405020304" pitchFamily="18" charset="0"/>
              <a:cs typeface="Times New Roman" panose="02020603050405020304" pitchFamily="18" charset="0"/>
            </a:endParaRPr>
          </a:p>
          <a:p>
            <a:pPr lvl="1">
              <a:buClr>
                <a:srgbClr val="3F772B"/>
              </a:buClr>
            </a:pPr>
            <a:r>
              <a:rPr lang="en-US" sz="1600" dirty="0">
                <a:latin typeface="Times New Roman"/>
                <a:cs typeface="Times New Roman"/>
              </a:rPr>
              <a:t>Includes expanding support for schools, Child Fatality Review Team, Youth Suicide Prevention Workgroup, behavioral health initiatives, and data and analytics</a:t>
            </a:r>
            <a:endParaRPr lang="en-US" sz="1600" dirty="0">
              <a:latin typeface="Times New Roman" panose="02020603050405020304" pitchFamily="18" charset="0"/>
              <a:cs typeface="Times New Roman" panose="02020603050405020304" pitchFamily="18" charset="0"/>
            </a:endParaRPr>
          </a:p>
          <a:p>
            <a:pPr>
              <a:buClr>
                <a:srgbClr val="3F772B"/>
              </a:buClr>
            </a:pPr>
            <a:endParaRPr lang="en-US" sz="20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a:xfrm>
            <a:off x="1963392" y="6293274"/>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12</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374482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Ongoing Critical Needs Positions</a:t>
            </a:r>
            <a:endParaRPr lang="en-US" dirty="0"/>
          </a:p>
        </p:txBody>
      </p:sp>
      <p:sp>
        <p:nvSpPr>
          <p:cNvPr id="3" name="Rectangle 2"/>
          <p:cNvSpPr>
            <a:spLocks noGrp="1"/>
          </p:cNvSpPr>
          <p:nvPr>
            <p:ph idx="1"/>
          </p:nvPr>
        </p:nvSpPr>
        <p:spPr>
          <a:xfrm>
            <a:off x="686467" y="1963652"/>
            <a:ext cx="5322399" cy="4188002"/>
          </a:xfrm>
        </p:spPr>
        <p:txBody>
          <a:bodyPr anchor="t">
            <a:normAutofit fontScale="92500" lnSpcReduction="10000"/>
          </a:bodyPr>
          <a:lstStyle/>
          <a:p>
            <a:pPr marL="0" indent="0">
              <a:buNone/>
            </a:pPr>
            <a:r>
              <a:rPr lang="en-US" sz="2000" b="1" dirty="0">
                <a:latin typeface="Times New Roman"/>
                <a:cs typeface="Times New Roman"/>
              </a:rPr>
              <a:t>Chief Data Scientific Strategist and Epidemiologist</a:t>
            </a:r>
            <a:endParaRPr lang="en-US" sz="2000"/>
          </a:p>
          <a:p>
            <a:pPr>
              <a:buClr>
                <a:srgbClr val="3F772B"/>
              </a:buClr>
            </a:pPr>
            <a:r>
              <a:rPr lang="en-US" sz="1800" dirty="0">
                <a:latin typeface="Times New Roman"/>
                <a:cs typeface="Times New Roman"/>
              </a:rPr>
              <a:t>Increasing access to hyper-local, real-time, transparent and accurate data and trends</a:t>
            </a:r>
            <a:endParaRPr lang="en-US" sz="1800" dirty="0">
              <a:latin typeface="Times New Roman" panose="02020603050405020304" pitchFamily="18" charset="0"/>
              <a:cs typeface="Times New Roman" panose="02020603050405020304" pitchFamily="18" charset="0"/>
            </a:endParaRPr>
          </a:p>
          <a:p>
            <a:pPr>
              <a:buClr>
                <a:srgbClr val="3F772B"/>
              </a:buClr>
            </a:pPr>
            <a:r>
              <a:rPr lang="en-US" sz="1800" dirty="0">
                <a:latin typeface="Times New Roman"/>
                <a:cs typeface="Times New Roman"/>
              </a:rPr>
              <a:t>Dashboard is a resource for the public and partners – consistently the top viewed page on the Public Health website</a:t>
            </a:r>
            <a:endParaRPr lang="en-US" sz="1800" dirty="0">
              <a:latin typeface="Times New Roman" panose="02020603050405020304" pitchFamily="18" charset="0"/>
              <a:cs typeface="Times New Roman" panose="02020603050405020304" pitchFamily="18" charset="0"/>
            </a:endParaRPr>
          </a:p>
          <a:p>
            <a:pPr lvl="1">
              <a:buClr>
                <a:srgbClr val="3F772B"/>
              </a:buClr>
            </a:pPr>
            <a:r>
              <a:rPr lang="en-US" sz="1600" dirty="0">
                <a:latin typeface="Times New Roman"/>
                <a:cs typeface="Times New Roman"/>
              </a:rPr>
              <a:t>Since the COVID-19 dashboard launched in April 2020, there have been 1,954,525 total pageviews </a:t>
            </a:r>
            <a:endParaRPr lang="en-US" dirty="0">
              <a:latin typeface="Times New Roman" panose="02020603050405020304" pitchFamily="18" charset="0"/>
              <a:cs typeface="Times New Roman" panose="02020603050405020304" pitchFamily="18" charset="0"/>
            </a:endParaRPr>
          </a:p>
          <a:p>
            <a:pPr>
              <a:buClr>
                <a:srgbClr val="3F772B"/>
              </a:buClr>
            </a:pPr>
            <a:r>
              <a:rPr lang="en-US" sz="1800" dirty="0">
                <a:latin typeface="Times New Roman"/>
                <a:cs typeface="Times New Roman"/>
              </a:rPr>
              <a:t>Credible research webpage with peer-reviewed literature and journal articles on emerging topics</a:t>
            </a:r>
            <a:endParaRPr lang="en-US" sz="1800">
              <a:latin typeface="Times New Roman" panose="02020603050405020304" pitchFamily="18" charset="0"/>
              <a:cs typeface="Times New Roman" panose="02020603050405020304" pitchFamily="18" charset="0"/>
            </a:endParaRPr>
          </a:p>
          <a:p>
            <a:pPr>
              <a:buClr>
                <a:srgbClr val="3F772B"/>
              </a:buClr>
            </a:pPr>
            <a:r>
              <a:rPr lang="en-US" sz="1800" dirty="0">
                <a:latin typeface="Times New Roman"/>
                <a:cs typeface="Times New Roman"/>
              </a:rPr>
              <a:t>Children and youth data COVID-19 data brief keeps partners and public informed about disease trends among this age group</a:t>
            </a:r>
            <a:endParaRPr lang="en-US" sz="18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13</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9" name="TextBox 8">
            <a:extLst>
              <a:ext uri="{FF2B5EF4-FFF2-40B4-BE49-F238E27FC236}">
                <a16:creationId xmlns:a16="http://schemas.microsoft.com/office/drawing/2014/main" id="{F8DC9B38-7AE8-444D-BCCD-D99ACD5BF86E}"/>
              </a:ext>
            </a:extLst>
          </p:cNvPr>
          <p:cNvSpPr txBox="1"/>
          <p:nvPr/>
        </p:nvSpPr>
        <p:spPr>
          <a:xfrm>
            <a:off x="5952824" y="4407953"/>
            <a:ext cx="314415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Epidemiologist presents El Paso and Teller County data and metrics at a Colorado Springs Health Foundation Board Retreat on Sept. 24, 2021</a:t>
            </a:r>
            <a:endParaRPr lang="en-US" i="1"/>
          </a:p>
        </p:txBody>
      </p:sp>
      <p:pic>
        <p:nvPicPr>
          <p:cNvPr id="4" name="Picture 9" descr="DSC_0013.jpg">
            <a:extLst>
              <a:ext uri="{FF2B5EF4-FFF2-40B4-BE49-F238E27FC236}">
                <a16:creationId xmlns:a16="http://schemas.microsoft.com/office/drawing/2014/main" id="{29BD8E8C-21A5-45E3-B257-E9376FCCEF03}"/>
              </a:ext>
            </a:extLst>
          </p:cNvPr>
          <p:cNvPicPr>
            <a:picLocks noChangeAspect="1"/>
          </p:cNvPicPr>
          <p:nvPr/>
        </p:nvPicPr>
        <p:blipFill rotWithShape="1">
          <a:blip r:embed="rId4"/>
          <a:srcRect l="14019" t="184" r="-312" b="465"/>
          <a:stretch/>
        </p:blipFill>
        <p:spPr>
          <a:xfrm>
            <a:off x="5921422" y="1963652"/>
            <a:ext cx="3041047" cy="2337022"/>
          </a:xfrm>
          <a:prstGeom prst="rect">
            <a:avLst/>
          </a:prstGeom>
        </p:spPr>
      </p:pic>
    </p:spTree>
    <p:extLst>
      <p:ext uri="{BB962C8B-B14F-4D97-AF65-F5344CB8AC3E}">
        <p14:creationId xmlns:p14="http://schemas.microsoft.com/office/powerpoint/2010/main" val="2776140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Ongoing Critical Needs Positions</a:t>
            </a:r>
            <a:endParaRPr lang="en-US"/>
          </a:p>
        </p:txBody>
      </p:sp>
      <p:sp>
        <p:nvSpPr>
          <p:cNvPr id="3" name="Rectangle 2"/>
          <p:cNvSpPr>
            <a:spLocks noGrp="1"/>
          </p:cNvSpPr>
          <p:nvPr>
            <p:ph idx="1"/>
          </p:nvPr>
        </p:nvSpPr>
        <p:spPr>
          <a:xfrm>
            <a:off x="891276" y="1952704"/>
            <a:ext cx="4812914" cy="4368148"/>
          </a:xfrm>
        </p:spPr>
        <p:txBody>
          <a:bodyPr anchor="t">
            <a:normAutofit fontScale="77500" lnSpcReduction="20000"/>
          </a:bodyPr>
          <a:lstStyle/>
          <a:p>
            <a:pPr marL="0" indent="0">
              <a:buNone/>
            </a:pPr>
            <a:r>
              <a:rPr lang="en-US" sz="2000" b="1" dirty="0">
                <a:latin typeface="Times New Roman"/>
                <a:cs typeface="Times New Roman"/>
              </a:rPr>
              <a:t>Public Health Nurse</a:t>
            </a:r>
            <a:endParaRPr lang="en-US" dirty="0"/>
          </a:p>
          <a:p>
            <a:pPr>
              <a:buClr>
                <a:srgbClr val="3F772B"/>
              </a:buClr>
            </a:pPr>
            <a:r>
              <a:rPr lang="en-US" sz="2000" dirty="0">
                <a:latin typeface="Times New Roman"/>
                <a:cs typeface="Times New Roman"/>
              </a:rPr>
              <a:t>This position supports 18 long-term care facilities (of a total of approximately 70 long-term care facilities in El Paso County), providing technical assistance to help mitigate the spread of COVID-19 among most vulnerable populations, assisting them with outbreaks, educating staff on guidance, and collecting data</a:t>
            </a:r>
            <a:endParaRPr lang="en-US" sz="2000" dirty="0">
              <a:latin typeface="Times New Roman" panose="02020603050405020304" pitchFamily="18" charset="0"/>
              <a:cs typeface="Times New Roman" panose="02020603050405020304" pitchFamily="18" charset="0"/>
            </a:endParaRPr>
          </a:p>
          <a:p>
            <a:pPr>
              <a:buClr>
                <a:srgbClr val="3F772B"/>
              </a:buClr>
            </a:pPr>
            <a:r>
              <a:rPr lang="en-US" sz="2000" dirty="0">
                <a:latin typeface="Times New Roman"/>
                <a:cs typeface="Times New Roman"/>
              </a:rPr>
              <a:t>Provides support to long-term care facilities in planning and implementation of booster shot clinics</a:t>
            </a:r>
          </a:p>
          <a:p>
            <a:pPr>
              <a:buClr>
                <a:srgbClr val="3F772B"/>
              </a:buClr>
            </a:pPr>
            <a:r>
              <a:rPr lang="en-US" sz="2000" dirty="0">
                <a:latin typeface="Times New Roman"/>
                <a:cs typeface="Times New Roman"/>
              </a:rPr>
              <a:t>As vaccination lead for many clinics at El Paso County Public Health South, oversees vaccination logistics in the vaccine administration area </a:t>
            </a:r>
            <a:endParaRPr lang="en-US" sz="2000">
              <a:latin typeface="Times New Roman" panose="02020603050405020304" pitchFamily="18" charset="0"/>
              <a:cs typeface="Times New Roman" panose="02020603050405020304" pitchFamily="18" charset="0"/>
            </a:endParaRPr>
          </a:p>
          <a:p>
            <a:pPr>
              <a:buClr>
                <a:srgbClr val="3F772B"/>
              </a:buClr>
            </a:pPr>
            <a:r>
              <a:rPr lang="en-US" sz="2000" dirty="0">
                <a:latin typeface="Times New Roman"/>
                <a:cs typeface="Times New Roman"/>
              </a:rPr>
              <a:t>Manages vaccine deployment for Operation House Call</a:t>
            </a:r>
            <a:endParaRPr lang="en-US" sz="2000">
              <a:latin typeface="Times New Roman" panose="02020603050405020304" pitchFamily="18" charset="0"/>
              <a:cs typeface="Times New Roman" panose="02020603050405020304" pitchFamily="18" charset="0"/>
            </a:endParaRPr>
          </a:p>
          <a:p>
            <a:pPr>
              <a:buClr>
                <a:srgbClr val="3F772B"/>
              </a:buClr>
            </a:pPr>
            <a:r>
              <a:rPr lang="en-US" sz="2000" dirty="0">
                <a:latin typeface="Times New Roman"/>
                <a:cs typeface="Times New Roman"/>
              </a:rPr>
              <a:t>Plans, prepares, and executes back-to-school vaccination clinics at several schools and community events</a:t>
            </a:r>
            <a:endParaRPr lang="en-US" sz="20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14</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4" name="TextBox 3">
            <a:extLst>
              <a:ext uri="{FF2B5EF4-FFF2-40B4-BE49-F238E27FC236}">
                <a16:creationId xmlns:a16="http://schemas.microsoft.com/office/drawing/2014/main" id="{90E76634-5BE9-44B3-A421-1735D985493D}"/>
              </a:ext>
            </a:extLst>
          </p:cNvPr>
          <p:cNvSpPr txBox="1"/>
          <p:nvPr/>
        </p:nvSpPr>
        <p:spPr>
          <a:xfrm>
            <a:off x="5704244" y="4058924"/>
            <a:ext cx="34427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Public Health nurse working with families to provide routine childhood vaccines at the Annual Backpack Bash</a:t>
            </a:r>
            <a:endParaRPr lang="en-US" i="1"/>
          </a:p>
        </p:txBody>
      </p:sp>
      <p:pic>
        <p:nvPicPr>
          <p:cNvPr id="9" name="Picture 9" descr="DSC_0076.jpg">
            <a:extLst>
              <a:ext uri="{FF2B5EF4-FFF2-40B4-BE49-F238E27FC236}">
                <a16:creationId xmlns:a16="http://schemas.microsoft.com/office/drawing/2014/main" id="{326C76F7-E87F-4B2E-9121-6CB58EBD3F9A}"/>
              </a:ext>
            </a:extLst>
          </p:cNvPr>
          <p:cNvPicPr>
            <a:picLocks noChangeAspect="1"/>
          </p:cNvPicPr>
          <p:nvPr/>
        </p:nvPicPr>
        <p:blipFill rotWithShape="1">
          <a:blip r:embed="rId4"/>
          <a:srcRect l="18364" t="9722"/>
          <a:stretch/>
        </p:blipFill>
        <p:spPr>
          <a:xfrm>
            <a:off x="5909734" y="2023534"/>
            <a:ext cx="2713570" cy="2002367"/>
          </a:xfrm>
          <a:prstGeom prst="rect">
            <a:avLst/>
          </a:prstGeom>
        </p:spPr>
      </p:pic>
    </p:spTree>
    <p:extLst>
      <p:ext uri="{BB962C8B-B14F-4D97-AF65-F5344CB8AC3E}">
        <p14:creationId xmlns:p14="http://schemas.microsoft.com/office/powerpoint/2010/main" val="3928089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Ongoing Critical Needs Positions</a:t>
            </a:r>
            <a:endParaRPr lang="en-US"/>
          </a:p>
        </p:txBody>
      </p:sp>
      <p:sp>
        <p:nvSpPr>
          <p:cNvPr id="3" name="Rectangle 2"/>
          <p:cNvSpPr>
            <a:spLocks noGrp="1"/>
          </p:cNvSpPr>
          <p:nvPr>
            <p:ph idx="1"/>
          </p:nvPr>
        </p:nvSpPr>
        <p:spPr>
          <a:xfrm>
            <a:off x="981802" y="1773241"/>
            <a:ext cx="5380300" cy="4485133"/>
          </a:xfrm>
        </p:spPr>
        <p:txBody>
          <a:bodyPr anchor="t">
            <a:normAutofit lnSpcReduction="10000"/>
          </a:bodyPr>
          <a:lstStyle/>
          <a:p>
            <a:pPr marL="0" indent="0">
              <a:buNone/>
            </a:pPr>
            <a:r>
              <a:rPr lang="en-US" sz="2000" b="1" dirty="0">
                <a:latin typeface="Times New Roman"/>
                <a:cs typeface="Times New Roman"/>
              </a:rPr>
              <a:t>Health Equity Planner</a:t>
            </a:r>
          </a:p>
          <a:p>
            <a:pPr>
              <a:buClr>
                <a:srgbClr val="3F772B"/>
              </a:buClr>
            </a:pPr>
            <a:r>
              <a:rPr lang="en-US" sz="1800" dirty="0">
                <a:latin typeface="Times New Roman"/>
                <a:cs typeface="Times New Roman"/>
              </a:rPr>
              <a:t>Vital role in coordinating vaccine equity clinics throughout El Paso County, with more than 140 events across 30 community-based partners </a:t>
            </a:r>
            <a:endParaRPr lang="en-US" sz="1800" dirty="0">
              <a:latin typeface="Times New Roman" panose="02020603050405020304" pitchFamily="18" charset="0"/>
              <a:cs typeface="Times New Roman" panose="02020603050405020304" pitchFamily="18" charset="0"/>
            </a:endParaRPr>
          </a:p>
          <a:p>
            <a:pPr lvl="1">
              <a:buClr>
                <a:srgbClr val="3F772B"/>
              </a:buClr>
            </a:pPr>
            <a:r>
              <a:rPr lang="en-US" sz="1500" dirty="0">
                <a:latin typeface="Times New Roman"/>
                <a:cs typeface="Times New Roman"/>
              </a:rPr>
              <a:t>Community health centers, faith-based organizations, homeless services, agencies serving LGBTQ youth, agencies serving individuals with disabilities, and more</a:t>
            </a:r>
          </a:p>
          <a:p>
            <a:pPr>
              <a:buClr>
                <a:srgbClr val="3F772B"/>
              </a:buClr>
            </a:pPr>
            <a:r>
              <a:rPr lang="en-US" sz="1800" dirty="0">
                <a:latin typeface="Times New Roman"/>
                <a:cs typeface="Times New Roman"/>
              </a:rPr>
              <a:t>Facilitates the translation and creation of culturally relevant outreach materials in Spanish for large multi-media vaccination campaign</a:t>
            </a:r>
            <a:endParaRPr lang="en-US" sz="1800" dirty="0">
              <a:latin typeface="Times New Roman" panose="02020603050405020304" pitchFamily="18" charset="0"/>
              <a:cs typeface="Times New Roman" panose="02020603050405020304" pitchFamily="18" charset="0"/>
            </a:endParaRPr>
          </a:p>
          <a:p>
            <a:pPr lvl="1">
              <a:buClr>
                <a:srgbClr val="3F772B"/>
              </a:buClr>
            </a:pPr>
            <a:r>
              <a:rPr lang="en-US" sz="1500" dirty="0">
                <a:latin typeface="Times New Roman"/>
                <a:cs typeface="Times New Roman"/>
              </a:rPr>
              <a:t>Includes ads for Spanish radio and television, social media, print, outdoor, website, and more</a:t>
            </a:r>
            <a:r>
              <a:rPr lang="en-US" sz="1600" dirty="0">
                <a:latin typeface="Times New Roman"/>
                <a:cs typeface="Times New Roman"/>
              </a:rPr>
              <a:t> </a:t>
            </a:r>
          </a:p>
          <a:p>
            <a:pPr>
              <a:buClr>
                <a:srgbClr val="3F772B"/>
              </a:buClr>
            </a:pPr>
            <a:r>
              <a:rPr lang="en-US" sz="1800" dirty="0">
                <a:latin typeface="Times New Roman"/>
                <a:cs typeface="Times New Roman"/>
              </a:rPr>
              <a:t>Actively coordinates with senior-living organizations to provide information on vaccine phases, availability and resources</a:t>
            </a:r>
            <a:endParaRPr lang="en-US" sz="1800" dirty="0">
              <a:latin typeface="Times New Roman" panose="02020603050405020304" pitchFamily="18" charset="0"/>
              <a:cs typeface="Times New Roman" panose="02020603050405020304" pitchFamily="18" charset="0"/>
            </a:endParaRPr>
          </a:p>
          <a:p>
            <a:pPr>
              <a:buClr>
                <a:srgbClr val="3F772B"/>
              </a:buClr>
            </a:pPr>
            <a:endParaRPr lang="en-US" sz="20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a:xfrm>
            <a:off x="2087769" y="6494655"/>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15</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4" name="TextBox 3">
            <a:extLst>
              <a:ext uri="{FF2B5EF4-FFF2-40B4-BE49-F238E27FC236}">
                <a16:creationId xmlns:a16="http://schemas.microsoft.com/office/drawing/2014/main" id="{90E76634-5BE9-44B3-A421-1735D985493D}"/>
              </a:ext>
            </a:extLst>
          </p:cNvPr>
          <p:cNvSpPr txBox="1"/>
          <p:nvPr/>
        </p:nvSpPr>
        <p:spPr>
          <a:xfrm>
            <a:off x="6486025" y="4203752"/>
            <a:ext cx="232437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Health Equity Planner checks individuals in at a COVID-19 vaccine clinic at El Paso County Public Health South </a:t>
            </a:r>
          </a:p>
        </p:txBody>
      </p:sp>
      <p:pic>
        <p:nvPicPr>
          <p:cNvPr id="9" name="Picture 9" descr="IMG_3650.jpg">
            <a:extLst>
              <a:ext uri="{FF2B5EF4-FFF2-40B4-BE49-F238E27FC236}">
                <a16:creationId xmlns:a16="http://schemas.microsoft.com/office/drawing/2014/main" id="{8D59B4FB-B87A-46B4-8088-8B895675400E}"/>
              </a:ext>
            </a:extLst>
          </p:cNvPr>
          <p:cNvPicPr>
            <a:picLocks noChangeAspect="1"/>
          </p:cNvPicPr>
          <p:nvPr/>
        </p:nvPicPr>
        <p:blipFill rotWithShape="1">
          <a:blip r:embed="rId4"/>
          <a:srcRect l="7485" t="168" r="120" b="398"/>
          <a:stretch/>
        </p:blipFill>
        <p:spPr>
          <a:xfrm>
            <a:off x="6446895" y="1919153"/>
            <a:ext cx="2534583" cy="2045738"/>
          </a:xfrm>
          <a:prstGeom prst="rect">
            <a:avLst/>
          </a:prstGeom>
        </p:spPr>
      </p:pic>
    </p:spTree>
    <p:extLst>
      <p:ext uri="{BB962C8B-B14F-4D97-AF65-F5344CB8AC3E}">
        <p14:creationId xmlns:p14="http://schemas.microsoft.com/office/powerpoint/2010/main" val="327560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Ongoing Critical Needs Positions</a:t>
            </a:r>
            <a:endParaRPr lang="en-US" dirty="0"/>
          </a:p>
        </p:txBody>
      </p:sp>
      <p:sp>
        <p:nvSpPr>
          <p:cNvPr id="3" name="Rectangle 2"/>
          <p:cNvSpPr>
            <a:spLocks noGrp="1"/>
          </p:cNvSpPr>
          <p:nvPr>
            <p:ph idx="1"/>
          </p:nvPr>
        </p:nvSpPr>
        <p:spPr>
          <a:xfrm>
            <a:off x="856415" y="1776918"/>
            <a:ext cx="4945711" cy="4663311"/>
          </a:xfrm>
        </p:spPr>
        <p:txBody>
          <a:bodyPr anchor="t">
            <a:normAutofit fontScale="92500" lnSpcReduction="10000"/>
          </a:bodyPr>
          <a:lstStyle/>
          <a:p>
            <a:pPr marL="0" indent="0">
              <a:buNone/>
            </a:pPr>
            <a:r>
              <a:rPr lang="en-US" sz="2000" b="1" dirty="0">
                <a:latin typeface="Times New Roman"/>
                <a:cs typeface="Times New Roman"/>
              </a:rPr>
              <a:t>Emergency Preparedness and Response (EPR) Coordinator</a:t>
            </a:r>
            <a:endParaRPr lang="en-US" dirty="0"/>
          </a:p>
          <a:p>
            <a:pPr>
              <a:buClr>
                <a:srgbClr val="3F772B"/>
              </a:buClr>
            </a:pPr>
            <a:r>
              <a:rPr lang="en-US" sz="1800" dirty="0">
                <a:latin typeface="Times New Roman"/>
                <a:cs typeface="Times New Roman"/>
              </a:rPr>
              <a:t>Serves as point of dispending (POD) manager for high-volume testing sites at El Paso County Public Health South </a:t>
            </a:r>
            <a:endParaRPr lang="en-US" sz="1800" dirty="0">
              <a:latin typeface="Corbel"/>
              <a:cs typeface="Times New Roman" panose="02020603050405020304" pitchFamily="18" charset="0"/>
            </a:endParaRPr>
          </a:p>
          <a:p>
            <a:pPr lvl="1">
              <a:buClr>
                <a:srgbClr val="3F772B"/>
              </a:buClr>
            </a:pPr>
            <a:r>
              <a:rPr lang="en-US" sz="1600" dirty="0">
                <a:latin typeface="Times New Roman"/>
                <a:cs typeface="Times New Roman"/>
              </a:rPr>
              <a:t>Develops POD floor plans to support access and functional needs and promote efficient flow and process for the public</a:t>
            </a:r>
          </a:p>
          <a:p>
            <a:pPr lvl="1">
              <a:buClr>
                <a:srgbClr val="3F772B"/>
              </a:buClr>
            </a:pPr>
            <a:r>
              <a:rPr lang="en-US" sz="1600" dirty="0">
                <a:latin typeface="Times New Roman"/>
                <a:cs typeface="Times New Roman"/>
              </a:rPr>
              <a:t>39 POD events at </a:t>
            </a:r>
            <a:r>
              <a:rPr lang="en-US" sz="1600" dirty="0" err="1">
                <a:latin typeface="Times New Roman"/>
                <a:cs typeface="Times New Roman"/>
              </a:rPr>
              <a:t>EPCPH</a:t>
            </a:r>
            <a:r>
              <a:rPr lang="en-US" sz="1600" dirty="0">
                <a:latin typeface="Times New Roman"/>
                <a:cs typeface="Times New Roman"/>
              </a:rPr>
              <a:t> South from February – October 2021, resulting in approximately 20,000 doses administered </a:t>
            </a:r>
            <a:endParaRPr lang="en-US" sz="1600" dirty="0">
              <a:latin typeface="Times New Roman" panose="02020603050405020304" pitchFamily="18" charset="0"/>
              <a:cs typeface="Times New Roman" panose="02020603050405020304" pitchFamily="18" charset="0"/>
            </a:endParaRPr>
          </a:p>
          <a:p>
            <a:pPr>
              <a:buClr>
                <a:srgbClr val="3F772B"/>
              </a:buClr>
            </a:pPr>
            <a:r>
              <a:rPr lang="en-US" sz="1800" dirty="0">
                <a:latin typeface="Times New Roman"/>
                <a:cs typeface="Times New Roman"/>
              </a:rPr>
              <a:t>Spearheading the implementation of </a:t>
            </a:r>
            <a:r>
              <a:rPr lang="en-US" sz="1800" dirty="0" err="1">
                <a:latin typeface="Times New Roman"/>
                <a:cs typeface="Times New Roman"/>
              </a:rPr>
              <a:t>PrepMod</a:t>
            </a:r>
            <a:r>
              <a:rPr lang="en-US" sz="1800" dirty="0">
                <a:latin typeface="Times New Roman"/>
                <a:cs typeface="Times New Roman"/>
              </a:rPr>
              <a:t>, which allows for real-time scheduling of vaccine appointments </a:t>
            </a:r>
            <a:endParaRPr lang="en-US" sz="1800" dirty="0">
              <a:latin typeface="Times New Roman" panose="02020603050405020304" pitchFamily="18" charset="0"/>
              <a:cs typeface="Times New Roman" panose="02020603050405020304" pitchFamily="18" charset="0"/>
            </a:endParaRPr>
          </a:p>
          <a:p>
            <a:pPr lvl="1">
              <a:buClr>
                <a:srgbClr val="3F772B"/>
              </a:buClr>
            </a:pPr>
            <a:r>
              <a:rPr lang="en-US" sz="1600" dirty="0">
                <a:latin typeface="Times New Roman"/>
                <a:cs typeface="Times New Roman"/>
              </a:rPr>
              <a:t>This enhances convenience for the public, in addition to streamlining capacity and staffing logistics and coordination on the back end</a:t>
            </a: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a:xfrm>
            <a:off x="2086473" y="6468621"/>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16</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4" name="TextBox 3">
            <a:extLst>
              <a:ext uri="{FF2B5EF4-FFF2-40B4-BE49-F238E27FC236}">
                <a16:creationId xmlns:a16="http://schemas.microsoft.com/office/drawing/2014/main" id="{90E76634-5BE9-44B3-A421-1735D985493D}"/>
              </a:ext>
            </a:extLst>
          </p:cNvPr>
          <p:cNvSpPr txBox="1"/>
          <p:nvPr/>
        </p:nvSpPr>
        <p:spPr>
          <a:xfrm>
            <a:off x="5866823" y="4977633"/>
            <a:ext cx="30285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EPR Coordinator preps vaccine supplies at COVID-19 vaccine POD at El Paso County Public Health South </a:t>
            </a:r>
            <a:endParaRPr lang="en-US" i="1"/>
          </a:p>
        </p:txBody>
      </p:sp>
      <p:pic>
        <p:nvPicPr>
          <p:cNvPr id="10" name="Picture 10" descr="IMG_4203.jpg">
            <a:extLst>
              <a:ext uri="{FF2B5EF4-FFF2-40B4-BE49-F238E27FC236}">
                <a16:creationId xmlns:a16="http://schemas.microsoft.com/office/drawing/2014/main" id="{4A286CD1-62F9-4BA8-8E23-1DEFAA1909AA}"/>
              </a:ext>
            </a:extLst>
          </p:cNvPr>
          <p:cNvPicPr>
            <a:picLocks noChangeAspect="1"/>
          </p:cNvPicPr>
          <p:nvPr/>
        </p:nvPicPr>
        <p:blipFill>
          <a:blip r:embed="rId4"/>
          <a:stretch>
            <a:fillRect/>
          </a:stretch>
        </p:blipFill>
        <p:spPr>
          <a:xfrm>
            <a:off x="5861723" y="1828229"/>
            <a:ext cx="3031654" cy="3122795"/>
          </a:xfrm>
          <a:prstGeom prst="rect">
            <a:avLst/>
          </a:prstGeom>
        </p:spPr>
      </p:pic>
    </p:spTree>
    <p:extLst>
      <p:ext uri="{BB962C8B-B14F-4D97-AF65-F5344CB8AC3E}">
        <p14:creationId xmlns:p14="http://schemas.microsoft.com/office/powerpoint/2010/main" val="283046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Ongoing Critical Needs Positions</a:t>
            </a:r>
            <a:endParaRPr lang="en-US" dirty="0"/>
          </a:p>
        </p:txBody>
      </p:sp>
      <p:sp>
        <p:nvSpPr>
          <p:cNvPr id="5" name="Footer Placeholder 4"/>
          <p:cNvSpPr>
            <a:spLocks noGrp="1"/>
          </p:cNvSpPr>
          <p:nvPr>
            <p:ph type="ftr" sz="quarter" idx="11"/>
          </p:nvPr>
        </p:nvSpPr>
        <p:spPr>
          <a:xfrm>
            <a:off x="2086473" y="6468621"/>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17</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pic>
        <p:nvPicPr>
          <p:cNvPr id="11" name="Picture 10">
            <a:extLst>
              <a:ext uri="{FF2B5EF4-FFF2-40B4-BE49-F238E27FC236}">
                <a16:creationId xmlns:a16="http://schemas.microsoft.com/office/drawing/2014/main" id="{5A3EED95-B14B-4B90-B4F9-0F35ACC852AA}"/>
              </a:ext>
            </a:extLst>
          </p:cNvPr>
          <p:cNvPicPr>
            <a:picLocks noGrp="1" noChangeAspect="1"/>
          </p:cNvPicPr>
          <p:nvPr/>
        </p:nvPicPr>
        <p:blipFill rotWithShape="1">
          <a:blip r:embed="rId4"/>
          <a:srcRect l="72" t="4681" r="328" b="2113"/>
          <a:stretch/>
        </p:blipFill>
        <p:spPr>
          <a:xfrm>
            <a:off x="2086473" y="2603558"/>
            <a:ext cx="5346959" cy="3868271"/>
          </a:xfrm>
          <a:prstGeom prst="rect">
            <a:avLst/>
          </a:prstGeom>
        </p:spPr>
      </p:pic>
      <p:sp>
        <p:nvSpPr>
          <p:cNvPr id="12" name="Oval 11">
            <a:extLst>
              <a:ext uri="{FF2B5EF4-FFF2-40B4-BE49-F238E27FC236}">
                <a16:creationId xmlns:a16="http://schemas.microsoft.com/office/drawing/2014/main" id="{8CC0F468-3302-44DD-95B7-3C45D98100C3}"/>
              </a:ext>
            </a:extLst>
          </p:cNvPr>
          <p:cNvSpPr/>
          <p:nvPr/>
        </p:nvSpPr>
        <p:spPr>
          <a:xfrm>
            <a:off x="3592470" y="3818242"/>
            <a:ext cx="1551070" cy="75107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3">
            <a:extLst>
              <a:ext uri="{FF2B5EF4-FFF2-40B4-BE49-F238E27FC236}">
                <a16:creationId xmlns:a16="http://schemas.microsoft.com/office/drawing/2014/main" id="{AAE4EB55-65AA-4E72-AF5C-8B487A26D2C7}"/>
              </a:ext>
            </a:extLst>
          </p:cNvPr>
          <p:cNvSpPr txBox="1"/>
          <p:nvPr/>
        </p:nvSpPr>
        <p:spPr>
          <a:xfrm>
            <a:off x="1017540" y="1893791"/>
            <a:ext cx="7484376" cy="7078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a:latin typeface="Times New Roman"/>
                <a:cs typeface="Calibri"/>
              </a:rPr>
              <a:t>El Paso County Public Health's Emergency Preparedness and Response Program serves a five-county region </a:t>
            </a:r>
            <a:endParaRPr lang="en-US"/>
          </a:p>
        </p:txBody>
      </p:sp>
    </p:spTree>
    <p:extLst>
      <p:ext uri="{BB962C8B-B14F-4D97-AF65-F5344CB8AC3E}">
        <p14:creationId xmlns:p14="http://schemas.microsoft.com/office/powerpoint/2010/main" val="200059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228601"/>
            <a:ext cx="7704667" cy="1371599"/>
          </a:xfrm>
        </p:spPr>
        <p:txBody>
          <a:bodyPr/>
          <a:lstStyle/>
          <a:p>
            <a:r>
              <a:rPr lang="en-US">
                <a:latin typeface="Times New Roman"/>
                <a:cs typeface="Times New Roman"/>
              </a:rPr>
              <a:t>Ongoing Critical Needs Positions</a:t>
            </a:r>
            <a:endParaRPr lang="en-US"/>
          </a:p>
        </p:txBody>
      </p:sp>
      <p:sp>
        <p:nvSpPr>
          <p:cNvPr id="3" name="Rectangle 2"/>
          <p:cNvSpPr>
            <a:spLocks noGrp="1"/>
          </p:cNvSpPr>
          <p:nvPr>
            <p:ph idx="1"/>
          </p:nvPr>
        </p:nvSpPr>
        <p:spPr>
          <a:xfrm>
            <a:off x="893974" y="1555162"/>
            <a:ext cx="5228504" cy="5132539"/>
          </a:xfrm>
        </p:spPr>
        <p:txBody>
          <a:bodyPr anchor="t">
            <a:normAutofit lnSpcReduction="10000"/>
          </a:bodyPr>
          <a:lstStyle/>
          <a:p>
            <a:pPr marL="0" indent="0">
              <a:buNone/>
            </a:pPr>
            <a:r>
              <a:rPr lang="en-US" sz="2000" b="1" dirty="0">
                <a:latin typeface="Times New Roman"/>
                <a:cs typeface="Times New Roman"/>
              </a:rPr>
              <a:t>Youth Health and Wellness Staff</a:t>
            </a:r>
            <a:endParaRPr lang="en-US" dirty="0"/>
          </a:p>
          <a:p>
            <a:pPr>
              <a:buClr>
                <a:srgbClr val="3F772B"/>
              </a:buClr>
            </a:pPr>
            <a:r>
              <a:rPr lang="en-US" sz="1600">
                <a:latin typeface="Times New Roman"/>
                <a:cs typeface="Times New Roman"/>
              </a:rPr>
              <a:t>Youth </a:t>
            </a:r>
            <a:r>
              <a:rPr lang="en-US" sz="1600" dirty="0">
                <a:latin typeface="Times New Roman"/>
                <a:cs typeface="Times New Roman"/>
              </a:rPr>
              <a:t>Suicide Prevention Workgroup convenes more than 90 </a:t>
            </a:r>
            <a:r>
              <a:rPr lang="en-US" sz="1600">
                <a:latin typeface="Times New Roman"/>
                <a:cs typeface="Times New Roman"/>
              </a:rPr>
              <a:t>community partners </a:t>
            </a:r>
            <a:r>
              <a:rPr lang="en-US" sz="1600" dirty="0">
                <a:latin typeface="Times New Roman"/>
                <a:cs typeface="Times New Roman"/>
              </a:rPr>
              <a:t>to address</a:t>
            </a:r>
            <a:r>
              <a:rPr lang="en-US" sz="1600">
                <a:latin typeface="Times New Roman"/>
                <a:cs typeface="Times New Roman"/>
              </a:rPr>
              <a:t> youth suicide with a collective impact model </a:t>
            </a:r>
            <a:endParaRPr lang="en-US" sz="1600" dirty="0">
              <a:latin typeface="Times New Roman"/>
              <a:cs typeface="Times New Roman"/>
            </a:endParaRPr>
          </a:p>
          <a:p>
            <a:pPr>
              <a:buClr>
                <a:srgbClr val="3F772B"/>
              </a:buClr>
            </a:pPr>
            <a:r>
              <a:rPr lang="en-US" sz="1600" dirty="0">
                <a:latin typeface="Times New Roman"/>
                <a:cs typeface="Times New Roman"/>
              </a:rPr>
              <a:t>In January 2021, proactively hosted a youth panel on connectedness and support during the pandemic </a:t>
            </a:r>
            <a:endParaRPr lang="en-US" sz="1600">
              <a:latin typeface="Times New Roman" panose="02020603050405020304" pitchFamily="18" charset="0"/>
              <a:cs typeface="Times New Roman" panose="02020603050405020304" pitchFamily="18" charset="0"/>
            </a:endParaRPr>
          </a:p>
          <a:p>
            <a:pPr>
              <a:buClr>
                <a:srgbClr val="3F772B"/>
              </a:buClr>
            </a:pPr>
            <a:r>
              <a:rPr lang="en-US" sz="1600" dirty="0">
                <a:latin typeface="Times New Roman"/>
                <a:cs typeface="Times New Roman"/>
              </a:rPr>
              <a:t>Prioritizing case review of all 2020 youth suicide fatalities in the Child Fatality Review Team to identify prevention opportunities sooner and operationalize solutions</a:t>
            </a:r>
          </a:p>
          <a:p>
            <a:pPr lvl="1">
              <a:buClr>
                <a:srgbClr val="3F772B"/>
              </a:buClr>
            </a:pPr>
            <a:r>
              <a:rPr lang="en-US" sz="1400" dirty="0">
                <a:latin typeface="Times New Roman"/>
                <a:cs typeface="Times New Roman"/>
              </a:rPr>
              <a:t>To date in 2021, there are three youth suicides in El Paso County per Coroner's Office data</a:t>
            </a:r>
          </a:p>
          <a:p>
            <a:pPr>
              <a:buClr>
                <a:srgbClr val="3F772B"/>
              </a:buClr>
            </a:pPr>
            <a:r>
              <a:rPr lang="en-US" sz="1600" dirty="0">
                <a:latin typeface="Times New Roman"/>
                <a:cs typeface="Times New Roman"/>
              </a:rPr>
              <a:t>Updating needs assessment and gap analysis to strengthen the focus of the Community Action Plan</a:t>
            </a:r>
            <a:endParaRPr lang="en-US" sz="1600">
              <a:latin typeface="Times New Roman" panose="02020603050405020304" pitchFamily="18" charset="0"/>
              <a:cs typeface="Times New Roman" panose="02020603050405020304" pitchFamily="18" charset="0"/>
            </a:endParaRPr>
          </a:p>
          <a:p>
            <a:pPr lvl="1">
              <a:buClr>
                <a:srgbClr val="3F772B"/>
              </a:buClr>
            </a:pPr>
            <a:r>
              <a:rPr lang="en-US" sz="1400" dirty="0">
                <a:latin typeface="Times New Roman"/>
                <a:cs typeface="Times New Roman"/>
              </a:rPr>
              <a:t>Working toward universal release of information form to enhance communication and coordination of care among youth-serving agencies for youth who are at risk for suicide</a:t>
            </a:r>
          </a:p>
          <a:p>
            <a:pPr lvl="1">
              <a:buClr>
                <a:srgbClr val="3F772B"/>
              </a:buClr>
            </a:pPr>
            <a:r>
              <a:rPr lang="en-US" sz="1400" dirty="0">
                <a:latin typeface="Times New Roman"/>
                <a:cs typeface="Times New Roman"/>
              </a:rPr>
              <a:t>Expansion of local parent-informed resources on youth suicide and mental health issues</a:t>
            </a:r>
            <a:endParaRPr lang="en-US" sz="1400"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a:xfrm>
            <a:off x="2104493" y="6512735"/>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18</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13" name="TextBox 12">
            <a:extLst>
              <a:ext uri="{FF2B5EF4-FFF2-40B4-BE49-F238E27FC236}">
                <a16:creationId xmlns:a16="http://schemas.microsoft.com/office/drawing/2014/main" id="{1D83FA8E-1C18-4098-AF30-076441A3FF7E}"/>
              </a:ext>
            </a:extLst>
          </p:cNvPr>
          <p:cNvSpPr txBox="1"/>
          <p:nvPr/>
        </p:nvSpPr>
        <p:spPr>
          <a:xfrm>
            <a:off x="6174914" y="4849865"/>
            <a:ext cx="27664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Youth panel in January 2021 on connectedness and support during the pandemic</a:t>
            </a:r>
            <a:endParaRPr lang="en-US" dirty="0"/>
          </a:p>
        </p:txBody>
      </p:sp>
      <p:pic>
        <p:nvPicPr>
          <p:cNvPr id="4" name="Picture 7" descr="Full Audience (2).jpg">
            <a:extLst>
              <a:ext uri="{FF2B5EF4-FFF2-40B4-BE49-F238E27FC236}">
                <a16:creationId xmlns:a16="http://schemas.microsoft.com/office/drawing/2014/main" id="{26D09CF1-C47E-4B93-966D-7A60E373E2C3}"/>
              </a:ext>
            </a:extLst>
          </p:cNvPr>
          <p:cNvPicPr>
            <a:picLocks noChangeAspect="1"/>
          </p:cNvPicPr>
          <p:nvPr/>
        </p:nvPicPr>
        <p:blipFill rotWithShape="1">
          <a:blip r:embed="rId4"/>
          <a:srcRect l="4501" t="5431" r="38160" b="8946"/>
          <a:stretch/>
        </p:blipFill>
        <p:spPr>
          <a:xfrm>
            <a:off x="6212884" y="2062638"/>
            <a:ext cx="2837138" cy="2606963"/>
          </a:xfrm>
          <a:prstGeom prst="rect">
            <a:avLst/>
          </a:prstGeom>
        </p:spPr>
      </p:pic>
    </p:spTree>
    <p:extLst>
      <p:ext uri="{BB962C8B-B14F-4D97-AF65-F5344CB8AC3E}">
        <p14:creationId xmlns:p14="http://schemas.microsoft.com/office/powerpoint/2010/main" val="40293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Public Health Infrastructure</a:t>
            </a:r>
            <a:br>
              <a:rPr lang="en-US" dirty="0">
                <a:latin typeface="Times New Roman"/>
                <a:cs typeface="Times New Roman"/>
              </a:rPr>
            </a:br>
            <a:r>
              <a:rPr lang="en-US">
                <a:latin typeface="Times New Roman"/>
                <a:cs typeface="Times New Roman"/>
              </a:rPr>
              <a:t>Ongoing Critical Needs Positions</a:t>
            </a:r>
            <a:endParaRPr lang="en-US"/>
          </a:p>
        </p:txBody>
      </p:sp>
      <p:sp>
        <p:nvSpPr>
          <p:cNvPr id="3" name="Rectangle 2"/>
          <p:cNvSpPr>
            <a:spLocks noGrp="1"/>
          </p:cNvSpPr>
          <p:nvPr>
            <p:ph idx="1"/>
          </p:nvPr>
        </p:nvSpPr>
        <p:spPr>
          <a:xfrm>
            <a:off x="780215" y="2165570"/>
            <a:ext cx="5311051" cy="4168603"/>
          </a:xfrm>
        </p:spPr>
        <p:txBody>
          <a:bodyPr anchor="t">
            <a:normAutofit/>
          </a:bodyPr>
          <a:lstStyle/>
          <a:p>
            <a:pPr marL="0" indent="0">
              <a:buNone/>
            </a:pPr>
            <a:r>
              <a:rPr lang="en-US" sz="2000" b="1" dirty="0">
                <a:latin typeface="Times New Roman"/>
                <a:cs typeface="Times New Roman"/>
              </a:rPr>
              <a:t>Environmental Health Specialists</a:t>
            </a:r>
          </a:p>
          <a:p>
            <a:pPr>
              <a:buClr>
                <a:srgbClr val="3F772B"/>
              </a:buClr>
            </a:pPr>
            <a:r>
              <a:rPr lang="en-US" sz="2000" dirty="0">
                <a:latin typeface="Times New Roman"/>
                <a:cs typeface="Times New Roman"/>
              </a:rPr>
              <a:t>Consistent increase over past five years in permitting and licensing activities associated with Water Quality programs</a:t>
            </a:r>
            <a:endParaRPr lang="en-US" sz="2000" dirty="0">
              <a:latin typeface="Times New Roman" panose="02020603050405020304" pitchFamily="18" charset="0"/>
              <a:cs typeface="Times New Roman" panose="02020603050405020304" pitchFamily="18" charset="0"/>
            </a:endParaRPr>
          </a:p>
          <a:p>
            <a:pPr>
              <a:buClr>
                <a:srgbClr val="3F772B"/>
              </a:buClr>
            </a:pPr>
            <a:r>
              <a:rPr lang="en-US" sz="2000" dirty="0">
                <a:latin typeface="Times New Roman"/>
                <a:cs typeface="Times New Roman"/>
              </a:rPr>
              <a:t>Onsite wastewater treatment systems (OWTS) continue to grow in El Paso County</a:t>
            </a:r>
            <a:endParaRPr lang="en-US" dirty="0"/>
          </a:p>
          <a:p>
            <a:pPr lvl="1">
              <a:buClr>
                <a:srgbClr val="3F772B"/>
              </a:buClr>
            </a:pPr>
            <a:r>
              <a:rPr lang="en-US" sz="1600" dirty="0">
                <a:latin typeface="Times New Roman"/>
                <a:cs typeface="Times New Roman"/>
              </a:rPr>
              <a:t>Since 2016, El Paso County Public Health has routinely issued one of the highest number of OWTS construction permits in the state</a:t>
            </a:r>
          </a:p>
          <a:p>
            <a:pPr lvl="1">
              <a:buClr>
                <a:srgbClr val="3F772B"/>
              </a:buClr>
            </a:pPr>
            <a:r>
              <a:rPr lang="en-US" sz="1600" dirty="0">
                <a:latin typeface="Times New Roman"/>
                <a:cs typeface="Times New Roman"/>
              </a:rPr>
              <a:t>Approximately 34,400 active OWTS systems, translating to roughly 11 million gallons of wastewater being treated daily </a:t>
            </a:r>
          </a:p>
          <a:p>
            <a:pPr>
              <a:buClr>
                <a:srgbClr val="3F772B"/>
              </a:buClr>
            </a:pPr>
            <a:endParaRPr lang="en-US" sz="20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19</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4" name="TextBox 3">
            <a:extLst>
              <a:ext uri="{FF2B5EF4-FFF2-40B4-BE49-F238E27FC236}">
                <a16:creationId xmlns:a16="http://schemas.microsoft.com/office/drawing/2014/main" id="{90E76634-5BE9-44B3-A421-1735D985493D}"/>
              </a:ext>
            </a:extLst>
          </p:cNvPr>
          <p:cNvSpPr txBox="1"/>
          <p:nvPr/>
        </p:nvSpPr>
        <p:spPr>
          <a:xfrm>
            <a:off x="5926292" y="5421498"/>
            <a:ext cx="30677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Water Quality Program Manager in the field performing an OWTS inspection </a:t>
            </a:r>
          </a:p>
        </p:txBody>
      </p:sp>
      <p:pic>
        <p:nvPicPr>
          <p:cNvPr id="8" name="Picture 8">
            <a:extLst>
              <a:ext uri="{FF2B5EF4-FFF2-40B4-BE49-F238E27FC236}">
                <a16:creationId xmlns:a16="http://schemas.microsoft.com/office/drawing/2014/main" id="{D85CD271-BDE0-4A2C-AABD-C57BF3D15706}"/>
              </a:ext>
            </a:extLst>
          </p:cNvPr>
          <p:cNvPicPr>
            <a:picLocks noChangeAspect="1"/>
          </p:cNvPicPr>
          <p:nvPr/>
        </p:nvPicPr>
        <p:blipFill>
          <a:blip r:embed="rId4"/>
          <a:stretch>
            <a:fillRect/>
          </a:stretch>
        </p:blipFill>
        <p:spPr>
          <a:xfrm>
            <a:off x="6322918" y="2167874"/>
            <a:ext cx="2108601" cy="3149641"/>
          </a:xfrm>
          <a:prstGeom prst="rect">
            <a:avLst/>
          </a:prstGeom>
        </p:spPr>
      </p:pic>
    </p:spTree>
    <p:extLst>
      <p:ext uri="{BB962C8B-B14F-4D97-AF65-F5344CB8AC3E}">
        <p14:creationId xmlns:p14="http://schemas.microsoft.com/office/powerpoint/2010/main" val="2120476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142999"/>
          </a:xfrm>
        </p:spPr>
        <p:txBody>
          <a:bodyPr/>
          <a:lstStyle/>
          <a:p>
            <a:r>
              <a:rPr lang="en-JM" dirty="0">
                <a:latin typeface="Times New Roman"/>
                <a:cs typeface="Times New Roman"/>
              </a:rPr>
              <a:t>El Paso County Public Health </a:t>
            </a:r>
            <a:endParaRPr lang="en-US" dirty="0"/>
          </a:p>
        </p:txBody>
      </p:sp>
      <p:sp>
        <p:nvSpPr>
          <p:cNvPr id="3" name="Rectangle 2"/>
          <p:cNvSpPr>
            <a:spLocks noGrp="1"/>
          </p:cNvSpPr>
          <p:nvPr>
            <p:ph idx="1"/>
          </p:nvPr>
        </p:nvSpPr>
        <p:spPr>
          <a:xfrm>
            <a:off x="982132" y="1605136"/>
            <a:ext cx="7704667" cy="4572000"/>
          </a:xfrm>
        </p:spPr>
        <p:txBody>
          <a:bodyPr anchor="t"/>
          <a:lstStyle/>
          <a:p>
            <a:r>
              <a:rPr lang="en-JM" b="1" dirty="0">
                <a:latin typeface="Times New Roman"/>
                <a:cs typeface="Times New Roman"/>
              </a:rPr>
              <a:t>Mission</a:t>
            </a:r>
            <a:endParaRPr lang="en-JM" b="1">
              <a:latin typeface="Times New Roman"/>
              <a:cs typeface="Times New Roman"/>
            </a:endParaRPr>
          </a:p>
          <a:p>
            <a:pPr lvl="1">
              <a:buClr>
                <a:srgbClr val="3F772B"/>
              </a:buClr>
            </a:pPr>
            <a:r>
              <a:rPr lang="en-JM" sz="2400" dirty="0">
                <a:latin typeface="Times New Roman"/>
                <a:cs typeface="Times New Roman"/>
              </a:rPr>
              <a:t>Our mission is to promote and protect public health and environmental quality across El Paso County through people, prevention and partnerships</a:t>
            </a:r>
          </a:p>
          <a:p>
            <a:pPr>
              <a:buClr>
                <a:srgbClr val="3F772B"/>
              </a:buClr>
            </a:pPr>
            <a:r>
              <a:rPr lang="en-JM" b="1" dirty="0">
                <a:latin typeface="Times New Roman"/>
                <a:cs typeface="Times New Roman"/>
              </a:rPr>
              <a:t>Vision</a:t>
            </a:r>
            <a:endParaRPr lang="en-JM" b="1">
              <a:latin typeface="Times New Roman"/>
              <a:cs typeface="Times New Roman"/>
            </a:endParaRPr>
          </a:p>
          <a:p>
            <a:pPr lvl="1">
              <a:buClr>
                <a:srgbClr val="3F772B"/>
              </a:buClr>
            </a:pPr>
            <a:r>
              <a:rPr lang="en-JM" sz="2400" dirty="0">
                <a:latin typeface="Times New Roman"/>
                <a:cs typeface="Times New Roman"/>
              </a:rPr>
              <a:t>Our vision is for all El Paso County residents to live in thriving communities where every person has the opportunity to achieve optimal health</a:t>
            </a:r>
          </a:p>
          <a:p>
            <a:pPr marL="365760" lvl="1" indent="0">
              <a:buNone/>
            </a:pPr>
            <a:endParaRPr lang="en-JM" sz="2400" dirty="0"/>
          </a:p>
          <a:p>
            <a:endParaRPr lang="en-US" dirty="0"/>
          </a:p>
        </p:txBody>
      </p:sp>
      <p:sp>
        <p:nvSpPr>
          <p:cNvPr id="6" name="Footer Placeholder 5"/>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2</a:t>
            </a:fld>
            <a:endParaRPr lang="en-US" dirty="0"/>
          </a:p>
        </p:txBody>
      </p:sp>
      <p:pic>
        <p:nvPicPr>
          <p:cNvPr id="7" name="Picture 6">
            <a:extLst>
              <a:ext uri="{FF2B5EF4-FFF2-40B4-BE49-F238E27FC236}">
                <a16:creationId xmlns:a16="http://schemas.microsoft.com/office/drawing/2014/main" id="{19F73B3D-D732-42C2-AEA3-3901C3ADBBFF}"/>
              </a:ext>
            </a:extLst>
          </p:cNvPr>
          <p:cNvPicPr>
            <a:picLocks noChangeAspect="1"/>
          </p:cNvPicPr>
          <p:nvPr/>
        </p:nvPicPr>
        <p:blipFill>
          <a:blip r:embed="rId3"/>
          <a:stretch>
            <a:fillRect/>
          </a:stretch>
        </p:blipFill>
        <p:spPr>
          <a:xfrm>
            <a:off x="76200" y="5833535"/>
            <a:ext cx="897275" cy="914399"/>
          </a:xfrm>
          <a:prstGeom prst="rect">
            <a:avLst/>
          </a:prstGeom>
        </p:spPr>
      </p:pic>
    </p:spTree>
    <p:extLst>
      <p:ext uri="{BB962C8B-B14F-4D97-AF65-F5344CB8AC3E}">
        <p14:creationId xmlns:p14="http://schemas.microsoft.com/office/powerpoint/2010/main" val="3799348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Public Health Infrastructure</a:t>
            </a:r>
            <a:br>
              <a:rPr lang="en-US" dirty="0">
                <a:latin typeface="Times New Roman"/>
                <a:cs typeface="Times New Roman"/>
              </a:rPr>
            </a:br>
            <a:r>
              <a:rPr lang="en-US">
                <a:latin typeface="Times New Roman"/>
                <a:cs typeface="Times New Roman"/>
              </a:rPr>
              <a:t>Ongoing Critical Needs Positions</a:t>
            </a:r>
            <a:endParaRPr lang="en-US"/>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20</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pic>
        <p:nvPicPr>
          <p:cNvPr id="3" name="Picture 3" descr="Total Onsite Wastewater Treatment System (OWTS) Permit Applications by Year.png">
            <a:extLst>
              <a:ext uri="{FF2B5EF4-FFF2-40B4-BE49-F238E27FC236}">
                <a16:creationId xmlns:a16="http://schemas.microsoft.com/office/drawing/2014/main" id="{942CB801-9F0C-460F-A17F-BE3BB8264515}"/>
              </a:ext>
            </a:extLst>
          </p:cNvPr>
          <p:cNvPicPr>
            <a:picLocks noChangeAspect="1"/>
          </p:cNvPicPr>
          <p:nvPr/>
        </p:nvPicPr>
        <p:blipFill>
          <a:blip r:embed="rId4"/>
          <a:stretch>
            <a:fillRect/>
          </a:stretch>
        </p:blipFill>
        <p:spPr>
          <a:xfrm>
            <a:off x="1443976" y="1970252"/>
            <a:ext cx="6785623" cy="4082559"/>
          </a:xfrm>
          <a:prstGeom prst="rect">
            <a:avLst/>
          </a:prstGeom>
        </p:spPr>
      </p:pic>
      <p:sp>
        <p:nvSpPr>
          <p:cNvPr id="4" name="TextBox 3">
            <a:extLst>
              <a:ext uri="{FF2B5EF4-FFF2-40B4-BE49-F238E27FC236}">
                <a16:creationId xmlns:a16="http://schemas.microsoft.com/office/drawing/2014/main" id="{9F43D568-1921-40E8-B1AC-A3327AA9126A}"/>
              </a:ext>
            </a:extLst>
          </p:cNvPr>
          <p:cNvSpPr txBox="1"/>
          <p:nvPr/>
        </p:nvSpPr>
        <p:spPr>
          <a:xfrm>
            <a:off x="7600950" y="3133725"/>
            <a:ext cx="523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a:t>
            </a:r>
            <a:endParaRPr lang="en-US" dirty="0"/>
          </a:p>
        </p:txBody>
      </p:sp>
      <p:sp>
        <p:nvSpPr>
          <p:cNvPr id="9" name="TextBox 8">
            <a:extLst>
              <a:ext uri="{FF2B5EF4-FFF2-40B4-BE49-F238E27FC236}">
                <a16:creationId xmlns:a16="http://schemas.microsoft.com/office/drawing/2014/main" id="{660C5181-E6EE-4B07-877D-BEB2E3BC3A79}"/>
              </a:ext>
            </a:extLst>
          </p:cNvPr>
          <p:cNvSpPr txBox="1"/>
          <p:nvPr/>
        </p:nvSpPr>
        <p:spPr>
          <a:xfrm>
            <a:off x="6296025" y="61341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0000"/>
                </a:solidFill>
                <a:latin typeface="Times New Roman"/>
                <a:cs typeface="Times New Roman"/>
              </a:rPr>
              <a:t>*Not a full year of data</a:t>
            </a:r>
          </a:p>
        </p:txBody>
      </p:sp>
    </p:spTree>
    <p:extLst>
      <p:ext uri="{BB962C8B-B14F-4D97-AF65-F5344CB8AC3E}">
        <p14:creationId xmlns:p14="http://schemas.microsoft.com/office/powerpoint/2010/main" val="48032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Public Health Infrastructure</a:t>
            </a:r>
            <a:br>
              <a:rPr lang="en-US" dirty="0">
                <a:latin typeface="Times New Roman"/>
                <a:cs typeface="Times New Roman"/>
              </a:rPr>
            </a:br>
            <a:r>
              <a:rPr lang="en-US">
                <a:latin typeface="Times New Roman"/>
                <a:cs typeface="Times New Roman"/>
              </a:rPr>
              <a:t>Ongoing Critical Needs Positions</a:t>
            </a:r>
            <a:endParaRPr lang="en-US"/>
          </a:p>
        </p:txBody>
      </p:sp>
      <p:sp>
        <p:nvSpPr>
          <p:cNvPr id="3" name="Rectangle 2"/>
          <p:cNvSpPr>
            <a:spLocks noGrp="1"/>
          </p:cNvSpPr>
          <p:nvPr>
            <p:ph idx="1"/>
          </p:nvPr>
        </p:nvSpPr>
        <p:spPr>
          <a:xfrm>
            <a:off x="780215" y="2165570"/>
            <a:ext cx="5443847" cy="3940952"/>
          </a:xfrm>
        </p:spPr>
        <p:txBody>
          <a:bodyPr anchor="t">
            <a:normAutofit fontScale="92500" lnSpcReduction="10000"/>
          </a:bodyPr>
          <a:lstStyle/>
          <a:p>
            <a:pPr marL="0" indent="0">
              <a:buNone/>
            </a:pPr>
            <a:r>
              <a:rPr lang="en-US" sz="2000" b="1" dirty="0">
                <a:latin typeface="Times New Roman"/>
                <a:cs typeface="Times New Roman"/>
              </a:rPr>
              <a:t>Environmental Health Specialists</a:t>
            </a:r>
          </a:p>
          <a:p>
            <a:pPr>
              <a:buClr>
                <a:srgbClr val="3F772B"/>
              </a:buClr>
            </a:pPr>
            <a:r>
              <a:rPr lang="en-US" sz="2000">
                <a:latin typeface="Times New Roman"/>
                <a:cs typeface="Times New Roman"/>
              </a:rPr>
              <a:t>Supporting businesses during the pandemic </a:t>
            </a:r>
            <a:endParaRPr lang="en-US" sz="2000" dirty="0">
              <a:latin typeface="Times New Roman"/>
              <a:cs typeface="Times New Roman"/>
            </a:endParaRPr>
          </a:p>
          <a:p>
            <a:pPr lvl="1">
              <a:buClr>
                <a:srgbClr val="3F772B"/>
              </a:buClr>
            </a:pPr>
            <a:r>
              <a:rPr lang="en-US" sz="1600">
                <a:latin typeface="Times New Roman"/>
                <a:cs typeface="Times New Roman"/>
              </a:rPr>
              <a:t>Working with Colorado Springs Downtown Partnership to offer COVID-19 vaccine clinic for restaurant workers</a:t>
            </a:r>
            <a:endParaRPr lang="en-US" sz="1600" dirty="0">
              <a:latin typeface="Times New Roman"/>
              <a:cs typeface="Times New Roman"/>
            </a:endParaRPr>
          </a:p>
          <a:p>
            <a:pPr lvl="1">
              <a:buClr>
                <a:srgbClr val="3F772B"/>
              </a:buClr>
            </a:pPr>
            <a:r>
              <a:rPr lang="en-US" sz="1600">
                <a:latin typeface="Times New Roman"/>
                <a:cs typeface="Times New Roman"/>
              </a:rPr>
              <a:t>El Paso County Board of Health waives 2021 license fees for full-service retail food establishments, bars and taverns</a:t>
            </a:r>
            <a:endParaRPr lang="en-US" sz="1600" dirty="0">
              <a:latin typeface="Times New Roman"/>
              <a:cs typeface="Times New Roman"/>
            </a:endParaRPr>
          </a:p>
          <a:p>
            <a:pPr>
              <a:buClr>
                <a:srgbClr val="3F772B"/>
              </a:buClr>
            </a:pPr>
            <a:r>
              <a:rPr lang="en-US" sz="2000">
                <a:latin typeface="Times New Roman"/>
                <a:cs typeface="Times New Roman"/>
              </a:rPr>
              <a:t>El Paso County Public Health currently licenses and inspects over 2,800 retail food establishments (RFE), an 11% increase since </a:t>
            </a:r>
            <a:r>
              <a:rPr lang="en-US" sz="2000" dirty="0">
                <a:latin typeface="Times New Roman"/>
                <a:cs typeface="Times New Roman"/>
              </a:rPr>
              <a:t>2016</a:t>
            </a:r>
            <a:endParaRPr lang="en-US"/>
          </a:p>
          <a:p>
            <a:pPr>
              <a:buClr>
                <a:srgbClr val="3F772B"/>
              </a:buClr>
            </a:pPr>
            <a:r>
              <a:rPr lang="en-US" sz="2000">
                <a:latin typeface="Times New Roman"/>
                <a:cs typeface="Times New Roman"/>
              </a:rPr>
              <a:t>Despite challenges posed by the pandemic, 2021 represents an all-time high number of licensed RFEs in El Paso County </a:t>
            </a:r>
            <a:endParaRPr lang="en-US" sz="2000" dirty="0">
              <a:latin typeface="Times New Roman" panose="02020603050405020304" pitchFamily="18" charset="0"/>
              <a:cs typeface="Times New Roman" panose="02020603050405020304" pitchFamily="18" charset="0"/>
            </a:endParaRPr>
          </a:p>
          <a:p>
            <a:pPr>
              <a:buClr>
                <a:srgbClr val="3F772B"/>
              </a:buClr>
            </a:pPr>
            <a:endParaRPr lang="en-US" sz="2000" dirty="0">
              <a:latin typeface="Times New Roman" panose="02020603050405020304" pitchFamily="18" charset="0"/>
              <a:cs typeface="Times New Roman" panose="02020603050405020304" pitchFamily="18" charset="0"/>
            </a:endParaRPr>
          </a:p>
          <a:p>
            <a:pPr>
              <a:buClr>
                <a:srgbClr val="3F772B"/>
              </a:buClr>
            </a:pPr>
            <a:endParaRPr lang="en-US" sz="2000"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marL="0" indent="0">
              <a:buClr>
                <a:srgbClr val="549E39">
                  <a:lumMod val="75000"/>
                </a:srgbClr>
              </a:buClr>
              <a:buNone/>
            </a:pPr>
            <a:endParaRPr lang="en-US" b="1" dirty="0">
              <a:latin typeface="Times New Roman" panose="02020603050405020304" pitchFamily="18" charset="0"/>
              <a:cs typeface="Times New Roman" panose="02020603050405020304" pitchFamily="18" charset="0"/>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21</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
        <p:nvSpPr>
          <p:cNvPr id="4" name="TextBox 3">
            <a:extLst>
              <a:ext uri="{FF2B5EF4-FFF2-40B4-BE49-F238E27FC236}">
                <a16:creationId xmlns:a16="http://schemas.microsoft.com/office/drawing/2014/main" id="{90E76634-5BE9-44B3-A421-1735D985493D}"/>
              </a:ext>
            </a:extLst>
          </p:cNvPr>
          <p:cNvSpPr txBox="1"/>
          <p:nvPr/>
        </p:nvSpPr>
        <p:spPr>
          <a:xfrm>
            <a:off x="6077618" y="4542204"/>
            <a:ext cx="30677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latin typeface="Times New Roman"/>
                <a:cs typeface="Times New Roman"/>
              </a:rPr>
              <a:t>Public Health and the Downtown Partnership of Colorado Springs team up to offer COVID-19 vaccines at a clinic for restaurant workers </a:t>
            </a:r>
            <a:endParaRPr lang="en-US" dirty="0"/>
          </a:p>
        </p:txBody>
      </p:sp>
      <p:pic>
        <p:nvPicPr>
          <p:cNvPr id="10" name="Picture 10" descr="DSC_0034.jpg">
            <a:extLst>
              <a:ext uri="{FF2B5EF4-FFF2-40B4-BE49-F238E27FC236}">
                <a16:creationId xmlns:a16="http://schemas.microsoft.com/office/drawing/2014/main" id="{37F4841F-54C4-4882-BC4B-C81A747E955E}"/>
              </a:ext>
            </a:extLst>
          </p:cNvPr>
          <p:cNvPicPr>
            <a:picLocks noChangeAspect="1"/>
          </p:cNvPicPr>
          <p:nvPr/>
        </p:nvPicPr>
        <p:blipFill rotWithShape="1">
          <a:blip r:embed="rId4"/>
          <a:srcRect t="16592" r="22686" b="897"/>
          <a:stretch/>
        </p:blipFill>
        <p:spPr>
          <a:xfrm>
            <a:off x="6174658" y="2506407"/>
            <a:ext cx="2669842" cy="1902246"/>
          </a:xfrm>
          <a:prstGeom prst="rect">
            <a:avLst/>
          </a:prstGeom>
        </p:spPr>
      </p:pic>
    </p:spTree>
    <p:extLst>
      <p:ext uri="{BB962C8B-B14F-4D97-AF65-F5344CB8AC3E}">
        <p14:creationId xmlns:p14="http://schemas.microsoft.com/office/powerpoint/2010/main" val="959168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a:latin typeface="Times New Roman"/>
                <a:cs typeface="Times New Roman"/>
              </a:rPr>
              <a:t>Public Health Infrastructure</a:t>
            </a:r>
            <a:br>
              <a:rPr lang="en-US" dirty="0">
                <a:latin typeface="Times New Roman"/>
                <a:cs typeface="Times New Roman"/>
              </a:rPr>
            </a:br>
            <a:r>
              <a:rPr lang="en-US">
                <a:latin typeface="Times New Roman"/>
                <a:cs typeface="Times New Roman"/>
              </a:rPr>
              <a:t>Ongoing Critical Needs Positions</a:t>
            </a:r>
            <a:endParaRPr lang="en-US"/>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22</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pic>
        <p:nvPicPr>
          <p:cNvPr id="3" name="Picture 3">
            <a:extLst>
              <a:ext uri="{FF2B5EF4-FFF2-40B4-BE49-F238E27FC236}">
                <a16:creationId xmlns:a16="http://schemas.microsoft.com/office/drawing/2014/main" id="{CEF06898-B8CB-493B-8BC2-6FCA148B8A3D}"/>
              </a:ext>
            </a:extLst>
          </p:cNvPr>
          <p:cNvPicPr>
            <a:picLocks noChangeAspect="1"/>
          </p:cNvPicPr>
          <p:nvPr/>
        </p:nvPicPr>
        <p:blipFill>
          <a:blip r:embed="rId4"/>
          <a:stretch>
            <a:fillRect/>
          </a:stretch>
        </p:blipFill>
        <p:spPr>
          <a:xfrm>
            <a:off x="1386409" y="1868596"/>
            <a:ext cx="6907975" cy="3907485"/>
          </a:xfrm>
          <a:prstGeom prst="rect">
            <a:avLst/>
          </a:prstGeom>
        </p:spPr>
      </p:pic>
      <p:sp>
        <p:nvSpPr>
          <p:cNvPr id="4" name="TextBox 3">
            <a:extLst>
              <a:ext uri="{FF2B5EF4-FFF2-40B4-BE49-F238E27FC236}">
                <a16:creationId xmlns:a16="http://schemas.microsoft.com/office/drawing/2014/main" id="{EEDA76E2-33C3-4A61-B7C6-85EF6934B2DB}"/>
              </a:ext>
            </a:extLst>
          </p:cNvPr>
          <p:cNvSpPr txBox="1"/>
          <p:nvPr/>
        </p:nvSpPr>
        <p:spPr>
          <a:xfrm>
            <a:off x="7229475" y="2771775"/>
            <a:ext cx="523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a:t>
            </a:r>
            <a:endParaRPr lang="en-US" dirty="0"/>
          </a:p>
        </p:txBody>
      </p:sp>
      <p:sp>
        <p:nvSpPr>
          <p:cNvPr id="10" name="TextBox 9">
            <a:extLst>
              <a:ext uri="{FF2B5EF4-FFF2-40B4-BE49-F238E27FC236}">
                <a16:creationId xmlns:a16="http://schemas.microsoft.com/office/drawing/2014/main" id="{B6035E35-266C-4BB5-A55D-F445356DA09C}"/>
              </a:ext>
            </a:extLst>
          </p:cNvPr>
          <p:cNvSpPr txBox="1"/>
          <p:nvPr/>
        </p:nvSpPr>
        <p:spPr>
          <a:xfrm>
            <a:off x="6219825" y="590550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0000"/>
                </a:solidFill>
                <a:latin typeface="Times New Roman"/>
                <a:cs typeface="Times New Roman"/>
              </a:rPr>
              <a:t>*Not a full year of data</a:t>
            </a:r>
          </a:p>
        </p:txBody>
      </p:sp>
    </p:spTree>
    <p:extLst>
      <p:ext uri="{BB962C8B-B14F-4D97-AF65-F5344CB8AC3E}">
        <p14:creationId xmlns:p14="http://schemas.microsoft.com/office/powerpoint/2010/main" val="208539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084159" y="6431558"/>
            <a:ext cx="5314517" cy="365125"/>
          </a:xfrm>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23</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pic>
        <p:nvPicPr>
          <p:cNvPr id="12" name="Picture 12" descr="Business Journal Headline for Regional Recovery Council.PNG">
            <a:extLst>
              <a:ext uri="{FF2B5EF4-FFF2-40B4-BE49-F238E27FC236}">
                <a16:creationId xmlns:a16="http://schemas.microsoft.com/office/drawing/2014/main" id="{51C0287D-1208-4E52-A146-A931DBAB5E5D}"/>
              </a:ext>
            </a:extLst>
          </p:cNvPr>
          <p:cNvPicPr>
            <a:picLocks noChangeAspect="1"/>
          </p:cNvPicPr>
          <p:nvPr/>
        </p:nvPicPr>
        <p:blipFill>
          <a:blip r:embed="rId4"/>
          <a:stretch>
            <a:fillRect/>
          </a:stretch>
        </p:blipFill>
        <p:spPr>
          <a:xfrm>
            <a:off x="1226157" y="1113046"/>
            <a:ext cx="6368716" cy="1030458"/>
          </a:xfrm>
          <a:prstGeom prst="rect">
            <a:avLst/>
          </a:prstGeom>
        </p:spPr>
      </p:pic>
      <p:pic>
        <p:nvPicPr>
          <p:cNvPr id="13" name="Picture 13" descr="CSBJ Logo.jpg">
            <a:extLst>
              <a:ext uri="{FF2B5EF4-FFF2-40B4-BE49-F238E27FC236}">
                <a16:creationId xmlns:a16="http://schemas.microsoft.com/office/drawing/2014/main" id="{9036350B-48F4-4FAE-8E66-C4110DC920EE}"/>
              </a:ext>
            </a:extLst>
          </p:cNvPr>
          <p:cNvPicPr>
            <a:picLocks noChangeAspect="1"/>
          </p:cNvPicPr>
          <p:nvPr/>
        </p:nvPicPr>
        <p:blipFill>
          <a:blip r:embed="rId5"/>
          <a:stretch>
            <a:fillRect/>
          </a:stretch>
        </p:blipFill>
        <p:spPr>
          <a:xfrm>
            <a:off x="1263219" y="502073"/>
            <a:ext cx="3769112" cy="615324"/>
          </a:xfrm>
          <a:prstGeom prst="rect">
            <a:avLst/>
          </a:prstGeom>
        </p:spPr>
      </p:pic>
      <p:pic>
        <p:nvPicPr>
          <p:cNvPr id="14" name="Picture 14" descr="Updated_Fadi Youkhana_PPUWPersonOfTheWeek.jpg">
            <a:extLst>
              <a:ext uri="{FF2B5EF4-FFF2-40B4-BE49-F238E27FC236}">
                <a16:creationId xmlns:a16="http://schemas.microsoft.com/office/drawing/2014/main" id="{3923495B-1502-4E90-9ADD-479132C2DC97}"/>
              </a:ext>
            </a:extLst>
          </p:cNvPr>
          <p:cNvPicPr>
            <a:picLocks noChangeAspect="1"/>
          </p:cNvPicPr>
          <p:nvPr/>
        </p:nvPicPr>
        <p:blipFill>
          <a:blip r:embed="rId6"/>
          <a:stretch>
            <a:fillRect/>
          </a:stretch>
        </p:blipFill>
        <p:spPr>
          <a:xfrm>
            <a:off x="769435" y="2235819"/>
            <a:ext cx="2330606" cy="2308304"/>
          </a:xfrm>
          <a:prstGeom prst="rect">
            <a:avLst/>
          </a:prstGeom>
        </p:spPr>
      </p:pic>
      <p:pic>
        <p:nvPicPr>
          <p:cNvPr id="15" name="Picture 15" descr="Public Health Director Wheelan Displays Reaccreditation Award Demonstrating Public Health Committment to Excellence.jpg">
            <a:extLst>
              <a:ext uri="{FF2B5EF4-FFF2-40B4-BE49-F238E27FC236}">
                <a16:creationId xmlns:a16="http://schemas.microsoft.com/office/drawing/2014/main" id="{188F2AD3-8E08-41CF-8855-6309712F8571}"/>
              </a:ext>
            </a:extLst>
          </p:cNvPr>
          <p:cNvPicPr>
            <a:picLocks noChangeAspect="1"/>
          </p:cNvPicPr>
          <p:nvPr/>
        </p:nvPicPr>
        <p:blipFill rotWithShape="1">
          <a:blip r:embed="rId7"/>
          <a:srcRect l="14869" t="14883" r="18950" b="5447"/>
          <a:stretch/>
        </p:blipFill>
        <p:spPr>
          <a:xfrm>
            <a:off x="6322742" y="2235819"/>
            <a:ext cx="2628667" cy="2358647"/>
          </a:xfrm>
          <a:prstGeom prst="rect">
            <a:avLst/>
          </a:prstGeom>
        </p:spPr>
      </p:pic>
      <p:pic>
        <p:nvPicPr>
          <p:cNvPr id="16" name="Picture 16" descr="Distinguished Budget Presentation Award.png">
            <a:extLst>
              <a:ext uri="{FF2B5EF4-FFF2-40B4-BE49-F238E27FC236}">
                <a16:creationId xmlns:a16="http://schemas.microsoft.com/office/drawing/2014/main" id="{FCFF486D-CA80-4E23-8CBA-91B1CA35E533}"/>
              </a:ext>
            </a:extLst>
          </p:cNvPr>
          <p:cNvPicPr>
            <a:picLocks noChangeAspect="1"/>
          </p:cNvPicPr>
          <p:nvPr/>
        </p:nvPicPr>
        <p:blipFill>
          <a:blip r:embed="rId8"/>
          <a:stretch>
            <a:fillRect/>
          </a:stretch>
        </p:blipFill>
        <p:spPr>
          <a:xfrm>
            <a:off x="3278458" y="2138246"/>
            <a:ext cx="1460810" cy="1800922"/>
          </a:xfrm>
          <a:prstGeom prst="rect">
            <a:avLst/>
          </a:prstGeom>
        </p:spPr>
      </p:pic>
      <p:pic>
        <p:nvPicPr>
          <p:cNvPr id="17" name="Picture 17" descr="Certificate of Achievement for Excellence in Financial Reporting.png">
            <a:extLst>
              <a:ext uri="{FF2B5EF4-FFF2-40B4-BE49-F238E27FC236}">
                <a16:creationId xmlns:a16="http://schemas.microsoft.com/office/drawing/2014/main" id="{828C5221-47DC-45C4-9B2A-7B6A8918E05B}"/>
              </a:ext>
            </a:extLst>
          </p:cNvPr>
          <p:cNvPicPr>
            <a:picLocks noChangeAspect="1"/>
          </p:cNvPicPr>
          <p:nvPr/>
        </p:nvPicPr>
        <p:blipFill>
          <a:blip r:embed="rId9"/>
          <a:stretch>
            <a:fillRect/>
          </a:stretch>
        </p:blipFill>
        <p:spPr>
          <a:xfrm>
            <a:off x="4449338" y="2164452"/>
            <a:ext cx="2152185" cy="1737359"/>
          </a:xfrm>
          <a:prstGeom prst="rect">
            <a:avLst/>
          </a:prstGeom>
        </p:spPr>
      </p:pic>
      <p:pic>
        <p:nvPicPr>
          <p:cNvPr id="18" name="Picture 18" descr="NACCHO_InnovativePractive_Award.png">
            <a:extLst>
              <a:ext uri="{FF2B5EF4-FFF2-40B4-BE49-F238E27FC236}">
                <a16:creationId xmlns:a16="http://schemas.microsoft.com/office/drawing/2014/main" id="{6FCB2B76-FAFE-4F13-B8E9-DCF0BEC7DE58}"/>
              </a:ext>
            </a:extLst>
          </p:cNvPr>
          <p:cNvPicPr>
            <a:picLocks noChangeAspect="1"/>
          </p:cNvPicPr>
          <p:nvPr/>
        </p:nvPicPr>
        <p:blipFill>
          <a:blip r:embed="rId10"/>
          <a:stretch>
            <a:fillRect/>
          </a:stretch>
        </p:blipFill>
        <p:spPr>
          <a:xfrm>
            <a:off x="4070195" y="3938077"/>
            <a:ext cx="2743200" cy="2862470"/>
          </a:xfrm>
          <a:prstGeom prst="rect">
            <a:avLst/>
          </a:prstGeom>
        </p:spPr>
      </p:pic>
      <p:pic>
        <p:nvPicPr>
          <p:cNvPr id="19" name="Picture 19" descr="NaCO Achievement Award.jpg">
            <a:extLst>
              <a:ext uri="{FF2B5EF4-FFF2-40B4-BE49-F238E27FC236}">
                <a16:creationId xmlns:a16="http://schemas.microsoft.com/office/drawing/2014/main" id="{68081B53-DA01-4E77-818B-0F0F94B33BF7}"/>
              </a:ext>
            </a:extLst>
          </p:cNvPr>
          <p:cNvPicPr>
            <a:picLocks noChangeAspect="1"/>
          </p:cNvPicPr>
          <p:nvPr/>
        </p:nvPicPr>
        <p:blipFill rotWithShape="1">
          <a:blip r:embed="rId11"/>
          <a:srcRect l="15041" t="562" r="12602" b="2247"/>
          <a:stretch/>
        </p:blipFill>
        <p:spPr>
          <a:xfrm>
            <a:off x="3679901" y="4031088"/>
            <a:ext cx="1382755" cy="1360602"/>
          </a:xfrm>
          <a:prstGeom prst="rect">
            <a:avLst/>
          </a:prstGeom>
        </p:spPr>
      </p:pic>
      <p:pic>
        <p:nvPicPr>
          <p:cNvPr id="20" name="Picture 20" descr="CSBJ Women of Influence.jpg">
            <a:extLst>
              <a:ext uri="{FF2B5EF4-FFF2-40B4-BE49-F238E27FC236}">
                <a16:creationId xmlns:a16="http://schemas.microsoft.com/office/drawing/2014/main" id="{811972C5-19C3-47BF-A895-34D4642FB6C1}"/>
              </a:ext>
            </a:extLst>
          </p:cNvPr>
          <p:cNvPicPr>
            <a:picLocks noChangeAspect="1"/>
          </p:cNvPicPr>
          <p:nvPr/>
        </p:nvPicPr>
        <p:blipFill rotWithShape="1">
          <a:blip r:embed="rId12"/>
          <a:srcRect b="50589"/>
          <a:stretch/>
        </p:blipFill>
        <p:spPr>
          <a:xfrm>
            <a:off x="769434" y="4765055"/>
            <a:ext cx="2743200" cy="762440"/>
          </a:xfrm>
          <a:prstGeom prst="rect">
            <a:avLst/>
          </a:prstGeom>
        </p:spPr>
      </p:pic>
      <p:pic>
        <p:nvPicPr>
          <p:cNvPr id="21" name="Picture 21" descr="facebook_and_instagram_2021_myla_graphic.png">
            <a:extLst>
              <a:ext uri="{FF2B5EF4-FFF2-40B4-BE49-F238E27FC236}">
                <a16:creationId xmlns:a16="http://schemas.microsoft.com/office/drawing/2014/main" id="{36476789-9C76-4B6D-A9BA-3FC34DD07DAA}"/>
              </a:ext>
            </a:extLst>
          </p:cNvPr>
          <p:cNvPicPr>
            <a:picLocks noChangeAspect="1"/>
          </p:cNvPicPr>
          <p:nvPr/>
        </p:nvPicPr>
        <p:blipFill rotWithShape="1">
          <a:blip r:embed="rId13"/>
          <a:srcRect t="406" b="29268"/>
          <a:stretch/>
        </p:blipFill>
        <p:spPr>
          <a:xfrm>
            <a:off x="6884910" y="4706102"/>
            <a:ext cx="2080252" cy="1424847"/>
          </a:xfrm>
          <a:prstGeom prst="rect">
            <a:avLst/>
          </a:prstGeom>
        </p:spPr>
      </p:pic>
      <p:pic>
        <p:nvPicPr>
          <p:cNvPr id="22" name="Picture 22" descr="cpha.png">
            <a:extLst>
              <a:ext uri="{FF2B5EF4-FFF2-40B4-BE49-F238E27FC236}">
                <a16:creationId xmlns:a16="http://schemas.microsoft.com/office/drawing/2014/main" id="{8C81B17B-F546-4195-BFE6-82CF2F239CA5}"/>
              </a:ext>
            </a:extLst>
          </p:cNvPr>
          <p:cNvPicPr>
            <a:picLocks noChangeAspect="1"/>
          </p:cNvPicPr>
          <p:nvPr/>
        </p:nvPicPr>
        <p:blipFill>
          <a:blip r:embed="rId14"/>
          <a:stretch>
            <a:fillRect/>
          </a:stretch>
        </p:blipFill>
        <p:spPr>
          <a:xfrm>
            <a:off x="1706136" y="5626352"/>
            <a:ext cx="2252547" cy="812916"/>
          </a:xfrm>
          <a:prstGeom prst="rect">
            <a:avLst/>
          </a:prstGeom>
        </p:spPr>
      </p:pic>
    </p:spTree>
    <p:extLst>
      <p:ext uri="{BB962C8B-B14F-4D97-AF65-F5344CB8AC3E}">
        <p14:creationId xmlns:p14="http://schemas.microsoft.com/office/powerpoint/2010/main" val="398630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990599"/>
          </a:xfrm>
        </p:spPr>
        <p:txBody>
          <a:bodyPr>
            <a:normAutofit fontScale="90000"/>
          </a:bodyPr>
          <a:lstStyle/>
          <a:p>
            <a:r>
              <a:rPr lang="en-JM">
                <a:latin typeface="Times New Roman"/>
                <a:cs typeface="Times New Roman"/>
              </a:rPr>
              <a:t>Awards, Recognitions and Accolades</a:t>
            </a:r>
            <a:endParaRPr lang="en-US"/>
          </a:p>
        </p:txBody>
      </p:sp>
      <p:sp>
        <p:nvSpPr>
          <p:cNvPr id="3" name="Rectangle 2"/>
          <p:cNvSpPr>
            <a:spLocks noGrp="1"/>
          </p:cNvSpPr>
          <p:nvPr>
            <p:ph idx="1"/>
          </p:nvPr>
        </p:nvSpPr>
        <p:spPr>
          <a:xfrm>
            <a:off x="1186048" y="1439458"/>
            <a:ext cx="7628467" cy="4876800"/>
          </a:xfrm>
        </p:spPr>
        <p:txBody>
          <a:bodyPr anchor="t">
            <a:noAutofit/>
          </a:bodyPr>
          <a:lstStyle/>
          <a:p>
            <a:pPr>
              <a:buClr>
                <a:srgbClr val="3F772B"/>
              </a:buClr>
            </a:pPr>
            <a:r>
              <a:rPr lang="en-US" sz="1800" dirty="0">
                <a:latin typeface="Times New Roman"/>
                <a:cs typeface="Times New Roman"/>
              </a:rPr>
              <a:t>Regional Recovery Council receives national recognition for pandemic recovery program innovation from the National Association of County and City Health Officials (NACCHO)</a:t>
            </a:r>
          </a:p>
          <a:p>
            <a:pPr>
              <a:buClr>
                <a:srgbClr val="3F772B"/>
              </a:buClr>
            </a:pPr>
            <a:r>
              <a:rPr lang="en-US" sz="1800" dirty="0">
                <a:latin typeface="Times New Roman"/>
                <a:cs typeface="Times New Roman"/>
              </a:rPr>
              <a:t>El Paso County Public Health receives bronze award from NACCHO's 2021 Innovative Practice Awards for the efforts to support data-based dialogue during the COVID-19 pandemic</a:t>
            </a:r>
          </a:p>
          <a:p>
            <a:pPr>
              <a:buClr>
                <a:srgbClr val="3F772B"/>
              </a:buClr>
            </a:pPr>
            <a:r>
              <a:rPr lang="en-US" sz="1800" dirty="0">
                <a:latin typeface="Times New Roman"/>
                <a:cs typeface="Times New Roman"/>
              </a:rPr>
              <a:t>El Paso County Public Health receives 2021 Distinguished Budget Presentation Award from the Government Finance Officers Association</a:t>
            </a:r>
          </a:p>
          <a:p>
            <a:pPr>
              <a:buClr>
                <a:srgbClr val="3F772B"/>
              </a:buClr>
            </a:pPr>
            <a:r>
              <a:rPr lang="en-US" sz="1800" dirty="0">
                <a:latin typeface="Times New Roman"/>
                <a:cs typeface="Times New Roman"/>
              </a:rPr>
              <a:t>Stephen Goodwin, chief data scientific strategist, receives the Award for Technical Innovation in Public Health from the Colorado Public Health Association</a:t>
            </a:r>
          </a:p>
          <a:p>
            <a:pPr>
              <a:buClr>
                <a:srgbClr val="3F772B"/>
              </a:buClr>
            </a:pPr>
            <a:r>
              <a:rPr lang="en-US" sz="1800" dirty="0">
                <a:latin typeface="Times New Roman"/>
                <a:cs typeface="Times New Roman"/>
              </a:rPr>
              <a:t>Fadi Youkhana, epidemiologist, recognized as Pikes Peak United Way's Person of the Week in February </a:t>
            </a:r>
          </a:p>
          <a:p>
            <a:pPr>
              <a:buClr>
                <a:srgbClr val="3F772B"/>
              </a:buClr>
            </a:pPr>
            <a:r>
              <a:rPr lang="en-US" sz="1800" dirty="0">
                <a:latin typeface="Times New Roman"/>
                <a:cs typeface="Times New Roman"/>
              </a:rPr>
              <a:t>Kristi Durbin, immunization program manager, a finalist in the Mayor's Young Leader Award</a:t>
            </a:r>
          </a:p>
        </p:txBody>
      </p:sp>
      <p:sp>
        <p:nvSpPr>
          <p:cNvPr id="6" name="Footer Placeholder 5"/>
          <p:cNvSpPr>
            <a:spLocks noGrp="1"/>
          </p:cNvSpPr>
          <p:nvPr>
            <p:ph type="ftr" sz="quarter" idx="11"/>
          </p:nvPr>
        </p:nvSpPr>
        <p:spPr>
          <a:xfrm>
            <a:off x="1964117" y="6321419"/>
            <a:ext cx="5314517" cy="365125"/>
          </a:xfrm>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24</a:t>
            </a:fld>
            <a:endParaRPr lang="en-US" dirty="0"/>
          </a:p>
        </p:txBody>
      </p:sp>
      <p:pic>
        <p:nvPicPr>
          <p:cNvPr id="7" name="Picture 6">
            <a:extLst>
              <a:ext uri="{FF2B5EF4-FFF2-40B4-BE49-F238E27FC236}">
                <a16:creationId xmlns:a16="http://schemas.microsoft.com/office/drawing/2014/main" id="{A91CC74A-EDCF-4EAF-89E8-B80CC7AF25D3}"/>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492422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990599"/>
          </a:xfrm>
        </p:spPr>
        <p:txBody>
          <a:bodyPr>
            <a:normAutofit fontScale="90000"/>
          </a:bodyPr>
          <a:lstStyle/>
          <a:p>
            <a:r>
              <a:rPr lang="en-JM">
                <a:latin typeface="Times New Roman"/>
                <a:cs typeface="Times New Roman"/>
              </a:rPr>
              <a:t>Awards, Recognitions and Accolades</a:t>
            </a:r>
            <a:endParaRPr lang="en-US"/>
          </a:p>
        </p:txBody>
      </p:sp>
      <p:sp>
        <p:nvSpPr>
          <p:cNvPr id="3" name="Rectangle 2"/>
          <p:cNvSpPr>
            <a:spLocks noGrp="1"/>
          </p:cNvSpPr>
          <p:nvPr>
            <p:ph idx="1"/>
          </p:nvPr>
        </p:nvSpPr>
        <p:spPr>
          <a:xfrm>
            <a:off x="982133" y="1417993"/>
            <a:ext cx="7628467" cy="4876800"/>
          </a:xfrm>
        </p:spPr>
        <p:txBody>
          <a:bodyPr anchor="t">
            <a:noAutofit/>
          </a:bodyPr>
          <a:lstStyle/>
          <a:p>
            <a:pPr>
              <a:buClr>
                <a:srgbClr val="3F772B"/>
              </a:buClr>
            </a:pPr>
            <a:r>
              <a:rPr lang="en-US" sz="1800" dirty="0">
                <a:latin typeface="Times New Roman"/>
                <a:cs typeface="Times New Roman"/>
              </a:rPr>
              <a:t>In 2021, El Paso County Public Health received Certificate of Achievement for Excellence in Financial Reporting for 2019 Financial Annual Report</a:t>
            </a:r>
            <a:endParaRPr lang="en-US" dirty="0">
              <a:latin typeface="Corbel" panose="020B0503020204020204"/>
              <a:cs typeface="Times New Roman"/>
            </a:endParaRPr>
          </a:p>
          <a:p>
            <a:pPr>
              <a:buClr>
                <a:srgbClr val="3F772B"/>
              </a:buClr>
            </a:pPr>
            <a:r>
              <a:rPr lang="en-US" sz="1800" dirty="0">
                <a:latin typeface="Times New Roman"/>
                <a:cs typeface="Times New Roman"/>
              </a:rPr>
              <a:t>Communities That Care (CTC) received a 2021 Achievement Award for its program, "Teen Advisory Board: Amplifying Youth Voice in the Community" from the National Association of Counties (</a:t>
            </a:r>
            <a:r>
              <a:rPr lang="en-US" sz="1800" dirty="0" err="1">
                <a:latin typeface="Times New Roman"/>
                <a:cs typeface="Times New Roman"/>
              </a:rPr>
              <a:t>NACo</a:t>
            </a:r>
            <a:r>
              <a:rPr lang="en-US" sz="1800" dirty="0">
                <a:latin typeface="Times New Roman"/>
                <a:cs typeface="Times New Roman"/>
              </a:rPr>
              <a:t>) </a:t>
            </a:r>
          </a:p>
          <a:p>
            <a:pPr>
              <a:buClr>
                <a:srgbClr val="3F772B"/>
              </a:buClr>
            </a:pPr>
            <a:r>
              <a:rPr lang="en-US" sz="1800" dirty="0">
                <a:latin typeface="Times New Roman"/>
                <a:cs typeface="Times New Roman"/>
              </a:rPr>
              <a:t>El Paso County Public Health's Women, Infants and Children (WIC) program receives the 2021 Premiere Level Breastfeeding Award of Excellence for exemplary breastfeeding support and practice</a:t>
            </a:r>
          </a:p>
          <a:p>
            <a:pPr>
              <a:buClr>
                <a:srgbClr val="3F772B"/>
              </a:buClr>
            </a:pPr>
            <a:r>
              <a:rPr lang="en-US" sz="1800" dirty="0">
                <a:latin typeface="Times New Roman"/>
                <a:cs typeface="Times New Roman"/>
              </a:rPr>
              <a:t>Joyce Salazar, community outreach coordinator, selected as one of the 2021 Women of Influence through the Colorado Springs Business Journal</a:t>
            </a:r>
          </a:p>
          <a:p>
            <a:pPr>
              <a:buClr>
                <a:srgbClr val="3F772B"/>
              </a:buClr>
            </a:pPr>
            <a:r>
              <a:rPr lang="en-US" sz="1800" dirty="0">
                <a:latin typeface="Times New Roman"/>
                <a:cs typeface="Times New Roman"/>
              </a:rPr>
              <a:t>Three El Paso County Public Health abstracts were selected through a competitive process to be presented at the annual Council of State and Territorial Epidemiologists (CSTE) conference. The abstracts covered the topics of hepatitis A outbreak response, botulism, and sexually transmitted infections</a:t>
            </a:r>
          </a:p>
        </p:txBody>
      </p:sp>
      <p:sp>
        <p:nvSpPr>
          <p:cNvPr id="6" name="Footer Placeholder 5"/>
          <p:cNvSpPr>
            <a:spLocks noGrp="1"/>
          </p:cNvSpPr>
          <p:nvPr>
            <p:ph type="ftr" sz="quarter" idx="11"/>
          </p:nvPr>
        </p:nvSpPr>
        <p:spPr>
          <a:xfrm>
            <a:off x="2006766" y="6295830"/>
            <a:ext cx="5314517" cy="365125"/>
          </a:xfrm>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25</a:t>
            </a:fld>
            <a:endParaRPr lang="en-US" dirty="0"/>
          </a:p>
        </p:txBody>
      </p:sp>
      <p:pic>
        <p:nvPicPr>
          <p:cNvPr id="7" name="Picture 6">
            <a:extLst>
              <a:ext uri="{FF2B5EF4-FFF2-40B4-BE49-F238E27FC236}">
                <a16:creationId xmlns:a16="http://schemas.microsoft.com/office/drawing/2014/main" id="{A91CC74A-EDCF-4EAF-89E8-B80CC7AF25D3}"/>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355788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990599"/>
          </a:xfrm>
        </p:spPr>
        <p:txBody>
          <a:bodyPr>
            <a:normAutofit/>
          </a:bodyPr>
          <a:lstStyle/>
          <a:p>
            <a:r>
              <a:rPr lang="en-JM" dirty="0">
                <a:latin typeface="Times New Roman" panose="02020603050405020304" pitchFamily="18" charset="0"/>
                <a:cs typeface="Times New Roman" panose="02020603050405020304" pitchFamily="18" charset="0"/>
              </a:rPr>
              <a:t>Budgetary Highlights </a:t>
            </a:r>
          </a:p>
        </p:txBody>
      </p:sp>
      <p:sp>
        <p:nvSpPr>
          <p:cNvPr id="3" name="Rectangle 2"/>
          <p:cNvSpPr>
            <a:spLocks noGrp="1"/>
          </p:cNvSpPr>
          <p:nvPr>
            <p:ph idx="1"/>
          </p:nvPr>
        </p:nvSpPr>
        <p:spPr>
          <a:xfrm>
            <a:off x="982133" y="1295400"/>
            <a:ext cx="7628467" cy="4876800"/>
          </a:xfrm>
        </p:spPr>
        <p:txBody>
          <a:bodyPr anchor="t">
            <a:noAutofit/>
          </a:bodyPr>
          <a:lstStyle/>
          <a:p>
            <a:pPr>
              <a:buClr>
                <a:srgbClr val="3F772B"/>
              </a:buClr>
            </a:pPr>
            <a:r>
              <a:rPr lang="en-US" dirty="0">
                <a:latin typeface="Times New Roman"/>
                <a:ea typeface="+mn-lt"/>
                <a:cs typeface="Times New Roman"/>
              </a:rPr>
              <a:t>El Paso County's population has increased from 599,060 in 2008 to an estimated 748,098 in 2022, a 25% increase </a:t>
            </a:r>
          </a:p>
          <a:p>
            <a:pPr>
              <a:buClr>
                <a:srgbClr val="3F772B"/>
              </a:buClr>
            </a:pPr>
            <a:r>
              <a:rPr lang="en-US" dirty="0">
                <a:latin typeface="Times New Roman"/>
                <a:ea typeface="+mn-lt"/>
                <a:cs typeface="+mn-lt"/>
              </a:rPr>
              <a:t>Health departments that serve 500,000 to 999,999 have an average of 269 employees; we have 158 on-going FTEs with an additional 70 FTEs temporarily funded with restricted COVID-19 specific grants  </a:t>
            </a:r>
            <a:endParaRPr lang="en-US" dirty="0">
              <a:latin typeface="Times New Roman"/>
              <a:cs typeface="Times New Roman"/>
            </a:endParaRPr>
          </a:p>
          <a:p>
            <a:pPr>
              <a:buClr>
                <a:srgbClr val="3F772B"/>
              </a:buClr>
            </a:pPr>
            <a:r>
              <a:rPr lang="en-US" dirty="0">
                <a:latin typeface="Times New Roman"/>
                <a:cs typeface="Times New Roman"/>
              </a:rPr>
              <a:t>Need capacity to respond to emerging issues such as deployment of personnel in response to COVID-19 pandemic</a:t>
            </a:r>
          </a:p>
          <a:p>
            <a:pPr>
              <a:buClr>
                <a:srgbClr val="3F772B"/>
              </a:buClr>
            </a:pPr>
            <a:r>
              <a:rPr lang="en-US" dirty="0">
                <a:latin typeface="Times New Roman"/>
                <a:cs typeface="Times New Roman"/>
              </a:rPr>
              <a:t>Many grants are restricted and time limited</a:t>
            </a:r>
          </a:p>
          <a:p>
            <a:pPr>
              <a:buClr>
                <a:srgbClr val="3F772B"/>
              </a:buClr>
            </a:pPr>
            <a:endParaRPr lang="en-US" dirty="0">
              <a:latin typeface="Times New Roman"/>
              <a:cs typeface="Times New Roman"/>
            </a:endParaRPr>
          </a:p>
          <a:p>
            <a:pPr>
              <a:buClr>
                <a:srgbClr val="3F772B"/>
              </a:buClr>
            </a:pPr>
            <a:endParaRPr lang="en-US" dirty="0"/>
          </a:p>
        </p:txBody>
      </p:sp>
      <p:sp>
        <p:nvSpPr>
          <p:cNvPr id="6" name="Footer Placeholder 5"/>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26</a:t>
            </a:fld>
            <a:endParaRPr lang="en-US" dirty="0"/>
          </a:p>
        </p:txBody>
      </p:sp>
      <p:pic>
        <p:nvPicPr>
          <p:cNvPr id="7" name="Picture 6">
            <a:extLst>
              <a:ext uri="{FF2B5EF4-FFF2-40B4-BE49-F238E27FC236}">
                <a16:creationId xmlns:a16="http://schemas.microsoft.com/office/drawing/2014/main" id="{A91CC74A-EDCF-4EAF-89E8-B80CC7AF25D3}"/>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107772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990599"/>
          </a:xfrm>
        </p:spPr>
        <p:txBody>
          <a:bodyPr>
            <a:normAutofit fontScale="90000"/>
          </a:bodyPr>
          <a:lstStyle/>
          <a:p>
            <a:r>
              <a:rPr lang="en-JM" dirty="0">
                <a:latin typeface="Times New Roman"/>
                <a:cs typeface="Times New Roman"/>
              </a:rPr>
              <a:t>Budgetary Challenges</a:t>
            </a:r>
            <a:br>
              <a:rPr lang="en-JM" dirty="0">
                <a:latin typeface="Times New Roman"/>
                <a:cs typeface="Times New Roman"/>
              </a:rPr>
            </a:br>
            <a:r>
              <a:rPr lang="en-JM" dirty="0">
                <a:latin typeface="Times New Roman"/>
                <a:cs typeface="Times New Roman"/>
              </a:rPr>
              <a:t>Historical Staffing</a:t>
            </a:r>
            <a:endParaRPr lang="en-JM" dirty="0">
              <a:latin typeface="Times New Roman" panose="02020603050405020304" pitchFamily="18" charset="0"/>
              <a:cs typeface="Times New Roman" panose="02020603050405020304" pitchFamily="18" charset="0"/>
            </a:endParaRPr>
          </a:p>
        </p:txBody>
      </p:sp>
      <p:sp>
        <p:nvSpPr>
          <p:cNvPr id="6" name="Footer Placeholder 5"/>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27</a:t>
            </a:fld>
            <a:endParaRPr lang="en-US" dirty="0"/>
          </a:p>
        </p:txBody>
      </p:sp>
      <p:pic>
        <p:nvPicPr>
          <p:cNvPr id="7" name="Picture 6">
            <a:extLst>
              <a:ext uri="{FF2B5EF4-FFF2-40B4-BE49-F238E27FC236}">
                <a16:creationId xmlns:a16="http://schemas.microsoft.com/office/drawing/2014/main" id="{A91CC74A-EDCF-4EAF-89E8-B80CC7AF25D3}"/>
              </a:ext>
            </a:extLst>
          </p:cNvPr>
          <p:cNvPicPr>
            <a:picLocks noChangeAspect="1"/>
          </p:cNvPicPr>
          <p:nvPr/>
        </p:nvPicPr>
        <p:blipFill>
          <a:blip r:embed="rId3"/>
          <a:stretch>
            <a:fillRect/>
          </a:stretch>
        </p:blipFill>
        <p:spPr>
          <a:xfrm>
            <a:off x="84858" y="5833535"/>
            <a:ext cx="897275" cy="914399"/>
          </a:xfrm>
          <a:prstGeom prst="rect">
            <a:avLst/>
          </a:prstGeom>
        </p:spPr>
      </p:pic>
      <p:pic>
        <p:nvPicPr>
          <p:cNvPr id="12" name="Picture 12">
            <a:extLst>
              <a:ext uri="{FF2B5EF4-FFF2-40B4-BE49-F238E27FC236}">
                <a16:creationId xmlns:a16="http://schemas.microsoft.com/office/drawing/2014/main" id="{24FCFA95-F898-4B4B-87A6-66E14A83FCAF}"/>
              </a:ext>
            </a:extLst>
          </p:cNvPr>
          <p:cNvPicPr>
            <a:picLocks noGrp="1" noChangeAspect="1"/>
          </p:cNvPicPr>
          <p:nvPr>
            <p:ph idx="1"/>
          </p:nvPr>
        </p:nvPicPr>
        <p:blipFill>
          <a:blip r:embed="rId4"/>
          <a:stretch>
            <a:fillRect/>
          </a:stretch>
        </p:blipFill>
        <p:spPr>
          <a:xfrm>
            <a:off x="964886" y="1684740"/>
            <a:ext cx="7790530" cy="3939953"/>
          </a:xfrm>
        </p:spPr>
      </p:pic>
    </p:spTree>
    <p:extLst>
      <p:ext uri="{BB962C8B-B14F-4D97-AF65-F5344CB8AC3E}">
        <p14:creationId xmlns:p14="http://schemas.microsoft.com/office/powerpoint/2010/main" val="69584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761999"/>
          </a:xfrm>
        </p:spPr>
        <p:txBody>
          <a:bodyPr>
            <a:normAutofit/>
          </a:bodyPr>
          <a:lstStyle/>
          <a:p>
            <a:r>
              <a:rPr lang="en-JM" dirty="0">
                <a:latin typeface="Times New Roman" panose="02020603050405020304" pitchFamily="18" charset="0"/>
                <a:cs typeface="Times New Roman" panose="02020603050405020304" pitchFamily="18" charset="0"/>
              </a:rPr>
              <a:t>Base Budget and Critical Needs</a:t>
            </a:r>
          </a:p>
        </p:txBody>
      </p:sp>
      <p:sp>
        <p:nvSpPr>
          <p:cNvPr id="3" name="Rectangle 2"/>
          <p:cNvSpPr>
            <a:spLocks noGrp="1"/>
          </p:cNvSpPr>
          <p:nvPr>
            <p:ph idx="1"/>
          </p:nvPr>
        </p:nvSpPr>
        <p:spPr>
          <a:xfrm>
            <a:off x="982133" y="1219200"/>
            <a:ext cx="7704667" cy="5030346"/>
          </a:xfrm>
        </p:spPr>
        <p:txBody>
          <a:bodyPr anchor="t">
            <a:normAutofit fontScale="92500"/>
          </a:bodyPr>
          <a:lstStyle/>
          <a:p>
            <a:pPr>
              <a:buClr>
                <a:srgbClr val="3F772B"/>
              </a:buClr>
            </a:pPr>
            <a:r>
              <a:rPr lang="en-US" dirty="0">
                <a:latin typeface="Times New Roman"/>
                <a:ea typeface="+mn-lt"/>
                <a:cs typeface="+mn-lt"/>
              </a:rPr>
              <a:t>2019-2023 Critical Needs funding phased over five years</a:t>
            </a:r>
            <a:endParaRPr lang="en-US" dirty="0">
              <a:latin typeface="Times New Roman"/>
              <a:cs typeface="Times New Roman"/>
            </a:endParaRPr>
          </a:p>
          <a:p>
            <a:pPr>
              <a:buClr>
                <a:srgbClr val="3F772B"/>
              </a:buClr>
            </a:pPr>
            <a:r>
              <a:rPr lang="en-US" dirty="0">
                <a:latin typeface="Times New Roman"/>
                <a:ea typeface="+mn-lt"/>
                <a:cs typeface="+mn-lt"/>
              </a:rPr>
              <a:t>Continued support for meeting the increasing demand for public health protections, services, and emergencies</a:t>
            </a:r>
            <a:endParaRPr lang="en-US" dirty="0">
              <a:latin typeface="Times New Roman"/>
              <a:cs typeface="Times New Roman"/>
            </a:endParaRPr>
          </a:p>
          <a:p>
            <a:pPr>
              <a:buClr>
                <a:srgbClr val="3F772B"/>
              </a:buClr>
            </a:pPr>
            <a:r>
              <a:rPr lang="en-US" dirty="0">
                <a:latin typeface="Times New Roman"/>
                <a:ea typeface="+mn-lt"/>
                <a:cs typeface="+mn-lt"/>
              </a:rPr>
              <a:t>Increased safety by addressing emerging health issues</a:t>
            </a:r>
            <a:endParaRPr lang="en-US" dirty="0">
              <a:latin typeface="Times New Roman"/>
              <a:cs typeface="Times New Roman"/>
            </a:endParaRPr>
          </a:p>
          <a:p>
            <a:pPr>
              <a:buClr>
                <a:srgbClr val="3F772B"/>
              </a:buClr>
            </a:pPr>
            <a:r>
              <a:rPr lang="en-US" dirty="0">
                <a:latin typeface="Times New Roman"/>
                <a:ea typeface="+mn-lt"/>
                <a:cs typeface="+mn-lt"/>
              </a:rPr>
              <a:t>Continued support by Board of Health to utilize savings during the phase-in of county support to address unmet needs</a:t>
            </a:r>
            <a:endParaRPr lang="en-US" dirty="0">
              <a:latin typeface="Times New Roman"/>
              <a:cs typeface="Times New Roman"/>
            </a:endParaRPr>
          </a:p>
          <a:p>
            <a:pPr>
              <a:buClr>
                <a:srgbClr val="3F772B"/>
              </a:buClr>
            </a:pPr>
            <a:r>
              <a:rPr lang="en-US" dirty="0">
                <a:latin typeface="Times New Roman"/>
                <a:ea typeface="+mn-lt"/>
                <a:cs typeface="Times New Roman"/>
              </a:rPr>
              <a:t>As part of the five-year road-map, received ongoing critical need funding of $200k in 2019, no increase in 2020, and $250k in 2021; currently that is $450k in ongoing funding </a:t>
            </a:r>
            <a:endParaRPr lang="en-US" dirty="0">
              <a:ea typeface="+mn-lt"/>
              <a:cs typeface="+mn-lt"/>
            </a:endParaRPr>
          </a:p>
          <a:p>
            <a:pPr>
              <a:buClr>
                <a:srgbClr val="3F772B"/>
              </a:buClr>
            </a:pPr>
            <a:r>
              <a:rPr lang="en-US" dirty="0">
                <a:latin typeface="Times New Roman"/>
                <a:ea typeface="+mn-lt"/>
                <a:cs typeface="+mn-lt"/>
              </a:rPr>
              <a:t>Requesting additional county support of $150k in 2022 as part </a:t>
            </a:r>
            <a:r>
              <a:rPr lang="en-US" sz="2400" dirty="0">
                <a:latin typeface="Times New Roman"/>
                <a:ea typeface="+mn-lt"/>
                <a:cs typeface="+mn-lt"/>
              </a:rPr>
              <a:t>of the </a:t>
            </a:r>
            <a:r>
              <a:rPr lang="en-US" dirty="0">
                <a:latin typeface="Times New Roman"/>
                <a:ea typeface="+mn-lt"/>
                <a:cs typeface="+mn-lt"/>
              </a:rPr>
              <a:t>five-year roadmap</a:t>
            </a:r>
            <a:endParaRPr lang="en-US" dirty="0">
              <a:latin typeface="Times New Roman"/>
            </a:endParaRPr>
          </a:p>
          <a:p>
            <a:pPr>
              <a:buClr>
                <a:srgbClr val="3F772B"/>
              </a:buClr>
            </a:pPr>
            <a:endParaRPr lang="en-US" sz="24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28</a:t>
            </a:fld>
            <a:endParaRPr lang="en-US" dirty="0"/>
          </a:p>
        </p:txBody>
      </p:sp>
      <p:pic>
        <p:nvPicPr>
          <p:cNvPr id="7" name="Picture 6">
            <a:extLst>
              <a:ext uri="{FF2B5EF4-FFF2-40B4-BE49-F238E27FC236}">
                <a16:creationId xmlns:a16="http://schemas.microsoft.com/office/drawing/2014/main" id="{A1CFBFAC-E5D6-432D-AF1B-0B95724BEFE3}"/>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185584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0"/>
            <a:ext cx="7704667" cy="5562599"/>
          </a:xfrm>
        </p:spPr>
        <p:txBody>
          <a:bodyPr>
            <a:normAutofit/>
          </a:bodyPr>
          <a:lstStyle/>
          <a:p>
            <a:r>
              <a:rPr lang="en-JM" sz="6600" dirty="0">
                <a:latin typeface="Times New Roman" panose="02020603050405020304" pitchFamily="18" charset="0"/>
                <a:cs typeface="Times New Roman" panose="02020603050405020304" pitchFamily="18" charset="0"/>
              </a:rPr>
              <a:t>Questions? </a:t>
            </a:r>
          </a:p>
        </p:txBody>
      </p:sp>
      <p:sp>
        <p:nvSpPr>
          <p:cNvPr id="4" name="Footer Placeholder 3"/>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29</a:t>
            </a:fld>
            <a:endParaRPr lang="en-US" dirty="0"/>
          </a:p>
        </p:txBody>
      </p:sp>
      <p:pic>
        <p:nvPicPr>
          <p:cNvPr id="7" name="Picture 6">
            <a:extLst>
              <a:ext uri="{FF2B5EF4-FFF2-40B4-BE49-F238E27FC236}">
                <a16:creationId xmlns:a16="http://schemas.microsoft.com/office/drawing/2014/main" id="{EEAC7267-BD3D-40D6-B972-DD07F10211CD}"/>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429127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1000040" y="110670"/>
            <a:ext cx="7704667" cy="1142999"/>
          </a:xfrm>
        </p:spPr>
        <p:txBody>
          <a:bodyPr/>
          <a:lstStyle/>
          <a:p>
            <a:r>
              <a:rPr lang="en-JM" dirty="0">
                <a:latin typeface="Times New Roman"/>
                <a:cs typeface="Times New Roman"/>
              </a:rPr>
              <a:t>Organizational Chart </a:t>
            </a:r>
            <a:endParaRPr lang="en-JM" dirty="0">
              <a:latin typeface="Times New Roman" panose="02020603050405020304" pitchFamily="18" charset="0"/>
              <a:cs typeface="Times New Roman" panose="02020603050405020304" pitchFamily="18" charset="0"/>
            </a:endParaRPr>
          </a:p>
        </p:txBody>
      </p:sp>
      <p:sp>
        <p:nvSpPr>
          <p:cNvPr id="6" name="Footer Placeholder 5"/>
          <p:cNvSpPr>
            <a:spLocks noGrp="1"/>
          </p:cNvSpPr>
          <p:nvPr>
            <p:ph type="ftr" sz="quarter" idx="11"/>
          </p:nvPr>
        </p:nvSpPr>
        <p:spPr>
          <a:xfrm>
            <a:off x="2066395" y="6382205"/>
            <a:ext cx="5314517" cy="365125"/>
          </a:xfrm>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3</a:t>
            </a:fld>
            <a:endParaRPr lang="en-US" dirty="0"/>
          </a:p>
        </p:txBody>
      </p:sp>
      <p:pic>
        <p:nvPicPr>
          <p:cNvPr id="7" name="Picture 6">
            <a:extLst>
              <a:ext uri="{FF2B5EF4-FFF2-40B4-BE49-F238E27FC236}">
                <a16:creationId xmlns:a16="http://schemas.microsoft.com/office/drawing/2014/main" id="{19F73B3D-D732-42C2-AEA3-3901C3ADBBFF}"/>
              </a:ext>
            </a:extLst>
          </p:cNvPr>
          <p:cNvPicPr>
            <a:picLocks noChangeAspect="1"/>
          </p:cNvPicPr>
          <p:nvPr/>
        </p:nvPicPr>
        <p:blipFill>
          <a:blip r:embed="rId3"/>
          <a:stretch>
            <a:fillRect/>
          </a:stretch>
        </p:blipFill>
        <p:spPr>
          <a:xfrm>
            <a:off x="76200" y="5833535"/>
            <a:ext cx="897275" cy="914399"/>
          </a:xfrm>
          <a:prstGeom prst="rect">
            <a:avLst/>
          </a:prstGeom>
        </p:spPr>
      </p:pic>
      <p:pic>
        <p:nvPicPr>
          <p:cNvPr id="5" name="Picture 7" descr="OrgChart 10.04.21 (Revised) (1).jpg">
            <a:extLst>
              <a:ext uri="{FF2B5EF4-FFF2-40B4-BE49-F238E27FC236}">
                <a16:creationId xmlns:a16="http://schemas.microsoft.com/office/drawing/2014/main" id="{A3904282-4815-48D8-A9D1-97C5AB3DB31F}"/>
              </a:ext>
            </a:extLst>
          </p:cNvPr>
          <p:cNvPicPr>
            <a:picLocks noChangeAspect="1"/>
          </p:cNvPicPr>
          <p:nvPr/>
        </p:nvPicPr>
        <p:blipFill>
          <a:blip r:embed="rId4"/>
          <a:stretch>
            <a:fillRect/>
          </a:stretch>
        </p:blipFill>
        <p:spPr>
          <a:xfrm>
            <a:off x="1219200" y="896255"/>
            <a:ext cx="7654954" cy="5577043"/>
          </a:xfrm>
          <a:prstGeom prst="rect">
            <a:avLst/>
          </a:prstGeom>
        </p:spPr>
      </p:pic>
    </p:spTree>
    <p:extLst>
      <p:ext uri="{BB962C8B-B14F-4D97-AF65-F5344CB8AC3E}">
        <p14:creationId xmlns:p14="http://schemas.microsoft.com/office/powerpoint/2010/main" val="197407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142999"/>
          </a:xfrm>
        </p:spPr>
        <p:txBody>
          <a:bodyPr/>
          <a:lstStyle/>
          <a:p>
            <a:r>
              <a:rPr lang="en-JM" dirty="0">
                <a:latin typeface="Times New Roman"/>
                <a:cs typeface="Times New Roman"/>
              </a:rPr>
              <a:t>Governance—Board of Health</a:t>
            </a:r>
            <a:endParaRPr lang="en-US" dirty="0"/>
          </a:p>
        </p:txBody>
      </p:sp>
      <p:sp>
        <p:nvSpPr>
          <p:cNvPr id="3" name="Rectangle 2"/>
          <p:cNvSpPr>
            <a:spLocks noGrp="1"/>
          </p:cNvSpPr>
          <p:nvPr>
            <p:ph idx="1"/>
          </p:nvPr>
        </p:nvSpPr>
        <p:spPr>
          <a:xfrm>
            <a:off x="982132" y="1447800"/>
            <a:ext cx="7704667" cy="4572000"/>
          </a:xfrm>
        </p:spPr>
        <p:txBody>
          <a:bodyPr anchor="t">
            <a:normAutofit fontScale="92500" lnSpcReduction="10000"/>
          </a:bodyPr>
          <a:lstStyle/>
          <a:p>
            <a:pPr>
              <a:buClr>
                <a:srgbClr val="3F772B"/>
              </a:buClr>
              <a:buFont typeface="Arial,Sans-Serif"/>
            </a:pPr>
            <a:r>
              <a:rPr lang="en-US" b="1" dirty="0">
                <a:latin typeface="Times New Roman"/>
                <a:cs typeface="Times New Roman"/>
              </a:rPr>
              <a:t>Dr. James Terbush</a:t>
            </a:r>
            <a:r>
              <a:rPr lang="en-US" dirty="0">
                <a:latin typeface="Times New Roman"/>
                <a:cs typeface="Times New Roman"/>
              </a:rPr>
              <a:t>,</a:t>
            </a:r>
            <a:r>
              <a:rPr lang="en-US" b="1" dirty="0">
                <a:latin typeface="Times New Roman"/>
                <a:cs typeface="Times New Roman"/>
              </a:rPr>
              <a:t> </a:t>
            </a:r>
            <a:r>
              <a:rPr lang="en-US" dirty="0">
                <a:latin typeface="Times New Roman"/>
                <a:cs typeface="Times New Roman"/>
              </a:rPr>
              <a:t>President</a:t>
            </a:r>
            <a:endParaRPr lang="en-US" dirty="0">
              <a:ea typeface="+mn-lt"/>
              <a:cs typeface="+mn-lt"/>
            </a:endParaRPr>
          </a:p>
          <a:p>
            <a:pPr>
              <a:buClr>
                <a:srgbClr val="3F772B"/>
              </a:buClr>
              <a:buFont typeface="Arial,Sans-Serif"/>
            </a:pPr>
            <a:r>
              <a:rPr lang="en-US" b="1" dirty="0">
                <a:latin typeface="Times New Roman"/>
                <a:cs typeface="Times New Roman"/>
              </a:rPr>
              <a:t>Doris Ralston</a:t>
            </a:r>
            <a:r>
              <a:rPr lang="en-US" dirty="0">
                <a:latin typeface="Times New Roman"/>
                <a:cs typeface="Times New Roman"/>
              </a:rPr>
              <a:t>, Vice President</a:t>
            </a:r>
            <a:endParaRPr lang="en-US" dirty="0">
              <a:ea typeface="+mn-lt"/>
              <a:cs typeface="+mn-lt"/>
            </a:endParaRPr>
          </a:p>
          <a:p>
            <a:pPr>
              <a:buClr>
                <a:srgbClr val="3F772B"/>
              </a:buClr>
              <a:buFont typeface="Arial,Sans-Serif"/>
            </a:pPr>
            <a:r>
              <a:rPr lang="en-US" b="1" dirty="0">
                <a:latin typeface="Times New Roman"/>
                <a:cs typeface="Times New Roman"/>
              </a:rPr>
              <a:t>Susan Wheelan, </a:t>
            </a:r>
            <a:r>
              <a:rPr lang="en-US" dirty="0">
                <a:latin typeface="Times New Roman"/>
                <a:cs typeface="Times New Roman"/>
              </a:rPr>
              <a:t>Secretary to the Board</a:t>
            </a:r>
            <a:endParaRPr lang="en-US" dirty="0">
              <a:ea typeface="+mn-lt"/>
              <a:cs typeface="+mn-lt"/>
            </a:endParaRPr>
          </a:p>
          <a:p>
            <a:pPr>
              <a:buClr>
                <a:srgbClr val="3F772B"/>
              </a:buClr>
              <a:buFont typeface="Arial,Sans-Serif"/>
            </a:pPr>
            <a:r>
              <a:rPr lang="en-US" b="1" dirty="0">
                <a:latin typeface="Times New Roman"/>
                <a:cs typeface="Times New Roman"/>
              </a:rPr>
              <a:t>Longinos Gonzalez, Jr</a:t>
            </a:r>
            <a:r>
              <a:rPr lang="en-US" dirty="0">
                <a:latin typeface="Times New Roman"/>
                <a:cs typeface="Times New Roman"/>
              </a:rPr>
              <a:t>.,</a:t>
            </a:r>
            <a:r>
              <a:rPr lang="en-US" b="1" dirty="0">
                <a:latin typeface="Times New Roman"/>
                <a:cs typeface="Times New Roman"/>
              </a:rPr>
              <a:t> </a:t>
            </a:r>
            <a:r>
              <a:rPr lang="en-US" dirty="0">
                <a:latin typeface="Times New Roman"/>
                <a:cs typeface="Times New Roman"/>
              </a:rPr>
              <a:t>El Paso County Commissioner</a:t>
            </a:r>
            <a:endParaRPr lang="en-US" dirty="0">
              <a:ea typeface="+mn-lt"/>
              <a:cs typeface="+mn-lt"/>
            </a:endParaRPr>
          </a:p>
          <a:p>
            <a:pPr>
              <a:buClr>
                <a:srgbClr val="3F772B"/>
              </a:buClr>
              <a:buFont typeface="Arial,Sans-Serif"/>
            </a:pPr>
            <a:r>
              <a:rPr lang="en-US" b="1" dirty="0">
                <a:latin typeface="Times New Roman"/>
                <a:cs typeface="Times New Roman"/>
              </a:rPr>
              <a:t>Cami Bremer</a:t>
            </a:r>
            <a:r>
              <a:rPr lang="en-US" dirty="0">
                <a:latin typeface="Times New Roman"/>
                <a:cs typeface="Times New Roman"/>
              </a:rPr>
              <a:t>, El Paso County Commissioner</a:t>
            </a:r>
            <a:endParaRPr lang="en-US" dirty="0">
              <a:ea typeface="+mn-lt"/>
              <a:cs typeface="+mn-lt"/>
            </a:endParaRPr>
          </a:p>
          <a:p>
            <a:pPr>
              <a:buClr>
                <a:srgbClr val="3F772B"/>
              </a:buClr>
              <a:buFont typeface="Arial,Sans-Serif"/>
            </a:pPr>
            <a:r>
              <a:rPr lang="en-US" b="1" dirty="0">
                <a:latin typeface="Times New Roman"/>
                <a:cs typeface="Times New Roman"/>
              </a:rPr>
              <a:t>Dave Donelson</a:t>
            </a:r>
            <a:r>
              <a:rPr lang="en-US" dirty="0">
                <a:latin typeface="Times New Roman"/>
                <a:cs typeface="Times New Roman"/>
              </a:rPr>
              <a:t>, Colorado Springs City Council</a:t>
            </a:r>
            <a:endParaRPr lang="en-US" dirty="0">
              <a:ea typeface="+mn-lt"/>
              <a:cs typeface="+mn-lt"/>
            </a:endParaRPr>
          </a:p>
          <a:p>
            <a:pPr>
              <a:buClr>
                <a:srgbClr val="3F772B"/>
              </a:buClr>
              <a:buFont typeface="Arial,Sans-Serif"/>
            </a:pPr>
            <a:r>
              <a:rPr lang="en-US" b="1" dirty="0">
                <a:latin typeface="Times New Roman"/>
                <a:cs typeface="Times New Roman"/>
              </a:rPr>
              <a:t>Sam Gieck</a:t>
            </a:r>
            <a:r>
              <a:rPr lang="en-US" dirty="0">
                <a:latin typeface="Times New Roman"/>
                <a:cs typeface="Times New Roman"/>
              </a:rPr>
              <a:t>, Fountain City Council</a:t>
            </a:r>
            <a:endParaRPr lang="en-US" dirty="0">
              <a:ea typeface="+mn-lt"/>
              <a:cs typeface="+mn-lt"/>
            </a:endParaRPr>
          </a:p>
          <a:p>
            <a:pPr>
              <a:buClr>
                <a:srgbClr val="3F772B"/>
              </a:buClr>
              <a:buFont typeface="Arial,Sans-Serif"/>
            </a:pPr>
            <a:r>
              <a:rPr lang="en-US" b="1" dirty="0">
                <a:latin typeface="Times New Roman"/>
                <a:cs typeface="Times New Roman"/>
              </a:rPr>
              <a:t>Dr. Richard Vu</a:t>
            </a:r>
            <a:r>
              <a:rPr lang="en-US" dirty="0">
                <a:latin typeface="Times New Roman"/>
                <a:cs typeface="Times New Roman"/>
              </a:rPr>
              <a:t>, Matthews-Vu Medical Group</a:t>
            </a:r>
            <a:endParaRPr lang="en-US" dirty="0">
              <a:latin typeface="Times New Roman"/>
              <a:ea typeface="+mn-lt"/>
              <a:cs typeface="Times New Roman"/>
            </a:endParaRPr>
          </a:p>
          <a:p>
            <a:pPr>
              <a:buClr>
                <a:srgbClr val="3F772B"/>
              </a:buClr>
              <a:buFont typeface="Arial,Sans-Serif"/>
            </a:pPr>
            <a:r>
              <a:rPr lang="en-US" b="1" dirty="0">
                <a:latin typeface="Times New Roman"/>
                <a:cs typeface="Times New Roman"/>
              </a:rPr>
              <a:t>Ted Collas</a:t>
            </a:r>
            <a:r>
              <a:rPr lang="en-US">
                <a:latin typeface="Times New Roman"/>
                <a:cs typeface="Times New Roman"/>
              </a:rPr>
              <a:t>, Colorado Springs Fire Department Chief (Retired)</a:t>
            </a:r>
          </a:p>
          <a:p>
            <a:pPr marL="283210" indent="-283210">
              <a:spcBef>
                <a:spcPts val="360"/>
              </a:spcBef>
              <a:buClr>
                <a:srgbClr val="3F772B"/>
              </a:buClr>
              <a:buFont typeface="Arial,Sans-Serif"/>
            </a:pPr>
            <a:r>
              <a:rPr lang="en-US" b="1" dirty="0">
                <a:latin typeface="Times New Roman"/>
                <a:cs typeface="Times New Roman"/>
              </a:rPr>
              <a:t>Kari Kilroy, </a:t>
            </a:r>
            <a:r>
              <a:rPr lang="en-US" dirty="0" err="1">
                <a:latin typeface="Times New Roman"/>
                <a:cs typeface="Times New Roman"/>
              </a:rPr>
              <a:t>UCHealth</a:t>
            </a:r>
            <a:endParaRPr lang="en-US" dirty="0" err="1">
              <a:ea typeface="+mn-lt"/>
              <a:cs typeface="+mn-lt"/>
            </a:endParaRPr>
          </a:p>
          <a:p>
            <a:pPr>
              <a:buClr>
                <a:srgbClr val="549E39">
                  <a:lumMod val="75000"/>
                </a:srgbClr>
              </a:buClr>
            </a:pPr>
            <a:endParaRPr lang="en-US" dirty="0">
              <a:latin typeface="Corbel" panose="020B0503020204020204"/>
              <a:cs typeface="Times New Roman"/>
            </a:endParaRPr>
          </a:p>
        </p:txBody>
      </p:sp>
      <p:sp>
        <p:nvSpPr>
          <p:cNvPr id="6" name="Footer Placeholder 5"/>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4" name="Slide Number Placeholder 3"/>
          <p:cNvSpPr>
            <a:spLocks noGrp="1"/>
          </p:cNvSpPr>
          <p:nvPr>
            <p:ph type="sldNum" sz="quarter" idx="12"/>
          </p:nvPr>
        </p:nvSpPr>
        <p:spPr/>
        <p:txBody>
          <a:bodyPr/>
          <a:lstStyle/>
          <a:p>
            <a:fld id="{D4B5ADC2-7248-4799-8E52-477E151C3EE9}" type="slidenum">
              <a:rPr lang="en-US" sz="1400" b="1" smtClean="0"/>
              <a:pPr/>
              <a:t>4</a:t>
            </a:fld>
            <a:endParaRPr lang="en-US" dirty="0"/>
          </a:p>
        </p:txBody>
      </p:sp>
      <p:pic>
        <p:nvPicPr>
          <p:cNvPr id="7" name="Picture 6">
            <a:extLst>
              <a:ext uri="{FF2B5EF4-FFF2-40B4-BE49-F238E27FC236}">
                <a16:creationId xmlns:a16="http://schemas.microsoft.com/office/drawing/2014/main" id="{19F73B3D-D732-42C2-AEA3-3901C3ADBBFF}"/>
              </a:ext>
            </a:extLst>
          </p:cNvPr>
          <p:cNvPicPr>
            <a:picLocks noChangeAspect="1"/>
          </p:cNvPicPr>
          <p:nvPr/>
        </p:nvPicPr>
        <p:blipFill>
          <a:blip r:embed="rId3"/>
          <a:stretch>
            <a:fillRect/>
          </a:stretch>
        </p:blipFill>
        <p:spPr>
          <a:xfrm>
            <a:off x="76200" y="5833535"/>
            <a:ext cx="897275" cy="914399"/>
          </a:xfrm>
          <a:prstGeom prst="rect">
            <a:avLst/>
          </a:prstGeom>
        </p:spPr>
      </p:pic>
    </p:spTree>
    <p:extLst>
      <p:ext uri="{BB962C8B-B14F-4D97-AF65-F5344CB8AC3E}">
        <p14:creationId xmlns:p14="http://schemas.microsoft.com/office/powerpoint/2010/main" val="372102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066799"/>
          </a:xfrm>
        </p:spPr>
        <p:txBody>
          <a:bodyPr>
            <a:normAutofit/>
          </a:bodyPr>
          <a:lstStyle/>
          <a:p>
            <a:r>
              <a:rPr lang="en-JM" dirty="0">
                <a:latin typeface="Times New Roman" panose="02020603050405020304" pitchFamily="18" charset="0"/>
                <a:cs typeface="Times New Roman" panose="02020603050405020304" pitchFamily="18" charset="0"/>
              </a:rPr>
              <a:t>Mandates/State Statutes Required</a:t>
            </a:r>
          </a:p>
        </p:txBody>
      </p:sp>
      <p:sp>
        <p:nvSpPr>
          <p:cNvPr id="3" name="Rectangle 2"/>
          <p:cNvSpPr>
            <a:spLocks noGrp="1"/>
          </p:cNvSpPr>
          <p:nvPr>
            <p:ph idx="1"/>
          </p:nvPr>
        </p:nvSpPr>
        <p:spPr>
          <a:xfrm>
            <a:off x="1054246" y="2384315"/>
            <a:ext cx="7704667" cy="4704416"/>
          </a:xfrm>
        </p:spPr>
        <p:txBody>
          <a:bodyPr anchor="t">
            <a:normAutofit/>
          </a:bodyPr>
          <a:lstStyle/>
          <a:p>
            <a:pPr lvl="1">
              <a:lnSpc>
                <a:spcPct val="120000"/>
              </a:lnSpc>
              <a:spcBef>
                <a:spcPts val="600"/>
              </a:spcBef>
              <a:buClr>
                <a:srgbClr val="3F772B"/>
              </a:buClr>
              <a:buFont typeface="Arial,Sans-Serif"/>
            </a:pPr>
            <a:r>
              <a:rPr lang="en-US" dirty="0">
                <a:latin typeface="Times New Roman"/>
                <a:cs typeface="Times New Roman"/>
              </a:rPr>
              <a:t>Assessment, Planning, and Communication </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Communicable Disease Prevention, Investigation, &amp; Control </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Emergency Preparedness and Response </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Environmental Health </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Prevention and Population Health Promotion </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Vital Records and Statistics (Birth and Death Certificates)</a:t>
            </a:r>
            <a:endParaRPr lang="en-US">
              <a:ea typeface="+mn-lt"/>
              <a:cs typeface="+mn-lt"/>
            </a:endParaRPr>
          </a:p>
          <a:p>
            <a:pPr lvl="1">
              <a:lnSpc>
                <a:spcPct val="120000"/>
              </a:lnSpc>
              <a:spcBef>
                <a:spcPts val="600"/>
              </a:spcBef>
              <a:buClr>
                <a:srgbClr val="3F772B"/>
              </a:buClr>
              <a:buFont typeface="Arial,Sans-Serif"/>
            </a:pPr>
            <a:r>
              <a:rPr lang="en-US" dirty="0">
                <a:latin typeface="Times New Roman"/>
                <a:cs typeface="Times New Roman"/>
              </a:rPr>
              <a:t>Administration and Governance</a:t>
            </a:r>
            <a:endParaRPr lang="en-US">
              <a:ea typeface="+mn-lt"/>
              <a:cs typeface="+mn-lt"/>
            </a:endParaRPr>
          </a:p>
        </p:txBody>
      </p:sp>
      <p:sp>
        <p:nvSpPr>
          <p:cNvPr id="4" name="Footer Placeholder 3"/>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5</a:t>
            </a:fld>
            <a:endParaRPr lang="en-US" dirty="0"/>
          </a:p>
        </p:txBody>
      </p:sp>
      <p:pic>
        <p:nvPicPr>
          <p:cNvPr id="7" name="Picture 6">
            <a:extLst>
              <a:ext uri="{FF2B5EF4-FFF2-40B4-BE49-F238E27FC236}">
                <a16:creationId xmlns:a16="http://schemas.microsoft.com/office/drawing/2014/main" id="{FAB8E594-A7E4-489B-A377-DCE5B0186F91}"/>
              </a:ext>
            </a:extLst>
          </p:cNvPr>
          <p:cNvPicPr>
            <a:picLocks noChangeAspect="1"/>
          </p:cNvPicPr>
          <p:nvPr/>
        </p:nvPicPr>
        <p:blipFill>
          <a:blip r:embed="rId3"/>
          <a:stretch>
            <a:fillRect/>
          </a:stretch>
        </p:blipFill>
        <p:spPr>
          <a:xfrm>
            <a:off x="84858" y="5833535"/>
            <a:ext cx="897275" cy="914399"/>
          </a:xfrm>
          <a:prstGeom prst="rect">
            <a:avLst/>
          </a:prstGeom>
        </p:spPr>
      </p:pic>
      <p:sp>
        <p:nvSpPr>
          <p:cNvPr id="8" name="Title 1">
            <a:extLst>
              <a:ext uri="{FF2B5EF4-FFF2-40B4-BE49-F238E27FC236}">
                <a16:creationId xmlns:a16="http://schemas.microsoft.com/office/drawing/2014/main" id="{EF7F51CA-F656-4828-8AD2-D2D088FB603F}"/>
              </a:ext>
            </a:extLst>
          </p:cNvPr>
          <p:cNvSpPr txBox="1">
            <a:spLocks/>
          </p:cNvSpPr>
          <p:nvPr/>
        </p:nvSpPr>
        <p:spPr>
          <a:xfrm>
            <a:off x="12357" y="1162165"/>
            <a:ext cx="9113520" cy="1219200"/>
          </a:xfrm>
          <a:prstGeom prst="rect">
            <a:avLst/>
          </a:prstGeom>
          <a:effectLst/>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latin typeface="Times New Roman"/>
                <a:cs typeface="Times New Roman"/>
              </a:rPr>
              <a:t>Colorado Public Health Act</a:t>
            </a:r>
            <a:br>
              <a:rPr lang="en-US" sz="2400" dirty="0">
                <a:latin typeface="Times New Roman" panose="02020603050405020304" pitchFamily="18" charset="0"/>
                <a:cs typeface="Times New Roman" panose="02020603050405020304" pitchFamily="18" charset="0"/>
              </a:rPr>
            </a:br>
            <a:r>
              <a:rPr lang="en-US" sz="2400" dirty="0">
                <a:latin typeface="Times New Roman"/>
                <a:cs typeface="Times New Roman"/>
              </a:rPr>
              <a:t>Title 25, Article 1 of Colorado Revised Statutes</a:t>
            </a:r>
            <a:endParaRPr lang="en-US" sz="1800" dirty="0">
              <a:latin typeface="Times New Roman"/>
              <a:cs typeface="Times New Roman"/>
            </a:endParaRPr>
          </a:p>
        </p:txBody>
      </p:sp>
    </p:spTree>
    <p:extLst>
      <p:ext uri="{BB962C8B-B14F-4D97-AF65-F5344CB8AC3E}">
        <p14:creationId xmlns:p14="http://schemas.microsoft.com/office/powerpoint/2010/main" val="3978168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066799"/>
          </a:xfrm>
        </p:spPr>
        <p:txBody>
          <a:bodyPr>
            <a:normAutofit/>
          </a:bodyPr>
          <a:lstStyle/>
          <a:p>
            <a:r>
              <a:rPr lang="en-JM" dirty="0">
                <a:latin typeface="Times New Roman" panose="02020603050405020304" pitchFamily="18" charset="0"/>
                <a:cs typeface="Times New Roman" panose="02020603050405020304" pitchFamily="18" charset="0"/>
              </a:rPr>
              <a:t>Mandates/State Statutes Required</a:t>
            </a:r>
          </a:p>
        </p:txBody>
      </p:sp>
      <p:sp>
        <p:nvSpPr>
          <p:cNvPr id="3" name="Rectangle 2"/>
          <p:cNvSpPr>
            <a:spLocks noGrp="1"/>
          </p:cNvSpPr>
          <p:nvPr>
            <p:ph idx="1"/>
          </p:nvPr>
        </p:nvSpPr>
        <p:spPr>
          <a:xfrm>
            <a:off x="794637" y="2478063"/>
            <a:ext cx="4344176" cy="3464064"/>
          </a:xfrm>
        </p:spPr>
        <p:txBody>
          <a:bodyPr anchor="t">
            <a:normAutofit lnSpcReduction="10000"/>
          </a:bodyPr>
          <a:lstStyle/>
          <a:p>
            <a:pPr marL="0" indent="0">
              <a:spcBef>
                <a:spcPts val="0"/>
              </a:spcBef>
              <a:spcAft>
                <a:spcPts val="0"/>
              </a:spcAft>
              <a:buClr>
                <a:srgbClr val="3F772B"/>
              </a:buClr>
              <a:buNone/>
            </a:pPr>
            <a:r>
              <a:rPr lang="en-US" sz="2000" b="1" dirty="0">
                <a:latin typeface="Times"/>
                <a:cs typeface="Times"/>
              </a:rPr>
              <a:t>The 10 Essential Public Health Services</a:t>
            </a:r>
            <a:endParaRPr lang="en-US" sz="2000" dirty="0">
              <a:ea typeface="+mn-lt"/>
              <a:cs typeface="+mn-lt"/>
            </a:endParaRPr>
          </a:p>
          <a:p>
            <a:pPr>
              <a:spcBef>
                <a:spcPts val="0"/>
              </a:spcBef>
              <a:spcAft>
                <a:spcPts val="0"/>
              </a:spcAft>
              <a:buClr>
                <a:srgbClr val="3F772B"/>
              </a:buClr>
            </a:pPr>
            <a:endParaRPr lang="en-US" sz="2000" dirty="0">
              <a:ea typeface="+mn-lt"/>
              <a:cs typeface="+mn-lt"/>
            </a:endParaRPr>
          </a:p>
          <a:p>
            <a:pPr>
              <a:spcBef>
                <a:spcPts val="0"/>
              </a:spcBef>
              <a:spcAft>
                <a:spcPts val="0"/>
              </a:spcAft>
              <a:buClr>
                <a:srgbClr val="3F772B"/>
              </a:buClr>
              <a:buFont typeface="Arial,Sans-Serif"/>
            </a:pPr>
            <a:r>
              <a:rPr lang="en-US" sz="2000" dirty="0">
                <a:latin typeface="Times"/>
                <a:cs typeface="Times"/>
              </a:rPr>
              <a:t>Provides a framework for public health to protect and promote the health of all people in all communities</a:t>
            </a:r>
            <a:endParaRPr lang="en-US" sz="2000" dirty="0">
              <a:ea typeface="+mn-lt"/>
              <a:cs typeface="+mn-lt"/>
            </a:endParaRPr>
          </a:p>
          <a:p>
            <a:pPr>
              <a:spcBef>
                <a:spcPts val="0"/>
              </a:spcBef>
              <a:spcAft>
                <a:spcPts val="0"/>
              </a:spcAft>
              <a:buClr>
                <a:srgbClr val="3F772B"/>
              </a:buClr>
              <a:buFont typeface="Arial,Sans-Serif"/>
            </a:pPr>
            <a:endParaRPr lang="en-US" sz="2000" dirty="0">
              <a:ea typeface="+mn-lt"/>
              <a:cs typeface="+mn-lt"/>
            </a:endParaRPr>
          </a:p>
          <a:p>
            <a:pPr>
              <a:spcBef>
                <a:spcPts val="0"/>
              </a:spcBef>
              <a:spcAft>
                <a:spcPts val="0"/>
              </a:spcAft>
              <a:buClr>
                <a:srgbClr val="3F772B"/>
              </a:buClr>
              <a:buFont typeface="Arial,Sans-Serif"/>
            </a:pPr>
            <a:r>
              <a:rPr lang="en-US" sz="2000" dirty="0">
                <a:latin typeface="Times"/>
                <a:cs typeface="Times"/>
              </a:rPr>
              <a:t>Promotes policies, systems, and services that enable optimal health and seeks to remove obstacles and systemic and structural barriers</a:t>
            </a:r>
            <a:endParaRPr lang="en-US" sz="2000" dirty="0">
              <a:ea typeface="+mn-lt"/>
              <a:cs typeface="+mn-lt"/>
            </a:endParaRPr>
          </a:p>
          <a:p>
            <a:pPr lvl="1">
              <a:lnSpc>
                <a:spcPct val="120000"/>
              </a:lnSpc>
              <a:spcBef>
                <a:spcPts val="600"/>
              </a:spcBef>
              <a:buClr>
                <a:srgbClr val="3F772B"/>
              </a:buClr>
              <a:buFont typeface="Arial,Sans-Serif"/>
            </a:pPr>
            <a:endParaRPr lang="en-US" dirty="0">
              <a:latin typeface="Times New Roman"/>
              <a:ea typeface="+mn-lt"/>
              <a:cs typeface="Times New Roman"/>
            </a:endParaRPr>
          </a:p>
        </p:txBody>
      </p:sp>
      <p:sp>
        <p:nvSpPr>
          <p:cNvPr id="4" name="Footer Placeholder 3"/>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6</a:t>
            </a:fld>
            <a:endParaRPr lang="en-US" dirty="0"/>
          </a:p>
        </p:txBody>
      </p:sp>
      <p:pic>
        <p:nvPicPr>
          <p:cNvPr id="7" name="Picture 6">
            <a:extLst>
              <a:ext uri="{FF2B5EF4-FFF2-40B4-BE49-F238E27FC236}">
                <a16:creationId xmlns:a16="http://schemas.microsoft.com/office/drawing/2014/main" id="{FAB8E594-A7E4-489B-A377-DCE5B0186F91}"/>
              </a:ext>
            </a:extLst>
          </p:cNvPr>
          <p:cNvPicPr>
            <a:picLocks noChangeAspect="1"/>
          </p:cNvPicPr>
          <p:nvPr/>
        </p:nvPicPr>
        <p:blipFill>
          <a:blip r:embed="rId3"/>
          <a:stretch>
            <a:fillRect/>
          </a:stretch>
        </p:blipFill>
        <p:spPr>
          <a:xfrm>
            <a:off x="84858" y="5833535"/>
            <a:ext cx="897275" cy="914399"/>
          </a:xfrm>
          <a:prstGeom prst="rect">
            <a:avLst/>
          </a:prstGeom>
        </p:spPr>
      </p:pic>
      <p:sp>
        <p:nvSpPr>
          <p:cNvPr id="8" name="Title 1">
            <a:extLst>
              <a:ext uri="{FF2B5EF4-FFF2-40B4-BE49-F238E27FC236}">
                <a16:creationId xmlns:a16="http://schemas.microsoft.com/office/drawing/2014/main" id="{EF7F51CA-F656-4828-8AD2-D2D088FB603F}"/>
              </a:ext>
            </a:extLst>
          </p:cNvPr>
          <p:cNvSpPr txBox="1">
            <a:spLocks/>
          </p:cNvSpPr>
          <p:nvPr/>
        </p:nvSpPr>
        <p:spPr>
          <a:xfrm>
            <a:off x="19568" y="1104474"/>
            <a:ext cx="9113520" cy="1219200"/>
          </a:xfrm>
          <a:prstGeom prst="rect">
            <a:avLst/>
          </a:prstGeom>
          <a:effectLst/>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latin typeface="Times New Roman"/>
                <a:cs typeface="Times New Roman"/>
              </a:rPr>
              <a:t>Colorado Public Health Act</a:t>
            </a:r>
            <a:br>
              <a:rPr lang="en-US" sz="2400" dirty="0">
                <a:latin typeface="Times New Roman" panose="02020603050405020304" pitchFamily="18" charset="0"/>
                <a:cs typeface="Times New Roman" panose="02020603050405020304" pitchFamily="18" charset="0"/>
              </a:rPr>
            </a:br>
            <a:r>
              <a:rPr lang="en-US" sz="2400" dirty="0">
                <a:latin typeface="Times New Roman"/>
                <a:cs typeface="Times New Roman"/>
              </a:rPr>
              <a:t>Title 25, Article 1 of Colorado Revised Statutes</a:t>
            </a:r>
            <a:endParaRPr lang="en-US" sz="1800" dirty="0">
              <a:latin typeface="Times New Roman"/>
              <a:cs typeface="Times New Roman"/>
            </a:endParaRPr>
          </a:p>
        </p:txBody>
      </p:sp>
      <p:pic>
        <p:nvPicPr>
          <p:cNvPr id="5" name="Picture 6" descr="10-essential-public-health-services-large.jpg">
            <a:extLst>
              <a:ext uri="{FF2B5EF4-FFF2-40B4-BE49-F238E27FC236}">
                <a16:creationId xmlns:a16="http://schemas.microsoft.com/office/drawing/2014/main" id="{ACAE90CE-C97F-4A82-97E5-992CEB3C6BFB}"/>
              </a:ext>
            </a:extLst>
          </p:cNvPr>
          <p:cNvPicPr>
            <a:picLocks noChangeAspect="1"/>
          </p:cNvPicPr>
          <p:nvPr/>
        </p:nvPicPr>
        <p:blipFill>
          <a:blip r:embed="rId4"/>
          <a:stretch>
            <a:fillRect/>
          </a:stretch>
        </p:blipFill>
        <p:spPr>
          <a:xfrm>
            <a:off x="5068269" y="2424493"/>
            <a:ext cx="3823763" cy="35769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239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066799"/>
          </a:xfrm>
        </p:spPr>
        <p:txBody>
          <a:bodyPr>
            <a:normAutofit/>
          </a:bodyPr>
          <a:lstStyle/>
          <a:p>
            <a:r>
              <a:rPr lang="en-JM" dirty="0">
                <a:latin typeface="Times New Roman" panose="02020603050405020304" pitchFamily="18" charset="0"/>
                <a:cs typeface="Times New Roman" panose="02020603050405020304" pitchFamily="18" charset="0"/>
              </a:rPr>
              <a:t>Mandates/State Statutes Required</a:t>
            </a:r>
          </a:p>
        </p:txBody>
      </p:sp>
      <p:sp>
        <p:nvSpPr>
          <p:cNvPr id="3" name="Rectangle 2"/>
          <p:cNvSpPr>
            <a:spLocks noGrp="1"/>
          </p:cNvSpPr>
          <p:nvPr>
            <p:ph idx="1"/>
          </p:nvPr>
        </p:nvSpPr>
        <p:spPr>
          <a:xfrm>
            <a:off x="1054246" y="2384315"/>
            <a:ext cx="7704667" cy="4704416"/>
          </a:xfrm>
        </p:spPr>
        <p:txBody>
          <a:bodyPr anchor="t">
            <a:normAutofit/>
          </a:bodyPr>
          <a:lstStyle/>
          <a:p>
            <a:pPr marL="0" indent="0">
              <a:buClr>
                <a:srgbClr val="3F772B"/>
              </a:buClr>
              <a:buNone/>
            </a:pPr>
            <a:r>
              <a:rPr lang="en-US" sz="2600" b="1" dirty="0">
                <a:latin typeface="Times New Roman"/>
                <a:cs typeface="Times New Roman"/>
              </a:rPr>
              <a:t>Required duties of all local public health agencies:</a:t>
            </a:r>
            <a:endParaRPr lang="en-US" sz="2600" b="1">
              <a:latin typeface="Times New Roman"/>
              <a:ea typeface="+mn-lt"/>
              <a:cs typeface="+mn-lt"/>
            </a:endParaRPr>
          </a:p>
          <a:p>
            <a:pPr>
              <a:buClr>
                <a:srgbClr val="3F772B"/>
              </a:buClr>
              <a:buFont typeface="Arial,Sans-Serif"/>
            </a:pPr>
            <a:r>
              <a:rPr lang="en-US" sz="2600" dirty="0">
                <a:latin typeface="Times New Roman"/>
                <a:cs typeface="Times New Roman"/>
              </a:rPr>
              <a:t>Complete a community health assessment</a:t>
            </a:r>
            <a:endParaRPr lang="en-US" sz="2600">
              <a:latin typeface="Times New Roman"/>
              <a:ea typeface="+mn-lt"/>
              <a:cs typeface="+mn-lt"/>
            </a:endParaRPr>
          </a:p>
          <a:p>
            <a:pPr>
              <a:buClr>
                <a:srgbClr val="3F772B"/>
              </a:buClr>
              <a:buFont typeface="Arial,Sans-Serif"/>
            </a:pPr>
            <a:r>
              <a:rPr lang="en-US" sz="2600" dirty="0">
                <a:latin typeface="Times New Roman"/>
                <a:cs typeface="Times New Roman"/>
              </a:rPr>
              <a:t>Create community health improvement plan</a:t>
            </a:r>
            <a:endParaRPr lang="en-US" sz="2600">
              <a:latin typeface="Times New Roman"/>
              <a:ea typeface="+mn-lt"/>
              <a:cs typeface="+mn-lt"/>
            </a:endParaRPr>
          </a:p>
          <a:p>
            <a:pPr>
              <a:buClr>
                <a:srgbClr val="3F772B"/>
              </a:buClr>
              <a:buFont typeface="Arial,Sans-Serif"/>
            </a:pPr>
            <a:r>
              <a:rPr lang="en-US" sz="2600" dirty="0">
                <a:latin typeface="Times New Roman"/>
                <a:cs typeface="Times New Roman"/>
              </a:rPr>
              <a:t>Advise the local board of health on public policy issues necessary to protect public health and the environment </a:t>
            </a:r>
            <a:endParaRPr lang="en-US" sz="2600">
              <a:latin typeface="Times New Roman"/>
              <a:ea typeface="+mn-lt"/>
              <a:cs typeface="+mn-lt"/>
            </a:endParaRPr>
          </a:p>
          <a:p>
            <a:pPr>
              <a:buClr>
                <a:srgbClr val="3F772B"/>
              </a:buClr>
              <a:buFont typeface="Arial,Sans-Serif"/>
            </a:pPr>
            <a:r>
              <a:rPr lang="en-US" sz="2600" dirty="0">
                <a:latin typeface="Times New Roman"/>
                <a:cs typeface="Times New Roman"/>
              </a:rPr>
              <a:t>Child Fatality Review Team </a:t>
            </a:r>
            <a:endParaRPr lang="en-US" sz="2600">
              <a:latin typeface="Times New Roman"/>
              <a:ea typeface="+mn-lt"/>
              <a:cs typeface="+mn-lt"/>
            </a:endParaRPr>
          </a:p>
          <a:p>
            <a:pPr lvl="1">
              <a:lnSpc>
                <a:spcPct val="120000"/>
              </a:lnSpc>
              <a:spcBef>
                <a:spcPts val="600"/>
              </a:spcBef>
              <a:buClr>
                <a:srgbClr val="3F772B"/>
              </a:buClr>
              <a:buFont typeface="Arial,Sans-Serif"/>
            </a:pPr>
            <a:endParaRPr lang="en-US" sz="2600" dirty="0">
              <a:latin typeface="Times New Roman"/>
              <a:ea typeface="+mn-lt"/>
              <a:cs typeface="Times New Roman"/>
            </a:endParaRPr>
          </a:p>
        </p:txBody>
      </p:sp>
      <p:sp>
        <p:nvSpPr>
          <p:cNvPr id="4" name="Footer Placeholder 3"/>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7</a:t>
            </a:fld>
            <a:endParaRPr lang="en-US" dirty="0"/>
          </a:p>
        </p:txBody>
      </p:sp>
      <p:pic>
        <p:nvPicPr>
          <p:cNvPr id="7" name="Picture 6">
            <a:extLst>
              <a:ext uri="{FF2B5EF4-FFF2-40B4-BE49-F238E27FC236}">
                <a16:creationId xmlns:a16="http://schemas.microsoft.com/office/drawing/2014/main" id="{FAB8E594-A7E4-489B-A377-DCE5B0186F91}"/>
              </a:ext>
            </a:extLst>
          </p:cNvPr>
          <p:cNvPicPr>
            <a:picLocks noChangeAspect="1"/>
          </p:cNvPicPr>
          <p:nvPr/>
        </p:nvPicPr>
        <p:blipFill>
          <a:blip r:embed="rId3"/>
          <a:stretch>
            <a:fillRect/>
          </a:stretch>
        </p:blipFill>
        <p:spPr>
          <a:xfrm>
            <a:off x="84858" y="5833535"/>
            <a:ext cx="897275" cy="914399"/>
          </a:xfrm>
          <a:prstGeom prst="rect">
            <a:avLst/>
          </a:prstGeom>
        </p:spPr>
      </p:pic>
      <p:sp>
        <p:nvSpPr>
          <p:cNvPr id="8" name="Title 1">
            <a:extLst>
              <a:ext uri="{FF2B5EF4-FFF2-40B4-BE49-F238E27FC236}">
                <a16:creationId xmlns:a16="http://schemas.microsoft.com/office/drawing/2014/main" id="{EF7F51CA-F656-4828-8AD2-D2D088FB603F}"/>
              </a:ext>
            </a:extLst>
          </p:cNvPr>
          <p:cNvSpPr txBox="1">
            <a:spLocks/>
          </p:cNvSpPr>
          <p:nvPr/>
        </p:nvSpPr>
        <p:spPr>
          <a:xfrm>
            <a:off x="12357" y="1162165"/>
            <a:ext cx="9113520" cy="1219200"/>
          </a:xfrm>
          <a:prstGeom prst="rect">
            <a:avLst/>
          </a:prstGeom>
          <a:effectLst/>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latin typeface="Times New Roman"/>
                <a:cs typeface="Times New Roman"/>
              </a:rPr>
              <a:t>Colorado Public Health Act</a:t>
            </a:r>
            <a:br>
              <a:rPr lang="en-US" sz="2400" dirty="0">
                <a:latin typeface="Times New Roman" panose="02020603050405020304" pitchFamily="18" charset="0"/>
                <a:cs typeface="Times New Roman" panose="02020603050405020304" pitchFamily="18" charset="0"/>
              </a:rPr>
            </a:br>
            <a:r>
              <a:rPr lang="en-US" sz="2400" dirty="0">
                <a:latin typeface="Times New Roman"/>
                <a:cs typeface="Times New Roman"/>
              </a:rPr>
              <a:t>Title 25, Article 1 of Colorado Revised Statutes</a:t>
            </a:r>
            <a:endParaRPr lang="en-US" sz="1800" dirty="0">
              <a:latin typeface="Times New Roman"/>
              <a:cs typeface="Times New Roman"/>
            </a:endParaRPr>
          </a:p>
        </p:txBody>
      </p:sp>
    </p:spTree>
    <p:extLst>
      <p:ext uri="{BB962C8B-B14F-4D97-AF65-F5344CB8AC3E}">
        <p14:creationId xmlns:p14="http://schemas.microsoft.com/office/powerpoint/2010/main" val="238735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Strategic Plan Goals 2021</a:t>
            </a:r>
            <a:endParaRPr lang="en-US" dirty="0">
              <a:latin typeface="Times New Roman" panose="02020603050405020304" pitchFamily="18" charset="0"/>
              <a:cs typeface="Times New Roman" panose="02020603050405020304" pitchFamily="18" charset="0"/>
            </a:endParaRPr>
          </a:p>
        </p:txBody>
      </p:sp>
      <p:sp>
        <p:nvSpPr>
          <p:cNvPr id="3" name="Rectangle 2"/>
          <p:cNvSpPr>
            <a:spLocks noGrp="1"/>
          </p:cNvSpPr>
          <p:nvPr>
            <p:ph idx="1"/>
          </p:nvPr>
        </p:nvSpPr>
        <p:spPr>
          <a:xfrm>
            <a:off x="982133" y="2057400"/>
            <a:ext cx="7704667" cy="3942416"/>
          </a:xfrm>
        </p:spPr>
        <p:txBody>
          <a:bodyPr anchor="t">
            <a:normAutofit fontScale="92500" lnSpcReduction="10000"/>
          </a:bodyPr>
          <a:lstStyle/>
          <a:p>
            <a:pPr marL="0" indent="0">
              <a:buClr>
                <a:srgbClr val="3F772B"/>
              </a:buClr>
              <a:buNone/>
            </a:pPr>
            <a:r>
              <a:rPr lang="en-US" b="1" dirty="0">
                <a:latin typeface="Times New Roman"/>
                <a:cs typeface="Times New Roman"/>
              </a:rPr>
              <a:t>El Paso County Strategic Goal #5: Strive to ensure a safe, secure, resilient, and healthy community</a:t>
            </a:r>
            <a:endParaRPr lang="en-US" dirty="0">
              <a:ea typeface="+mn-lt"/>
              <a:cs typeface="+mn-lt"/>
            </a:endParaRPr>
          </a:p>
          <a:p>
            <a:pPr>
              <a:buClr>
                <a:srgbClr val="3F772B"/>
              </a:buClr>
              <a:buFont typeface="Arial,Sans-Serif"/>
            </a:pPr>
            <a:r>
              <a:rPr lang="en-US" dirty="0">
                <a:latin typeface="Times New Roman"/>
                <a:cs typeface="Times New Roman"/>
              </a:rPr>
              <a:t>Enhance El Paso County Public Health involvement in the transportation, land use, and environmental planning processes</a:t>
            </a:r>
            <a:endParaRPr lang="en-US" dirty="0">
              <a:ea typeface="+mn-lt"/>
              <a:cs typeface="+mn-lt"/>
            </a:endParaRPr>
          </a:p>
          <a:p>
            <a:pPr>
              <a:buClr>
                <a:srgbClr val="3F772B"/>
              </a:buClr>
              <a:buFont typeface="Arial,Sans-Serif"/>
            </a:pPr>
            <a:r>
              <a:rPr lang="en-US" dirty="0">
                <a:latin typeface="Times New Roman"/>
                <a:cs typeface="Times New Roman"/>
              </a:rPr>
              <a:t>Expand carbon monoxide and radon awareness, outreach, and detection</a:t>
            </a:r>
            <a:endParaRPr lang="en-US" dirty="0">
              <a:ea typeface="+mn-lt"/>
              <a:cs typeface="+mn-lt"/>
            </a:endParaRPr>
          </a:p>
          <a:p>
            <a:pPr>
              <a:buClr>
                <a:srgbClr val="3F772B"/>
              </a:buClr>
              <a:buFont typeface="Arial,Sans-Serif"/>
            </a:pPr>
            <a:r>
              <a:rPr lang="en-US" dirty="0">
                <a:latin typeface="Times New Roman"/>
                <a:cs typeface="Times New Roman"/>
              </a:rPr>
              <a:t>Develop a public outreach campaign to provide information on outdoor air pollution, source of pollutants, and corrective actions</a:t>
            </a:r>
            <a:endParaRPr lang="en-US" dirty="0">
              <a:ea typeface="+mn-lt"/>
              <a:cs typeface="+mn-lt"/>
            </a:endParaRPr>
          </a:p>
          <a:p>
            <a:pPr>
              <a:buClr>
                <a:srgbClr val="3F772B"/>
              </a:buClr>
            </a:pPr>
            <a:endParaRPr lang="en-US"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8</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77908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982133" y="457201"/>
            <a:ext cx="7704667" cy="1371599"/>
          </a:xfrm>
        </p:spPr>
        <p:txBody>
          <a:bodyPr/>
          <a:lstStyle/>
          <a:p>
            <a:r>
              <a:rPr lang="en-US" dirty="0">
                <a:latin typeface="Times New Roman"/>
                <a:cs typeface="Times New Roman"/>
              </a:rPr>
              <a:t>Strategic Plan Goals 2021</a:t>
            </a:r>
            <a:endParaRPr lang="en-US" dirty="0">
              <a:latin typeface="Times New Roman" panose="02020603050405020304" pitchFamily="18" charset="0"/>
              <a:cs typeface="Times New Roman" panose="02020603050405020304" pitchFamily="18" charset="0"/>
            </a:endParaRPr>
          </a:p>
        </p:txBody>
      </p:sp>
      <p:sp>
        <p:nvSpPr>
          <p:cNvPr id="3" name="Rectangle 2"/>
          <p:cNvSpPr>
            <a:spLocks noGrp="1"/>
          </p:cNvSpPr>
          <p:nvPr>
            <p:ph idx="1"/>
          </p:nvPr>
        </p:nvSpPr>
        <p:spPr>
          <a:xfrm>
            <a:off x="982133" y="2057400"/>
            <a:ext cx="7704667" cy="3942416"/>
          </a:xfrm>
        </p:spPr>
        <p:txBody>
          <a:bodyPr anchor="t">
            <a:normAutofit fontScale="85000" lnSpcReduction="20000"/>
          </a:bodyPr>
          <a:lstStyle/>
          <a:p>
            <a:pPr marL="0" indent="0">
              <a:buNone/>
            </a:pPr>
            <a:r>
              <a:rPr lang="en-US" b="1" dirty="0">
                <a:latin typeface="Times New Roman"/>
                <a:cs typeface="Times New Roman"/>
              </a:rPr>
              <a:t>El Paso County Strategic Goal #5: Strive to ensure a safe, secure, resilient, and healthy community</a:t>
            </a:r>
            <a:endParaRPr lang="en-US" dirty="0">
              <a:ea typeface="+mn-lt"/>
              <a:cs typeface="+mn-lt"/>
            </a:endParaRPr>
          </a:p>
          <a:p>
            <a:pPr>
              <a:buClr>
                <a:srgbClr val="3F772B"/>
              </a:buClr>
            </a:pPr>
            <a:r>
              <a:rPr lang="en-US" dirty="0">
                <a:latin typeface="Times New Roman"/>
                <a:cs typeface="Times New Roman"/>
              </a:rPr>
              <a:t>Implement a “Communities That Care” model to assess and implement prevention strategies to reduce youth substance abuse</a:t>
            </a:r>
            <a:endParaRPr lang="en-US" dirty="0">
              <a:ea typeface="+mn-lt"/>
              <a:cs typeface="+mn-lt"/>
            </a:endParaRPr>
          </a:p>
          <a:p>
            <a:pPr>
              <a:buClr>
                <a:srgbClr val="3F772B"/>
              </a:buClr>
            </a:pPr>
            <a:r>
              <a:rPr lang="en-US" dirty="0">
                <a:latin typeface="Times New Roman"/>
                <a:cs typeface="Times New Roman"/>
              </a:rPr>
              <a:t>Convene community partners to implement strategies to reduce teen suicide</a:t>
            </a:r>
            <a:endParaRPr lang="en-US" dirty="0">
              <a:ea typeface="+mn-lt"/>
              <a:cs typeface="+mn-lt"/>
            </a:endParaRPr>
          </a:p>
          <a:p>
            <a:pPr>
              <a:buClr>
                <a:srgbClr val="3F772B"/>
              </a:buClr>
            </a:pPr>
            <a:r>
              <a:rPr lang="en-US" dirty="0">
                <a:latin typeface="Times New Roman"/>
                <a:cs typeface="Times New Roman"/>
              </a:rPr>
              <a:t>Continue to actively support the El Paso County Community Health Improvement Plan</a:t>
            </a:r>
            <a:endParaRPr lang="en-US" dirty="0">
              <a:ea typeface="+mn-lt"/>
              <a:cs typeface="+mn-lt"/>
            </a:endParaRPr>
          </a:p>
          <a:p>
            <a:pPr>
              <a:buClr>
                <a:srgbClr val="3F772B"/>
              </a:buClr>
            </a:pPr>
            <a:r>
              <a:rPr lang="en-US" dirty="0">
                <a:latin typeface="Times New Roman"/>
                <a:cs typeface="Times New Roman"/>
              </a:rPr>
              <a:t>Support community efforts to combat substance abuse</a:t>
            </a:r>
            <a:endParaRPr lang="en-US" dirty="0">
              <a:ea typeface="+mn-lt"/>
              <a:cs typeface="+mn-lt"/>
            </a:endParaRPr>
          </a:p>
          <a:p>
            <a:pPr>
              <a:buClr>
                <a:srgbClr val="3F772B"/>
              </a:buClr>
            </a:pPr>
            <a:r>
              <a:rPr lang="en-US" dirty="0">
                <a:latin typeface="Times New Roman"/>
                <a:cs typeface="Times New Roman"/>
              </a:rPr>
              <a:t>Reduce foodborne illness through increased food worker education and expanding compliance efforts of food safety standards at retail food establishments</a:t>
            </a:r>
            <a:endParaRPr lang="en-US" dirty="0">
              <a:ea typeface="+mn-lt"/>
              <a:cs typeface="+mn-lt"/>
            </a:endParaRPr>
          </a:p>
          <a:p>
            <a:pPr>
              <a:buClr>
                <a:srgbClr val="3F772B"/>
              </a:buClr>
            </a:pPr>
            <a:endParaRPr lang="en-US" b="1" dirty="0">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11"/>
          </p:nvPr>
        </p:nvSpPr>
        <p:spPr/>
        <p:txBody>
          <a:bodyPr/>
          <a:lstStyle/>
          <a:p>
            <a:r>
              <a:rPr lang="en-US" dirty="0">
                <a:latin typeface="Times New Roman"/>
                <a:cs typeface="Times New Roman"/>
              </a:rPr>
              <a:t>El Paso County Public Health</a:t>
            </a:r>
            <a:endParaRPr lang="en-US" dirty="0"/>
          </a:p>
        </p:txBody>
      </p:sp>
      <p:sp>
        <p:nvSpPr>
          <p:cNvPr id="6" name="Slide Number Placeholder 5"/>
          <p:cNvSpPr>
            <a:spLocks noGrp="1"/>
          </p:cNvSpPr>
          <p:nvPr>
            <p:ph type="sldNum" sz="quarter" idx="12"/>
          </p:nvPr>
        </p:nvSpPr>
        <p:spPr/>
        <p:txBody>
          <a:bodyPr/>
          <a:lstStyle/>
          <a:p>
            <a:fld id="{D4B5ADC2-7248-4799-8E52-477E151C3EE9}" type="slidenum">
              <a:rPr lang="en-US" sz="1400" b="1" smtClean="0"/>
              <a:pPr/>
              <a:t>9</a:t>
            </a:fld>
            <a:endParaRPr lang="en-US" dirty="0"/>
          </a:p>
        </p:txBody>
      </p:sp>
      <p:pic>
        <p:nvPicPr>
          <p:cNvPr id="7" name="Picture 6">
            <a:extLst>
              <a:ext uri="{FF2B5EF4-FFF2-40B4-BE49-F238E27FC236}">
                <a16:creationId xmlns:a16="http://schemas.microsoft.com/office/drawing/2014/main" id="{B7987A20-83F9-479A-BDCA-08096E4AD009}"/>
              </a:ext>
            </a:extLst>
          </p:cNvPr>
          <p:cNvPicPr>
            <a:picLocks noChangeAspect="1"/>
          </p:cNvPicPr>
          <p:nvPr/>
        </p:nvPicPr>
        <p:blipFill>
          <a:blip r:embed="rId3"/>
          <a:stretch>
            <a:fillRect/>
          </a:stretch>
        </p:blipFill>
        <p:spPr>
          <a:xfrm>
            <a:off x="84858" y="5833535"/>
            <a:ext cx="897275" cy="914399"/>
          </a:xfrm>
          <a:prstGeom prst="rect">
            <a:avLst/>
          </a:prstGeom>
        </p:spPr>
      </p:pic>
    </p:spTree>
    <p:extLst>
      <p:ext uri="{BB962C8B-B14F-4D97-AF65-F5344CB8AC3E}">
        <p14:creationId xmlns:p14="http://schemas.microsoft.com/office/powerpoint/2010/main" val="30984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90CC84C13534CABA8E62057ACEC45" ma:contentTypeVersion="25" ma:contentTypeDescription="Create a new document." ma:contentTypeScope="" ma:versionID="07ed8f0f4806d4c1c1ce97fe98252d66">
  <xsd:schema xmlns:xsd="http://www.w3.org/2001/XMLSchema" xmlns:xs="http://www.w3.org/2001/XMLSchema" xmlns:p="http://schemas.microsoft.com/office/2006/metadata/properties" xmlns:ns1="http://schemas.microsoft.com/sharepoint/v3" xmlns:ns2="80156bfa-366b-4c3c-b565-b9add8006275" xmlns:ns3="5665252f-2c69-48e5-b0d6-d600eead1583" targetNamespace="http://schemas.microsoft.com/office/2006/metadata/properties" ma:root="true" ma:fieldsID="e59269d3c5db8ffd41697c95cc025586" ns1:_="" ns2:_="" ns3:_="">
    <xsd:import namespace="http://schemas.microsoft.com/sharepoint/v3"/>
    <xsd:import namespace="80156bfa-366b-4c3c-b565-b9add8006275"/>
    <xsd:import namespace="5665252f-2c69-48e5-b0d6-d600eead158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2:DateReceived" minOccurs="0"/>
                <xsd:element ref="ns2:CORAType" minOccurs="0"/>
                <xsd:element ref="ns2:Department" minOccurs="0"/>
                <xsd:element ref="ns2:Requestor" minOccurs="0"/>
                <xsd:element ref="ns2:PointofContact" minOccurs="0"/>
                <xsd:element ref="ns2:ReqOrganizationname" minOccurs="0"/>
                <xsd:element ref="ns2:MediaLengthInSeconds" minOccurs="0"/>
                <xsd:element ref="ns2:Invoicenumber" minOccurs="0"/>
                <xsd:element ref="ns2:PaidinFull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156bfa-366b-4c3c-b565-b9add80062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Received" ma:index="20" nillable="true" ma:displayName="Date Received" ma:description="This is the date the CORA was received" ma:format="DateOnly" ma:internalName="DateReceived">
      <xsd:simpleType>
        <xsd:restriction base="dms:DateTime"/>
      </xsd:simpleType>
    </xsd:element>
    <xsd:element name="CORAType" ma:index="21" nillable="true" ma:displayName="Request Entity" ma:description="This is to classify the CORA by sender type" ma:format="Dropdown" ma:internalName="CORAType">
      <xsd:complexType>
        <xsd:complexContent>
          <xsd:extension base="dms:MultiChoice">
            <xsd:sequence>
              <xsd:element name="Value" maxOccurs="unbounded" minOccurs="0" nillable="true">
                <xsd:simpleType>
                  <xsd:restriction base="dms:Choice">
                    <xsd:enumeration value="Media"/>
                    <xsd:enumeration value="Law firm"/>
                    <xsd:enumeration value="Citizen"/>
                    <xsd:enumeration value="Unknown"/>
                    <xsd:enumeration value="Government"/>
                    <xsd:enumeration value="Nonprofit"/>
                    <xsd:enumeration value="Business"/>
                    <xsd:enumeration value="University/ed"/>
                  </xsd:restriction>
                </xsd:simpleType>
              </xsd:element>
            </xsd:sequence>
          </xsd:extension>
        </xsd:complexContent>
      </xsd:complexType>
    </xsd:element>
    <xsd:element name="Department" ma:index="22" nillable="true" ma:displayName="Department" ma:description="The County Department or Office managing the documents" ma:format="Dropdown" ma:internalName="Department">
      <xsd:complexType>
        <xsd:complexContent>
          <xsd:extension base="dms:MultiChoice">
            <xsd:sequence>
              <xsd:element name="Value" maxOccurs="unbounded" minOccurs="0" nillable="true">
                <xsd:simpleType>
                  <xsd:restriction base="dms:Choice">
                    <xsd:enumeration value="Public Health"/>
                    <xsd:enumeration value="Procurement"/>
                    <xsd:enumeration value="PIO"/>
                    <xsd:enumeration value="EPSO"/>
                    <xsd:enumeration value="C&amp;R"/>
                    <xsd:enumeration value="Treasurer"/>
                    <xsd:enumeration value="Finance"/>
                    <xsd:enumeration value="Planning"/>
                    <xsd:enumeration value="Comm. Services"/>
                    <xsd:enumeration value="HR"/>
                    <xsd:enumeration value="Other"/>
                    <xsd:enumeration value="Assessor"/>
                    <xsd:enumeration value="Public Works"/>
                    <xsd:enumeration value="Facilities"/>
                    <xsd:enumeration value="Legal"/>
                    <xsd:enumeration value="IT"/>
                    <xsd:enumeration value="Admin"/>
                  </xsd:restriction>
                </xsd:simpleType>
              </xsd:element>
            </xsd:sequence>
          </xsd:extension>
        </xsd:complexContent>
      </xsd:complexType>
    </xsd:element>
    <xsd:element name="Requestor" ma:index="23" nillable="true" ma:displayName="Requestor" ma:description="The name of the Requestor" ma:format="Dropdown" ma:internalName="Requestor">
      <xsd:simpleType>
        <xsd:restriction base="dms:Text">
          <xsd:maxLength value="255"/>
        </xsd:restriction>
      </xsd:simpleType>
    </xsd:element>
    <xsd:element name="PointofContact" ma:index="24" nillable="true" ma:displayName="Point of Contact" ma:description="This is the person (or persons), from the &#10; County department managing the records, that act as point of contact to the ORS." ma:format="Dropdown" ma:list="UserInfo" ma:SharePointGroup="0" ma:internalName="PointofContac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qOrganizationname" ma:index="25" nillable="true" ma:displayName="Organization" ma:description="This is the name of the organization that is requestor affiliated" ma:format="Dropdown" ma:internalName="ReqOrganizationname">
      <xsd:simpleType>
        <xsd:restriction base="dms:Text">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Invoicenumber" ma:index="27" nillable="true" ma:displayName="Invoice number" ma:decimals="0" ma:description="This is the invoice number assigned to any CORA requiring financial reimbursement from the requestor. Year-number order" ma:format="Dropdown" ma:internalName="Invoicenumber" ma:percentage="FALSE">
      <xsd:simpleType>
        <xsd:restriction base="dms:Number"/>
      </xsd:simpleType>
    </xsd:element>
    <xsd:element name="PaidinFull_x003f_" ma:index="28" nillable="true" ma:displayName="Paid in Full?" ma:description="The status on the payment required by the requestor, if applicable.&#10;&#10;(If blank, no charge for request)" ma:format="Dropdown" ma:internalName="PaidinFull_x003f_">
      <xsd:simpleType>
        <xsd:restriction base="dms:Choice">
          <xsd:enumeration value="Yes"/>
          <xsd:enumeration value="No"/>
          <xsd:enumeration value="No Response"/>
        </xsd:restriction>
      </xsd:simpleType>
    </xsd:element>
  </xsd:schema>
  <xsd:schema xmlns:xsd="http://www.w3.org/2001/XMLSchema" xmlns:xs="http://www.w3.org/2001/XMLSchema" xmlns:dms="http://schemas.microsoft.com/office/2006/documentManagement/types" xmlns:pc="http://schemas.microsoft.com/office/infopath/2007/PartnerControls" targetNamespace="5665252f-2c69-48e5-b0d6-d600eead158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665252f-2c69-48e5-b0d6-d600eead1583">
      <UserInfo>
        <DisplayName>Susan Wheelan</DisplayName>
        <AccountId>17</AccountId>
        <AccountType/>
      </UserInfo>
      <UserInfo>
        <DisplayName>DeAnn Ryberg</DisplayName>
        <AccountId>18</AccountId>
        <AccountType/>
      </UserInfo>
      <UserInfo>
        <DisplayName>Victoria Bennett</DisplayName>
        <AccountId>19</AccountId>
        <AccountType/>
      </UserInfo>
      <UserInfo>
        <DisplayName>Samantha Montmeny</DisplayName>
        <AccountId>20</AccountId>
        <AccountType/>
      </UserInfo>
      <UserInfo>
        <DisplayName>Lori Cleaton</DisplayName>
        <AccountId>21</AccountId>
        <AccountType/>
      </UserInfo>
      <UserInfo>
        <DisplayName>Paula Linhares</DisplayName>
        <AccountId>22</AccountId>
        <AccountType/>
      </UserInfo>
      <UserInfo>
        <DisplayName>Jared Verner</DisplayName>
        <AccountId>15</AccountId>
        <AccountType/>
      </UserInfo>
    </SharedWithUsers>
    <DateReceived xmlns="80156bfa-366b-4c3c-b565-b9add8006275" xsi:nil="true"/>
    <_ip_UnifiedCompliancePolicyUIAction xmlns="http://schemas.microsoft.com/sharepoint/v3" xsi:nil="true"/>
    <CORAType xmlns="80156bfa-366b-4c3c-b565-b9add8006275" xsi:nil="true"/>
    <Requestor xmlns="80156bfa-366b-4c3c-b565-b9add8006275" xsi:nil="true"/>
    <ReqOrganizationname xmlns="80156bfa-366b-4c3c-b565-b9add8006275" xsi:nil="true"/>
    <_ip_UnifiedCompliancePolicyProperties xmlns="http://schemas.microsoft.com/sharepoint/v3" xsi:nil="true"/>
    <Invoicenumber xmlns="80156bfa-366b-4c3c-b565-b9add8006275" xsi:nil="true"/>
    <PaidinFull_x003f_ xmlns="80156bfa-366b-4c3c-b565-b9add8006275" xsi:nil="true"/>
    <PointofContact xmlns="80156bfa-366b-4c3c-b565-b9add8006275">
      <UserInfo>
        <DisplayName/>
        <AccountId xsi:nil="true"/>
        <AccountType/>
      </UserInfo>
    </PointofContact>
    <Department xmlns="80156bfa-366b-4c3c-b565-b9add80062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130035-5C33-4151-BD73-84D519AD8BDA}"/>
</file>

<file path=customXml/itemProps2.xml><?xml version="1.0" encoding="utf-8"?>
<ds:datastoreItem xmlns:ds="http://schemas.openxmlformats.org/officeDocument/2006/customXml" ds:itemID="{49803EA1-6FCB-4109-B3D4-27241F8EC748}">
  <ds:schemaRefs>
    <ds:schemaRef ds:uri="http://schemas.microsoft.com/office/2006/metadata/properties"/>
    <ds:schemaRef ds:uri="http://purl.org/dc/terms/"/>
    <ds:schemaRef ds:uri="http://schemas.openxmlformats.org/package/2006/metadata/core-properties"/>
    <ds:schemaRef ds:uri="e29c905c-4b69-44a8-850e-e4ae42e853f5"/>
    <ds:schemaRef ds:uri="http://purl.org/dc/dcmitype/"/>
    <ds:schemaRef ds:uri="http://schemas.microsoft.com/office/infopath/2007/PartnerControls"/>
    <ds:schemaRef ds:uri="http://schemas.microsoft.com/office/2006/documentManagement/types"/>
    <ds:schemaRef ds:uri="c8749bef-253e-4b86-b929-b5aeb75fe76b"/>
    <ds:schemaRef ds:uri="http://purl.org/dc/elements/1.1/"/>
    <ds:schemaRef ds:uri="http://www.w3.org/XML/1998/namespace"/>
  </ds:schemaRefs>
</ds:datastoreItem>
</file>

<file path=customXml/itemProps3.xml><?xml version="1.0" encoding="utf-8"?>
<ds:datastoreItem xmlns:ds="http://schemas.openxmlformats.org/officeDocument/2006/customXml" ds:itemID="{6C995881-8F7F-43A9-9AA0-D93E3DADAD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2606</Words>
  <Application>Microsoft Office PowerPoint</Application>
  <PresentationFormat>On-screen Show (4:3)</PresentationFormat>
  <Paragraphs>295</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Arial,Sans-Serif</vt:lpstr>
      <vt:lpstr>Calibri</vt:lpstr>
      <vt:lpstr>Corbel</vt:lpstr>
      <vt:lpstr>Times</vt:lpstr>
      <vt:lpstr>Times New Roman</vt:lpstr>
      <vt:lpstr>Parallax</vt:lpstr>
      <vt:lpstr>2022 Budget Presentation El Paso County Public Health </vt:lpstr>
      <vt:lpstr>El Paso County Public Health </vt:lpstr>
      <vt:lpstr>Organizational Chart </vt:lpstr>
      <vt:lpstr>Governance—Board of Health</vt:lpstr>
      <vt:lpstr>Mandates/State Statutes Required</vt:lpstr>
      <vt:lpstr>Mandates/State Statutes Required</vt:lpstr>
      <vt:lpstr>Mandates/State Statutes Required</vt:lpstr>
      <vt:lpstr>Strategic Plan Goals 2021</vt:lpstr>
      <vt:lpstr>Strategic Plan Goals 2021</vt:lpstr>
      <vt:lpstr>Strategic Plan Goals 2021</vt:lpstr>
      <vt:lpstr>Ongoing Critical Needs Positions</vt:lpstr>
      <vt:lpstr>Ongoing Critical Needs Positions</vt:lpstr>
      <vt:lpstr>Ongoing Critical Needs Positions</vt:lpstr>
      <vt:lpstr>Ongoing Critical Needs Positions</vt:lpstr>
      <vt:lpstr>Ongoing Critical Needs Positions</vt:lpstr>
      <vt:lpstr>Ongoing Critical Needs Positions</vt:lpstr>
      <vt:lpstr>Ongoing Critical Needs Positions</vt:lpstr>
      <vt:lpstr>Ongoing Critical Needs Positions</vt:lpstr>
      <vt:lpstr>Public Health Infrastructure Ongoing Critical Needs Positions</vt:lpstr>
      <vt:lpstr>Public Health Infrastructure Ongoing Critical Needs Positions</vt:lpstr>
      <vt:lpstr>Public Health Infrastructure Ongoing Critical Needs Positions</vt:lpstr>
      <vt:lpstr>Public Health Infrastructure Ongoing Critical Needs Positions</vt:lpstr>
      <vt:lpstr>PowerPoint Presentation</vt:lpstr>
      <vt:lpstr>Awards, Recognitions and Accolades</vt:lpstr>
      <vt:lpstr>Awards, Recognitions and Accolades</vt:lpstr>
      <vt:lpstr>Budgetary Highlights </vt:lpstr>
      <vt:lpstr>Budgetary Challenges Historical Staffing</vt:lpstr>
      <vt:lpstr>Base Budget and Critical Needs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Budget Presentation El</dc:title>
  <dc:creator/>
  <cp:lastModifiedBy/>
  <cp:revision>1412</cp:revision>
  <dcterms:created xsi:type="dcterms:W3CDTF">2017-10-09T01:43:08Z</dcterms:created>
  <dcterms:modified xsi:type="dcterms:W3CDTF">2021-10-15T19:19:51Z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TC101671269990</vt:lpwstr>
  </property>
  <property fmtid="{D5CDD505-2E9C-101B-9397-08002B2CF9AE}" pid="3" name="ContentTypeId">
    <vt:lpwstr>0x010100B8B90CC84C13534CABA8E62057ACEC45</vt:lpwstr>
  </property>
</Properties>
</file>