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216" r:id="rId2"/>
  </p:sldMasterIdLst>
  <p:notesMasterIdLst>
    <p:notesMasterId r:id="rId12"/>
  </p:notesMasterIdLst>
  <p:sldIdLst>
    <p:sldId id="256" r:id="rId3"/>
    <p:sldId id="263" r:id="rId4"/>
    <p:sldId id="260" r:id="rId5"/>
    <p:sldId id="262" r:id="rId6"/>
    <p:sldId id="259" r:id="rId7"/>
    <p:sldId id="268" r:id="rId8"/>
    <p:sldId id="267" r:id="rId9"/>
    <p:sldId id="264" r:id="rId10"/>
    <p:sldId id="265"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379EB6-AB8E-4F50-854A-457847270672}" v="10" dt="2021-10-13T22:14:10.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p:cViewPr varScale="1">
        <p:scale>
          <a:sx n="72" d="100"/>
          <a:sy n="72" d="100"/>
        </p:scale>
        <p:origin x="115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customXml" Target="../customXml/item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8A7752-73DE-404C-BA6F-63DEF987950B}" type="datetimeFigureOut">
              <a:rPr lang="en-US" smtClean="0"/>
              <a:pPr/>
              <a:t>10/13/2021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EC00428-765A-4708-ADE2-3AAB557AF17C}" type="slidenum">
              <a:rPr lang="en-US" smtClean="0"/>
              <a:pPr/>
              <a:t>‹#›</a:t>
            </a:fld>
            <a:endParaRPr lang="en-US"/>
          </a:p>
        </p:txBody>
      </p:sp>
    </p:spTree>
    <p:extLst>
      <p:ext uri="{BB962C8B-B14F-4D97-AF65-F5344CB8AC3E}">
        <p14:creationId xmlns:p14="http://schemas.microsoft.com/office/powerpoint/2010/main" val="7906856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C00428-765A-4708-ADE2-3AAB557AF17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extLst>
      <p:ext uri="{BB962C8B-B14F-4D97-AF65-F5344CB8AC3E}">
        <p14:creationId xmlns:p14="http://schemas.microsoft.com/office/powerpoint/2010/main" val="2696874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extLst>
      <p:ext uri="{BB962C8B-B14F-4D97-AF65-F5344CB8AC3E}">
        <p14:creationId xmlns:p14="http://schemas.microsoft.com/office/powerpoint/2010/main" val="259708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extLst>
      <p:ext uri="{BB962C8B-B14F-4D97-AF65-F5344CB8AC3E}">
        <p14:creationId xmlns:p14="http://schemas.microsoft.com/office/powerpoint/2010/main" val="283304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extLst>
      <p:ext uri="{BB962C8B-B14F-4D97-AF65-F5344CB8AC3E}">
        <p14:creationId xmlns:p14="http://schemas.microsoft.com/office/powerpoint/2010/main" val="956038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extLst>
      <p:ext uri="{BB962C8B-B14F-4D97-AF65-F5344CB8AC3E}">
        <p14:creationId xmlns:p14="http://schemas.microsoft.com/office/powerpoint/2010/main" val="4184009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extLst>
      <p:ext uri="{BB962C8B-B14F-4D97-AF65-F5344CB8AC3E}">
        <p14:creationId xmlns:p14="http://schemas.microsoft.com/office/powerpoint/2010/main" val="3471736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extLst>
      <p:ext uri="{BB962C8B-B14F-4D97-AF65-F5344CB8AC3E}">
        <p14:creationId xmlns:p14="http://schemas.microsoft.com/office/powerpoint/2010/main" val="784034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extLst>
      <p:ext uri="{BB962C8B-B14F-4D97-AF65-F5344CB8AC3E}">
        <p14:creationId xmlns:p14="http://schemas.microsoft.com/office/powerpoint/2010/main" val="3489023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956C048B-B3EF-434B-855B-80331A33FADE}" type="datetime1">
              <a:rPr lang="en-US" smtClean="0"/>
              <a:t>10/13/2021</a:t>
            </a:fld>
            <a:endParaRPr lang="en-US" sz="1600" dirty="0"/>
          </a:p>
        </p:txBody>
      </p:sp>
      <p:sp>
        <p:nvSpPr>
          <p:cNvPr id="5" name="Footer Placeholder 4"/>
          <p:cNvSpPr>
            <a:spLocks noGrp="1"/>
          </p:cNvSpPr>
          <p:nvPr>
            <p:ph type="ftr" sz="quarter" idx="11"/>
          </p:nvPr>
        </p:nvSpPr>
        <p:spPr>
          <a:xfrm>
            <a:off x="3623733" y="6117336"/>
            <a:ext cx="3609438" cy="365125"/>
          </a:xfrm>
        </p:spPr>
        <p:txBody>
          <a:bodyPr/>
          <a:lstStyle/>
          <a:p>
            <a:r>
              <a:rPr lang="en-US"/>
              <a:t>Add department/office name here</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4B5ADC2-7248-4799-8E52-477E151C3EE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44871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2AEC9-5069-44D6-B972-76E102A33CFE}" type="datetime1">
              <a:rPr lang="en-US" smtClean="0"/>
              <a:t>10/13/2021</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77993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69DE83-62CD-49B0-9304-7112A39A2441}" type="datetime1">
              <a:rPr lang="en-US" smtClean="0"/>
              <a:t>10/13/2021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01151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61BE7-8619-4757-B433-3C4787FD52CF}" type="datetime1">
              <a:rPr lang="en-US" smtClean="0"/>
              <a:t>10/13/2021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240362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11BAD-5B84-459F-A921-957F4B31C864}" type="datetime1">
              <a:rPr lang="en-US" smtClean="0"/>
              <a:t>10/13/2021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519202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59BC55-03C1-44D7-95FC-0BFFE86CEFF8}" type="datetime1">
              <a:rPr lang="en-US" smtClean="0"/>
              <a:t>10/13/2021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789480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F0EEA-5BD2-4639-BC22-1D2A72C015C0}" type="datetime1">
              <a:rPr lang="en-US" smtClean="0"/>
              <a:t>10/13/2021</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235815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A3C1E-CA7A-4EA5-BC5A-E5B66C5F91CC}" type="datetime1">
              <a:rPr lang="en-US" smtClean="0"/>
              <a:t>10/13/2021</a:t>
            </a:fld>
            <a:endParaRPr lang="en-US"/>
          </a:p>
        </p:txBody>
      </p:sp>
      <p:sp>
        <p:nvSpPr>
          <p:cNvPr id="5" name="Footer Placeholder 4"/>
          <p:cNvSpPr>
            <a:spLocks noGrp="1"/>
          </p:cNvSpPr>
          <p:nvPr>
            <p:ph type="ftr" sz="quarter" idx="11"/>
          </p:nvPr>
        </p:nvSpPr>
        <p:spPr/>
        <p:txBody>
          <a:bodyPr/>
          <a:lstStyle/>
          <a:p>
            <a:r>
              <a:rPr lang="en-US"/>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25336460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6B15BB-4D6C-456F-B0D6-89E8242F8D1F}" type="datetime1">
              <a:rPr lang="en-US" smtClean="0"/>
              <a:t>10/13/2021</a:t>
            </a:fld>
            <a:endParaRPr lang="en-US"/>
          </a:p>
        </p:txBody>
      </p:sp>
      <p:sp>
        <p:nvSpPr>
          <p:cNvPr id="5" name="Footer Placeholder 4"/>
          <p:cNvSpPr>
            <a:spLocks noGrp="1"/>
          </p:cNvSpPr>
          <p:nvPr>
            <p:ph type="ftr" sz="quarter" idx="11"/>
          </p:nvPr>
        </p:nvSpPr>
        <p:spPr/>
        <p:txBody>
          <a:bodyPr/>
          <a:lstStyle/>
          <a:p>
            <a:r>
              <a:rPr lang="en-US"/>
              <a:t>Add department/office name here</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630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7B267EC-FDF1-4699-B1D6-56FF0875F7A0}" type="datetime1">
              <a:rPr lang="en-US" smtClean="0"/>
              <a:t>10/13/2021</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a:t>Add department/office name here</a:t>
            </a:r>
          </a:p>
        </p:txBody>
      </p:sp>
      <p:sp>
        <p:nvSpPr>
          <p:cNvPr id="6" name="Slide Number Placeholder 5"/>
          <p:cNvSpPr>
            <a:spLocks noGrp="1"/>
          </p:cNvSpPr>
          <p:nvPr>
            <p:ph type="sldNum" sz="quarter" idx="12"/>
          </p:nvPr>
        </p:nvSpPr>
        <p:spPr>
          <a:xfrm>
            <a:off x="8258967" y="6108173"/>
            <a:ext cx="427833" cy="365125"/>
          </a:xfrm>
        </p:spPr>
        <p:txBody>
          <a:bodyPr/>
          <a:lstStyle/>
          <a:p>
            <a:fld id="{D4B5ADC2-7248-4799-8E52-477E151C3EE9}" type="slidenum">
              <a:rPr lang="en-US" sz="1400" b="1" smtClean="0">
                <a:solidFill>
                  <a:srgbClr val="FFFFFF"/>
                </a:solidFill>
              </a:rPr>
              <a:pPr/>
              <a:t>‹#›</a:t>
            </a:fld>
            <a:endParaRPr lang="en-US" dirty="0"/>
          </a:p>
        </p:txBody>
      </p:sp>
    </p:spTree>
    <p:extLst>
      <p:ext uri="{BB962C8B-B14F-4D97-AF65-F5344CB8AC3E}">
        <p14:creationId xmlns:p14="http://schemas.microsoft.com/office/powerpoint/2010/main" val="368239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8977C8-B450-4D71-BB89-71CB659957DE}" type="datetime1">
              <a:rPr lang="en-US" smtClean="0"/>
              <a:t>10/13/2021</a:t>
            </a:fld>
            <a:endParaRPr lang="en-US" dirty="0"/>
          </a:p>
        </p:txBody>
      </p:sp>
      <p:sp>
        <p:nvSpPr>
          <p:cNvPr id="5" name="Footer Placeholder 4"/>
          <p:cNvSpPr>
            <a:spLocks noGrp="1"/>
          </p:cNvSpPr>
          <p:nvPr>
            <p:ph type="ftr" sz="quarter" idx="11"/>
          </p:nvPr>
        </p:nvSpPr>
        <p:spPr/>
        <p:txBody>
          <a:bodyPr/>
          <a:lstStyle/>
          <a:p>
            <a:r>
              <a:rPr lang="en-US"/>
              <a:t>Add department/office name here</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147C1B20-DEF4-46E3-B77F-0FB6B8193D90}" type="slidenum">
              <a:rPr lang="en-US" smtClean="0"/>
              <a:pPr/>
              <a:t>‹#›</a:t>
            </a:fld>
            <a:endParaRPr lang="en-US" dirty="0"/>
          </a:p>
        </p:txBody>
      </p:sp>
    </p:spTree>
    <p:extLst>
      <p:ext uri="{BB962C8B-B14F-4D97-AF65-F5344CB8AC3E}">
        <p14:creationId xmlns:p14="http://schemas.microsoft.com/office/powerpoint/2010/main" val="348838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4DCD7-32F1-4D16-A559-A5DC88104414}" type="datetime1">
              <a:rPr lang="en-US" smtClean="0"/>
              <a:t>10/13/2021</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1596444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414F1D-0C6D-44C4-A055-CBD06968272E}" type="datetime1">
              <a:rPr lang="en-US" smtClean="0"/>
              <a:t>10/13/2021</a:t>
            </a:fld>
            <a:endParaRPr lang="en-US"/>
          </a:p>
        </p:txBody>
      </p:sp>
      <p:sp>
        <p:nvSpPr>
          <p:cNvPr id="8" name="Footer Placeholder 7"/>
          <p:cNvSpPr>
            <a:spLocks noGrp="1"/>
          </p:cNvSpPr>
          <p:nvPr>
            <p:ph type="ftr" sz="quarter" idx="11"/>
          </p:nvPr>
        </p:nvSpPr>
        <p:spPr/>
        <p:txBody>
          <a:bodyPr/>
          <a:lstStyle/>
          <a:p>
            <a:r>
              <a:rPr lang="en-US"/>
              <a:t>Add department/office name here</a:t>
            </a:r>
          </a:p>
        </p:txBody>
      </p:sp>
      <p:sp>
        <p:nvSpPr>
          <p:cNvPr id="9" name="Slide Number Placeholder 8"/>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26008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5BC5D7-BBAA-47FA-8583-0741C0F6CCCD}" type="datetime1">
              <a:rPr lang="en-US" smtClean="0"/>
              <a:t>10/13/2021</a:t>
            </a:fld>
            <a:endParaRPr lang="en-US"/>
          </a:p>
        </p:txBody>
      </p:sp>
      <p:sp>
        <p:nvSpPr>
          <p:cNvPr id="4" name="Footer Placeholder 3"/>
          <p:cNvSpPr>
            <a:spLocks noGrp="1"/>
          </p:cNvSpPr>
          <p:nvPr>
            <p:ph type="ftr" sz="quarter" idx="11"/>
          </p:nvPr>
        </p:nvSpPr>
        <p:spPr/>
        <p:txBody>
          <a:bodyPr/>
          <a:lstStyle/>
          <a:p>
            <a:r>
              <a:rPr lang="en-US"/>
              <a:t>Add department/office name here</a:t>
            </a:r>
          </a:p>
        </p:txBody>
      </p:sp>
      <p:sp>
        <p:nvSpPr>
          <p:cNvPr id="5" name="Slide Number Placeholder 4"/>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383226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353CB-9600-42CF-9E38-5955248467BC}" type="datetime1">
              <a:rPr lang="en-US" smtClean="0"/>
              <a:t>10/13/2021</a:t>
            </a:fld>
            <a:endParaRPr lang="en-US"/>
          </a:p>
        </p:txBody>
      </p:sp>
      <p:sp>
        <p:nvSpPr>
          <p:cNvPr id="3" name="Footer Placeholder 2"/>
          <p:cNvSpPr>
            <a:spLocks noGrp="1"/>
          </p:cNvSpPr>
          <p:nvPr>
            <p:ph type="ftr" sz="quarter" idx="11"/>
          </p:nvPr>
        </p:nvSpPr>
        <p:spPr/>
        <p:txBody>
          <a:bodyPr/>
          <a:lstStyle/>
          <a:p>
            <a:r>
              <a:rPr lang="en-US"/>
              <a:t>Add department/office name here</a:t>
            </a:r>
          </a:p>
        </p:txBody>
      </p:sp>
      <p:sp>
        <p:nvSpPr>
          <p:cNvPr id="4" name="Slide Number Placeholder 3"/>
          <p:cNvSpPr>
            <a:spLocks noGrp="1"/>
          </p:cNvSpPr>
          <p:nvPr>
            <p:ph type="sldNum" sz="quarter" idx="12"/>
          </p:nvPr>
        </p:nvSpPr>
        <p:spPr/>
        <p:txBody>
          <a:bodyPr/>
          <a:lstStyle/>
          <a:p>
            <a:fld id="{147C1B20-DEF4-46E3-B77F-0FB6B8193D90}" type="slidenum">
              <a:rPr lang="en-US" smtClean="0"/>
              <a:pPr/>
              <a:t>‹#›</a:t>
            </a:fld>
            <a:endParaRPr lang="en-US"/>
          </a:p>
        </p:txBody>
      </p:sp>
    </p:spTree>
    <p:extLst>
      <p:ext uri="{BB962C8B-B14F-4D97-AF65-F5344CB8AC3E}">
        <p14:creationId xmlns:p14="http://schemas.microsoft.com/office/powerpoint/2010/main" val="50623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C7D58-DA09-4034-A84F-8EB6AB85D25C}" type="datetime1">
              <a:rPr lang="en-US" smtClean="0"/>
              <a:t>10/13/2021</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273574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88FAE6-262E-46F1-B9B6-B597A6F1349A}" type="datetime1">
              <a:rPr lang="en-US" smtClean="0"/>
              <a:t>10/13/2021</a:t>
            </a:fld>
            <a:endParaRPr lang="en-US"/>
          </a:p>
        </p:txBody>
      </p:sp>
      <p:sp>
        <p:nvSpPr>
          <p:cNvPr id="6" name="Footer Placeholder 5"/>
          <p:cNvSpPr>
            <a:spLocks noGrp="1"/>
          </p:cNvSpPr>
          <p:nvPr>
            <p:ph type="ftr" sz="quarter" idx="11"/>
          </p:nvPr>
        </p:nvSpPr>
        <p:spPr/>
        <p:txBody>
          <a:bodyPr/>
          <a:lstStyle/>
          <a:p>
            <a:r>
              <a:rPr lang="en-US"/>
              <a:t>Add department/office name here</a:t>
            </a:r>
          </a:p>
        </p:txBody>
      </p:sp>
      <p:sp>
        <p:nvSpPr>
          <p:cNvPr id="7" name="Slide Number Placeholder 6"/>
          <p:cNvSpPr>
            <a:spLocks noGrp="1"/>
          </p:cNvSpPr>
          <p:nvPr>
            <p:ph type="sldNum" sz="quarter" idx="12"/>
          </p:nvPr>
        </p:nvSpPr>
        <p:spPr/>
        <p:txBody>
          <a:bodyPr/>
          <a:lstStyle/>
          <a:p>
            <a:fld id="{D4B5ADC2-7248-4799-8E52-477E151C3EE9}" type="slidenum">
              <a:rPr lang="en-US" sz="1400" b="1" smtClean="0">
                <a:solidFill>
                  <a:srgbClr val="FFFFFF"/>
                </a:solidFill>
              </a:rPr>
              <a:pPr/>
              <a:t>‹#›</a:t>
            </a:fld>
            <a:endParaRPr lang="en-US"/>
          </a:p>
        </p:txBody>
      </p:sp>
    </p:spTree>
    <p:extLst>
      <p:ext uri="{BB962C8B-B14F-4D97-AF65-F5344CB8AC3E}">
        <p14:creationId xmlns:p14="http://schemas.microsoft.com/office/powerpoint/2010/main" val="157320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FB74E54-051A-4D47-A93E-73769CE8536A}" type="datetime1">
              <a:rPr lang="en-US" smtClean="0"/>
              <a:t>10/13/2021</a:t>
            </a:fld>
            <a:endParaRPr lang="en-US" sz="1400" dirty="0">
              <a:solidFill>
                <a:schemeClr val="tx2"/>
              </a:solidFill>
            </a:endParaRP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lgn="r"/>
            <a:r>
              <a:rPr lang="en-US" sz="1400">
                <a:solidFill>
                  <a:schemeClr val="tx2"/>
                </a:solidFill>
              </a:rPr>
              <a:t>Add department/office name here</a:t>
            </a:r>
            <a:endParaRPr lang="en-US" sz="1400" dirty="0">
              <a:solidFill>
                <a:schemeClr val="tx2"/>
              </a:solidFill>
            </a:endParaRP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lgn="l"/>
            <a:fld id="{D4B5ADC2-7248-4799-8E52-477E151C3EE9}" type="slidenum">
              <a:rPr lang="en-US" sz="1400" b="1" smtClean="0">
                <a:solidFill>
                  <a:srgbClr val="FFFFFF"/>
                </a:solidFill>
              </a:rPr>
              <a:pPr algn="l"/>
              <a:t>‹#›</a:t>
            </a:fld>
            <a:endParaRPr lang="en-US" sz="1600" dirty="0">
              <a:solidFill>
                <a:schemeClr val="tx2"/>
              </a:solidFill>
            </a:endParaRPr>
          </a:p>
        </p:txBody>
      </p:sp>
    </p:spTree>
    <p:extLst>
      <p:ext uri="{BB962C8B-B14F-4D97-AF65-F5344CB8AC3E}">
        <p14:creationId xmlns:p14="http://schemas.microsoft.com/office/powerpoint/2010/main" val="1896407197"/>
      </p:ext>
    </p:extLst>
  </p:cSld>
  <p:clrMap bg1="lt1" tx1="dk1" bg2="lt2" tx2="dk2" accent1="accent1" accent2="accent2" accent3="accent3" accent4="accent4" accent5="accent5" accent6="accent6" hlink="hlink" folHlink="folHlink"/>
  <p:sldLayoutIdLst>
    <p:sldLayoutId id="2147484217" r:id="rId1"/>
    <p:sldLayoutId id="2147484218" r:id="rId2"/>
    <p:sldLayoutId id="2147484219" r:id="rId3"/>
    <p:sldLayoutId id="2147484220" r:id="rId4"/>
    <p:sldLayoutId id="2147484221" r:id="rId5"/>
    <p:sldLayoutId id="2147484222" r:id="rId6"/>
    <p:sldLayoutId id="2147484223" r:id="rId7"/>
    <p:sldLayoutId id="2147484224" r:id="rId8"/>
    <p:sldLayoutId id="2147484225" r:id="rId9"/>
    <p:sldLayoutId id="2147484226" r:id="rId10"/>
    <p:sldLayoutId id="2147484227" r:id="rId11"/>
    <p:sldLayoutId id="2147484228" r:id="rId12"/>
    <p:sldLayoutId id="2147484229" r:id="rId13"/>
    <p:sldLayoutId id="2147484230" r:id="rId14"/>
    <p:sldLayoutId id="2147484231" r:id="rId15"/>
    <p:sldLayoutId id="2147484232" r:id="rId16"/>
    <p:sldLayoutId id="2147484233"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2022 Budget Presentation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Community Services Department</a:t>
            </a:r>
            <a:br>
              <a:rPr lang="en-US" dirty="0">
                <a:latin typeface="Times New Roman" panose="02020603050405020304" pitchFamily="18" charset="0"/>
                <a:cs typeface="Times New Roman" panose="02020603050405020304" pitchFamily="18" charset="0"/>
              </a:rPr>
            </a:br>
            <a:endParaRPr lang="en-US" dirty="0">
              <a:ln/>
              <a:gradFill flip="none">
                <a:gsLst>
                  <a:gs pos="0">
                    <a:schemeClr val="accent6">
                      <a:tint val="70000"/>
                      <a:shade val="100000"/>
                      <a:hueMod val="100000"/>
                      <a:satMod val="195000"/>
                    </a:schemeClr>
                  </a:gs>
                  <a:gs pos="46000">
                    <a:schemeClr val="accent6">
                      <a:tint val="70000"/>
                      <a:shade val="100000"/>
                      <a:hueMod val="100000"/>
                      <a:satMod val="195000"/>
                    </a:schemeClr>
                  </a:gs>
                  <a:gs pos="100000">
                    <a:schemeClr val="accent6">
                      <a:tint val="100000"/>
                      <a:shade val="60000"/>
                      <a:hueMod val="100000"/>
                      <a:satMod val="195000"/>
                    </a:schemeClr>
                  </a:gs>
                </a:gsLst>
                <a:lin ang="5400000"/>
              </a:gradFill>
              <a:latin typeface="Times New Roman" panose="02020603050405020304" pitchFamily="18" charset="0"/>
              <a:cs typeface="Times New Roman" panose="02020603050405020304" pitchFamily="18" charset="0"/>
            </a:endParaRPr>
          </a:p>
        </p:txBody>
      </p:sp>
      <p:sp>
        <p:nvSpPr>
          <p:cNvPr id="3" name="Rectangle 2"/>
          <p:cNvSpPr>
            <a:spLocks noGrp="1"/>
          </p:cNvSpPr>
          <p:nvPr>
            <p:ph type="subTitle" idx="1"/>
          </p:nvPr>
        </p:nvSpPr>
        <p:spPr/>
        <p:txBody>
          <a:bodyPr>
            <a:noAutofit/>
          </a:bodyPr>
          <a:lstStyle/>
          <a:p>
            <a:r>
              <a:rPr lang="en-US" dirty="0">
                <a:latin typeface="Times New Roman" panose="02020603050405020304" pitchFamily="18" charset="0"/>
                <a:cs typeface="Times New Roman" panose="02020603050405020304" pitchFamily="18" charset="0"/>
              </a:rPr>
              <a:t>Todd Marts, Executive Director</a:t>
            </a:r>
          </a:p>
          <a:p>
            <a:r>
              <a:rPr lang="en-US" dirty="0">
                <a:latin typeface="Times New Roman" panose="02020603050405020304" pitchFamily="18" charset="0"/>
                <a:cs typeface="Times New Roman" panose="02020603050405020304" pitchFamily="18" charset="0"/>
              </a:rPr>
              <a:t>October 21, 2022</a:t>
            </a:r>
          </a:p>
        </p:txBody>
      </p:sp>
      <p:pic>
        <p:nvPicPr>
          <p:cNvPr id="5" name="Picture 4">
            <a:extLst>
              <a:ext uri="{FF2B5EF4-FFF2-40B4-BE49-F238E27FC236}">
                <a16:creationId xmlns:a16="http://schemas.microsoft.com/office/drawing/2014/main" id="{544258F2-2F66-4AD3-B191-AA63B0137266}"/>
              </a:ext>
            </a:extLst>
          </p:cNvPr>
          <p:cNvPicPr>
            <a:picLocks noChangeAspect="1"/>
          </p:cNvPicPr>
          <p:nvPr/>
        </p:nvPicPr>
        <p:blipFill>
          <a:blip r:embed="rId3"/>
          <a:stretch>
            <a:fillRect/>
          </a:stretch>
        </p:blipFill>
        <p:spPr>
          <a:xfrm>
            <a:off x="492369" y="533400"/>
            <a:ext cx="1305918" cy="133084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066799"/>
          </a:xfrm>
        </p:spPr>
        <p:txBody>
          <a:bodyPr>
            <a:normAutofit/>
          </a:bodyPr>
          <a:lstStyle/>
          <a:p>
            <a:r>
              <a:rPr lang="en-JM" dirty="0">
                <a:latin typeface="Times New Roman" panose="02020603050405020304" pitchFamily="18" charset="0"/>
                <a:cs typeface="Times New Roman" panose="02020603050405020304" pitchFamily="18" charset="0"/>
              </a:rPr>
              <a:t>Community Services Department</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Community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2</a:t>
            </a:fld>
            <a:endParaRPr lang="en-US" dirty="0"/>
          </a:p>
        </p:txBody>
      </p:sp>
      <p:pic>
        <p:nvPicPr>
          <p:cNvPr id="7" name="Picture 6">
            <a:extLst>
              <a:ext uri="{FF2B5EF4-FFF2-40B4-BE49-F238E27FC236}">
                <a16:creationId xmlns:a16="http://schemas.microsoft.com/office/drawing/2014/main" id="{FAB8E594-A7E4-489B-A377-DCE5B0186F91}"/>
              </a:ext>
            </a:extLst>
          </p:cNvPr>
          <p:cNvPicPr>
            <a:picLocks noChangeAspect="1"/>
          </p:cNvPicPr>
          <p:nvPr/>
        </p:nvPicPr>
        <p:blipFill>
          <a:blip r:embed="rId3"/>
          <a:stretch>
            <a:fillRect/>
          </a:stretch>
        </p:blipFill>
        <p:spPr>
          <a:xfrm>
            <a:off x="84858" y="5833535"/>
            <a:ext cx="897275" cy="914399"/>
          </a:xfrm>
          <a:prstGeom prst="rect">
            <a:avLst/>
          </a:prstGeom>
        </p:spPr>
      </p:pic>
      <p:sp>
        <p:nvSpPr>
          <p:cNvPr id="8" name="TextBox 7">
            <a:extLst>
              <a:ext uri="{FF2B5EF4-FFF2-40B4-BE49-F238E27FC236}">
                <a16:creationId xmlns:a16="http://schemas.microsoft.com/office/drawing/2014/main" id="{A2E71B81-8B11-4263-84C4-CBB016514C2A}"/>
              </a:ext>
            </a:extLst>
          </p:cNvPr>
          <p:cNvSpPr txBox="1"/>
          <p:nvPr/>
        </p:nvSpPr>
        <p:spPr>
          <a:xfrm>
            <a:off x="1143000" y="2521059"/>
            <a:ext cx="7391400" cy="1815882"/>
          </a:xfrm>
          <a:prstGeom prst="rect">
            <a:avLst/>
          </a:prstGeom>
          <a:noFill/>
        </p:spPr>
        <p:txBody>
          <a:bodyPr wrap="square">
            <a:spAutoFit/>
          </a:bodyPr>
          <a:lstStyle/>
          <a:p>
            <a:pPr marL="0" indent="0">
              <a:buNone/>
            </a:pPr>
            <a:r>
              <a:rPr lang="en-US" sz="2800" dirty="0">
                <a:effectLst/>
                <a:latin typeface="Times New Roman" panose="02020603050405020304" pitchFamily="18" charset="0"/>
                <a:cs typeface="Times New Roman" panose="02020603050405020304" pitchFamily="18" charset="0"/>
              </a:rPr>
              <a:t>The Community Services Department provides a variety of programs and services that are valued by our residents and enhance the quality of life in El Paso County</a:t>
            </a:r>
          </a:p>
        </p:txBody>
      </p:sp>
    </p:spTree>
    <p:extLst>
      <p:ext uri="{BB962C8B-B14F-4D97-AF65-F5344CB8AC3E}">
        <p14:creationId xmlns:p14="http://schemas.microsoft.com/office/powerpoint/2010/main" val="397816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1142999"/>
          </a:xfrm>
        </p:spPr>
        <p:txBody>
          <a:bodyPr/>
          <a:lstStyle/>
          <a:p>
            <a:r>
              <a:rPr lang="en-JM" dirty="0">
                <a:latin typeface="Times New Roman" panose="02020603050405020304" pitchFamily="18" charset="0"/>
                <a:cs typeface="Times New Roman" panose="02020603050405020304" pitchFamily="18" charset="0"/>
              </a:rPr>
              <a:t>Organizational Chart </a:t>
            </a: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Community Services Department</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3</a:t>
            </a:fld>
            <a:endParaRPr lang="en-US" dirty="0"/>
          </a:p>
        </p:txBody>
      </p:sp>
      <p:pic>
        <p:nvPicPr>
          <p:cNvPr id="7" name="Picture 6">
            <a:extLst>
              <a:ext uri="{FF2B5EF4-FFF2-40B4-BE49-F238E27FC236}">
                <a16:creationId xmlns:a16="http://schemas.microsoft.com/office/drawing/2014/main" id="{19F73B3D-D732-42C2-AEA3-3901C3ADBBFF}"/>
              </a:ext>
            </a:extLst>
          </p:cNvPr>
          <p:cNvPicPr>
            <a:picLocks noChangeAspect="1"/>
          </p:cNvPicPr>
          <p:nvPr/>
        </p:nvPicPr>
        <p:blipFill>
          <a:blip r:embed="rId3"/>
          <a:stretch>
            <a:fillRect/>
          </a:stretch>
        </p:blipFill>
        <p:spPr>
          <a:xfrm>
            <a:off x="76200" y="5833535"/>
            <a:ext cx="897275" cy="914399"/>
          </a:xfrm>
          <a:prstGeom prst="rect">
            <a:avLst/>
          </a:prstGeom>
        </p:spPr>
      </p:pic>
      <p:pic>
        <p:nvPicPr>
          <p:cNvPr id="13" name="Picture 12">
            <a:extLst>
              <a:ext uri="{FF2B5EF4-FFF2-40B4-BE49-F238E27FC236}">
                <a16:creationId xmlns:a16="http://schemas.microsoft.com/office/drawing/2014/main" id="{021304CC-2818-4FF9-8379-095DE8F2F324}"/>
              </a:ext>
            </a:extLst>
          </p:cNvPr>
          <p:cNvPicPr>
            <a:picLocks noChangeAspect="1"/>
          </p:cNvPicPr>
          <p:nvPr/>
        </p:nvPicPr>
        <p:blipFill>
          <a:blip r:embed="rId4"/>
          <a:stretch>
            <a:fillRect/>
          </a:stretch>
        </p:blipFill>
        <p:spPr>
          <a:xfrm>
            <a:off x="1210734" y="381000"/>
            <a:ext cx="7704666" cy="5609672"/>
          </a:xfrm>
          <a:prstGeom prst="rect">
            <a:avLst/>
          </a:prstGeom>
        </p:spPr>
      </p:pic>
    </p:spTree>
    <p:extLst>
      <p:ext uri="{BB962C8B-B14F-4D97-AF65-F5344CB8AC3E}">
        <p14:creationId xmlns:p14="http://schemas.microsoft.com/office/powerpoint/2010/main" val="52177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143000" y="48078"/>
            <a:ext cx="7704667" cy="1066799"/>
          </a:xfrm>
        </p:spPr>
        <p:txBody>
          <a:bodyPr>
            <a:normAutofit/>
          </a:bodyPr>
          <a:lstStyle/>
          <a:p>
            <a:r>
              <a:rPr lang="en-JM" dirty="0">
                <a:latin typeface="Times New Roman" panose="02020603050405020304" pitchFamily="18" charset="0"/>
                <a:cs typeface="Times New Roman" panose="02020603050405020304" pitchFamily="18" charset="0"/>
              </a:rPr>
              <a:t>Divisions</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Community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4</a:t>
            </a:fld>
            <a:endParaRPr lang="en-US" dirty="0"/>
          </a:p>
        </p:txBody>
      </p:sp>
      <p:pic>
        <p:nvPicPr>
          <p:cNvPr id="7" name="Picture 6">
            <a:extLst>
              <a:ext uri="{FF2B5EF4-FFF2-40B4-BE49-F238E27FC236}">
                <a16:creationId xmlns:a16="http://schemas.microsoft.com/office/drawing/2014/main" id="{7FED3467-2C69-4AA7-BB84-76EACEBA00A4}"/>
              </a:ext>
            </a:extLst>
          </p:cNvPr>
          <p:cNvPicPr>
            <a:picLocks noChangeAspect="1"/>
          </p:cNvPicPr>
          <p:nvPr/>
        </p:nvPicPr>
        <p:blipFill>
          <a:blip r:embed="rId3"/>
          <a:stretch>
            <a:fillRect/>
          </a:stretch>
        </p:blipFill>
        <p:spPr>
          <a:xfrm>
            <a:off x="84858" y="5833535"/>
            <a:ext cx="897275" cy="914399"/>
          </a:xfrm>
          <a:prstGeom prst="rect">
            <a:avLst/>
          </a:prstGeom>
        </p:spPr>
      </p:pic>
      <p:sp>
        <p:nvSpPr>
          <p:cNvPr id="17" name="TextBox 16">
            <a:extLst>
              <a:ext uri="{FF2B5EF4-FFF2-40B4-BE49-F238E27FC236}">
                <a16:creationId xmlns:a16="http://schemas.microsoft.com/office/drawing/2014/main" id="{09F1D096-C214-4ACC-B95F-39E485E18F4B}"/>
              </a:ext>
            </a:extLst>
          </p:cNvPr>
          <p:cNvSpPr txBox="1"/>
          <p:nvPr/>
        </p:nvSpPr>
        <p:spPr>
          <a:xfrm>
            <a:off x="4946176" y="1591087"/>
            <a:ext cx="4267200" cy="3046988"/>
          </a:xfrm>
          <a:prstGeom prst="rect">
            <a:avLst/>
          </a:prstGeom>
          <a:noFill/>
        </p:spPr>
        <p:txBody>
          <a:bodyPr wrap="square">
            <a:spAutoFit/>
          </a:bodyPr>
          <a:lstStyle/>
          <a:p>
            <a:pPr marL="0" indent="0">
              <a:buNone/>
            </a:pPr>
            <a:r>
              <a:rPr lang="en-US" sz="1600" b="1" u="sng" dirty="0">
                <a:latin typeface="Times New Roman" panose="02020603050405020304" pitchFamily="18" charset="0"/>
                <a:cs typeface="Times New Roman" panose="02020603050405020304" pitchFamily="18" charset="0"/>
              </a:rPr>
              <a:t>Park Operations</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(Brian </a:t>
            </a:r>
            <a:r>
              <a:rPr lang="en-US" sz="1600" dirty="0" err="1">
                <a:latin typeface="Times New Roman" panose="02020603050405020304" pitchFamily="18" charset="0"/>
                <a:cs typeface="Times New Roman" panose="02020603050405020304" pitchFamily="18" charset="0"/>
              </a:rPr>
              <a:t>Bobeck</a:t>
            </a:r>
            <a:r>
              <a:rPr lang="en-US" sz="1600" dirty="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County Parks Maintenance			</a:t>
            </a:r>
          </a:p>
          <a:p>
            <a:r>
              <a:rPr lang="en-US" sz="1600" dirty="0">
                <a:latin typeface="Times New Roman" panose="02020603050405020304" pitchFamily="18" charset="0"/>
                <a:cs typeface="Times New Roman" panose="02020603050405020304" pitchFamily="18" charset="0"/>
              </a:rPr>
              <a:t>Reserved Use / Special Events		</a:t>
            </a:r>
          </a:p>
          <a:p>
            <a:r>
              <a:rPr lang="en-US" sz="1600" dirty="0">
                <a:latin typeface="Times New Roman" panose="02020603050405020304" pitchFamily="18" charset="0"/>
                <a:cs typeface="Times New Roman" panose="02020603050405020304" pitchFamily="18" charset="0"/>
              </a:rPr>
              <a:t>Landscape Maintenance at County Facilities</a:t>
            </a:r>
          </a:p>
          <a:p>
            <a:r>
              <a:rPr lang="en-US" sz="1600" dirty="0">
                <a:latin typeface="Times New Roman" panose="02020603050405020304" pitchFamily="18" charset="0"/>
                <a:cs typeface="Times New Roman" panose="02020603050405020304" pitchFamily="18" charset="0"/>
              </a:rPr>
              <a:t>Parks, Trails, and Open Space Planning</a:t>
            </a:r>
          </a:p>
          <a:p>
            <a:r>
              <a:rPr lang="en-US" sz="1600" dirty="0">
                <a:latin typeface="Times New Roman" panose="02020603050405020304" pitchFamily="18" charset="0"/>
                <a:cs typeface="Times New Roman" panose="02020603050405020304" pitchFamily="18" charset="0"/>
              </a:rPr>
              <a:t>Parks Capital Projects Management</a:t>
            </a:r>
          </a:p>
          <a:p>
            <a:r>
              <a:rPr lang="en-US" sz="1600" dirty="0">
                <a:latin typeface="Times New Roman" panose="02020603050405020304" pitchFamily="18" charset="0"/>
                <a:cs typeface="Times New Roman" panose="02020603050405020304" pitchFamily="18" charset="0"/>
              </a:rPr>
              <a:t>Long-Range Planning and Special Projects</a:t>
            </a:r>
          </a:p>
          <a:p>
            <a:endParaRPr lang="en-US" sz="1600" dirty="0">
              <a:latin typeface="Times New Roman" panose="02020603050405020304" pitchFamily="18" charset="0"/>
              <a:cs typeface="Times New Roman" panose="02020603050405020304" pitchFamily="18" charset="0"/>
            </a:endParaRPr>
          </a:p>
          <a:p>
            <a:pPr marL="0" indent="0">
              <a:buNone/>
            </a:pPr>
            <a:r>
              <a:rPr lang="en-US" sz="1600" b="1" u="sng" dirty="0">
                <a:latin typeface="Times New Roman" panose="02020603050405020304" pitchFamily="18" charset="0"/>
                <a:cs typeface="Times New Roman" panose="02020603050405020304" pitchFamily="18" charset="0"/>
              </a:rPr>
              <a:t>Recreation / Cultural Services</a:t>
            </a:r>
            <a:r>
              <a:rPr lang="en-US" sz="1600" b="1" dirty="0">
                <a:latin typeface="Times New Roman" panose="02020603050405020304" pitchFamily="18" charset="0"/>
                <a:cs typeface="Times New Roman" panose="02020603050405020304" pitchFamily="18" charset="0"/>
              </a:rPr>
              <a:t> </a:t>
            </a:r>
          </a:p>
          <a:p>
            <a:pPr marL="0" indent="0">
              <a:buNone/>
            </a:pPr>
            <a:r>
              <a:rPr lang="en-US" sz="1600" dirty="0">
                <a:latin typeface="Times New Roman" panose="02020603050405020304" pitchFamily="18" charset="0"/>
                <a:cs typeface="Times New Roman" panose="02020603050405020304" pitchFamily="18" charset="0"/>
              </a:rPr>
              <a:t>Nature Center Programming / Operations	</a:t>
            </a:r>
          </a:p>
          <a:p>
            <a:r>
              <a:rPr lang="en-US" sz="1600" dirty="0">
                <a:latin typeface="Times New Roman" panose="02020603050405020304" pitchFamily="18" charset="0"/>
                <a:cs typeface="Times New Roman" panose="02020603050405020304" pitchFamily="18" charset="0"/>
              </a:rPr>
              <a:t>County Fair / Fairgrounds Operations	</a:t>
            </a:r>
          </a:p>
          <a:p>
            <a:r>
              <a:rPr lang="en-US" sz="1600" dirty="0">
                <a:latin typeface="Times New Roman" panose="02020603050405020304" pitchFamily="18" charset="0"/>
                <a:cs typeface="Times New Roman" panose="02020603050405020304" pitchFamily="18" charset="0"/>
              </a:rPr>
              <a:t>Recreation / Special Event Programming</a:t>
            </a:r>
          </a:p>
        </p:txBody>
      </p:sp>
      <p:sp>
        <p:nvSpPr>
          <p:cNvPr id="19" name="TextBox 18">
            <a:extLst>
              <a:ext uri="{FF2B5EF4-FFF2-40B4-BE49-F238E27FC236}">
                <a16:creationId xmlns:a16="http://schemas.microsoft.com/office/drawing/2014/main" id="{7B6C9014-739A-4FE7-AAFE-D465B862F60C}"/>
              </a:ext>
            </a:extLst>
          </p:cNvPr>
          <p:cNvSpPr txBox="1"/>
          <p:nvPr/>
        </p:nvSpPr>
        <p:spPr>
          <a:xfrm>
            <a:off x="1219200" y="1603597"/>
            <a:ext cx="4572000" cy="3416320"/>
          </a:xfrm>
          <a:prstGeom prst="rect">
            <a:avLst/>
          </a:prstGeom>
          <a:noFill/>
        </p:spPr>
        <p:txBody>
          <a:bodyPr wrap="square">
            <a:spAutoFit/>
          </a:bodyPr>
          <a:lstStyle/>
          <a:p>
            <a:pPr marL="0" indent="0">
              <a:buNone/>
            </a:pPr>
            <a:r>
              <a:rPr lang="en-US" sz="1600" b="1" u="sng" dirty="0">
                <a:latin typeface="Times New Roman" panose="02020603050405020304" pitchFamily="18" charset="0"/>
                <a:cs typeface="Times New Roman" panose="02020603050405020304" pitchFamily="18" charset="0"/>
              </a:rPr>
              <a:t>Environmental</a:t>
            </a:r>
            <a:r>
              <a:rPr lang="en-US" sz="1600" dirty="0">
                <a:latin typeface="Times New Roman" panose="02020603050405020304" pitchFamily="18" charset="0"/>
                <a:cs typeface="Times New Roman" panose="02020603050405020304" pitchFamily="18" charset="0"/>
              </a:rPr>
              <a:t> (Kathy Andrew)			</a:t>
            </a:r>
          </a:p>
          <a:p>
            <a:r>
              <a:rPr lang="en-US" sz="1600" dirty="0">
                <a:latin typeface="Times New Roman" panose="02020603050405020304" pitchFamily="18" charset="0"/>
                <a:cs typeface="Times New Roman" panose="02020603050405020304" pitchFamily="18" charset="0"/>
              </a:rPr>
              <a:t>Household Hazardous Waste Facility		</a:t>
            </a:r>
          </a:p>
          <a:p>
            <a:r>
              <a:rPr lang="en-US" sz="1600" dirty="0">
                <a:latin typeface="Times New Roman" panose="02020603050405020304" pitchFamily="18" charset="0"/>
                <a:cs typeface="Times New Roman" panose="02020603050405020304" pitchFamily="18" charset="0"/>
              </a:rPr>
              <a:t>Community Cleanups</a:t>
            </a:r>
          </a:p>
          <a:p>
            <a:r>
              <a:rPr lang="en-US" sz="1600" dirty="0">
                <a:latin typeface="Times New Roman" panose="02020603050405020304" pitchFamily="18" charset="0"/>
                <a:cs typeface="Times New Roman" panose="02020603050405020304" pitchFamily="18" charset="0"/>
              </a:rPr>
              <a:t>Noxious Weed Management			</a:t>
            </a:r>
          </a:p>
          <a:p>
            <a:r>
              <a:rPr lang="en-US" sz="1600" dirty="0">
                <a:latin typeface="Times New Roman" panose="02020603050405020304" pitchFamily="18" charset="0"/>
                <a:cs typeface="Times New Roman" panose="02020603050405020304" pitchFamily="18" charset="0"/>
              </a:rPr>
              <a:t>Environmental Compliance			</a:t>
            </a:r>
          </a:p>
          <a:p>
            <a:r>
              <a:rPr lang="en-US" sz="1600" dirty="0">
                <a:latin typeface="Times New Roman" panose="02020603050405020304" pitchFamily="18" charset="0"/>
                <a:cs typeface="Times New Roman" panose="02020603050405020304" pitchFamily="18" charset="0"/>
              </a:rPr>
              <a:t>Natural Resource Management</a:t>
            </a:r>
          </a:p>
          <a:p>
            <a:endParaRPr lang="en-US" sz="1600" dirty="0">
              <a:latin typeface="Times New Roman" panose="02020603050405020304" pitchFamily="18" charset="0"/>
              <a:cs typeface="Times New Roman" panose="02020603050405020304" pitchFamily="18" charset="0"/>
            </a:endParaRPr>
          </a:p>
          <a:p>
            <a:pPr marL="0" indent="0">
              <a:buNone/>
            </a:pPr>
            <a:r>
              <a:rPr lang="en-US" sz="1600" b="1" u="sng" dirty="0">
                <a:latin typeface="Times New Roman" panose="02020603050405020304" pitchFamily="18" charset="0"/>
                <a:cs typeface="Times New Roman" panose="02020603050405020304" pitchFamily="18" charset="0"/>
              </a:rPr>
              <a:t>CSU Extension</a:t>
            </a:r>
            <a:r>
              <a:rPr lang="en-US" sz="1600" b="1"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(Jonathan Vrabec)</a:t>
            </a:r>
          </a:p>
          <a:p>
            <a:r>
              <a:rPr lang="en-US" sz="1600" dirty="0">
                <a:latin typeface="Times New Roman" panose="02020603050405020304" pitchFamily="18" charset="0"/>
                <a:cs typeface="Times New Roman" panose="02020603050405020304" pitchFamily="18" charset="0"/>
              </a:rPr>
              <a:t>Community Education Programs</a:t>
            </a:r>
          </a:p>
          <a:p>
            <a:r>
              <a:rPr lang="en-US" sz="1600" dirty="0">
                <a:latin typeface="Times New Roman" panose="02020603050405020304" pitchFamily="18" charset="0"/>
                <a:cs typeface="Times New Roman" panose="02020603050405020304" pitchFamily="18" charset="0"/>
              </a:rPr>
              <a:t>Volunteer Development	</a:t>
            </a:r>
          </a:p>
          <a:p>
            <a:r>
              <a:rPr lang="en-US" sz="1600" dirty="0">
                <a:latin typeface="Times New Roman" panose="02020603050405020304" pitchFamily="18" charset="0"/>
                <a:cs typeface="Times New Roman" panose="02020603050405020304" pitchFamily="18" charset="0"/>
              </a:rPr>
              <a:t>4-H Youth Development</a:t>
            </a:r>
          </a:p>
          <a:p>
            <a:r>
              <a:rPr lang="en-US" sz="1600" dirty="0">
                <a:latin typeface="Times New Roman" panose="02020603050405020304" pitchFamily="18" charset="0"/>
                <a:cs typeface="Times New Roman" panose="02020603050405020304" pitchFamily="18" charset="0"/>
              </a:rPr>
              <a:t>Horticulture / Master Gardeners	</a:t>
            </a:r>
          </a:p>
          <a:p>
            <a:pPr marL="0" indent="0">
              <a:buNone/>
            </a:pPr>
            <a:endParaRPr lang="en-US" sz="1600"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82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685799"/>
          </a:xfrm>
        </p:spPr>
        <p:txBody>
          <a:bodyPr>
            <a:normAutofit fontScale="90000"/>
          </a:bodyPr>
          <a:lstStyle/>
          <a:p>
            <a:r>
              <a:rPr lang="en-US" dirty="0">
                <a:latin typeface="Times New Roman" panose="02020603050405020304" pitchFamily="18" charset="0"/>
                <a:cs typeface="Times New Roman" panose="02020603050405020304" pitchFamily="18" charset="0"/>
              </a:rPr>
              <a:t>Capital Projects</a:t>
            </a:r>
          </a:p>
        </p:txBody>
      </p:sp>
      <p:sp>
        <p:nvSpPr>
          <p:cNvPr id="5" name="Footer Placeholder 4"/>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Community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5</a:t>
            </a:fld>
            <a:endParaRPr lang="en-US" dirty="0"/>
          </a:p>
        </p:txBody>
      </p:sp>
      <p:pic>
        <p:nvPicPr>
          <p:cNvPr id="7" name="Picture 6">
            <a:extLst>
              <a:ext uri="{FF2B5EF4-FFF2-40B4-BE49-F238E27FC236}">
                <a16:creationId xmlns:a16="http://schemas.microsoft.com/office/drawing/2014/main" id="{B7987A20-83F9-479A-BDCA-08096E4AD009}"/>
              </a:ext>
            </a:extLst>
          </p:cNvPr>
          <p:cNvPicPr>
            <a:picLocks noChangeAspect="1"/>
          </p:cNvPicPr>
          <p:nvPr/>
        </p:nvPicPr>
        <p:blipFill>
          <a:blip r:embed="rId3"/>
          <a:stretch>
            <a:fillRect/>
          </a:stretch>
        </p:blipFill>
        <p:spPr>
          <a:xfrm>
            <a:off x="84858" y="5833535"/>
            <a:ext cx="897275" cy="914399"/>
          </a:xfrm>
          <a:prstGeom prst="rect">
            <a:avLst/>
          </a:prstGeom>
        </p:spPr>
      </p:pic>
      <p:sp>
        <p:nvSpPr>
          <p:cNvPr id="9" name="Rectangle 8">
            <a:extLst>
              <a:ext uri="{FF2B5EF4-FFF2-40B4-BE49-F238E27FC236}">
                <a16:creationId xmlns:a16="http://schemas.microsoft.com/office/drawing/2014/main" id="{C84D0080-F1C4-4B5A-9708-FE0A029A5FB9}"/>
              </a:ext>
            </a:extLst>
          </p:cNvPr>
          <p:cNvSpPr/>
          <p:nvPr/>
        </p:nvSpPr>
        <p:spPr>
          <a:xfrm>
            <a:off x="1981200" y="1606168"/>
            <a:ext cx="7162800" cy="4093428"/>
          </a:xfrm>
          <a:prstGeom prst="rect">
            <a:avLst/>
          </a:prstGeom>
        </p:spPr>
        <p:txBody>
          <a:bodyPr wrap="square">
            <a:spAutoFit/>
          </a:bodyPr>
          <a:lstStyle/>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Ute Pass Regional Trail Expansion (ongoing)</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Bear Creek Regional Park Upgrades (ongoing)</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Fox Run Regional Park Improvements (Ongoing)</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Santa Fe Open Space Construction (Ongoing)</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Paint Mines Interpretive Park Improvements (Ongoing)</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Fox Run Regional Trail Construction (2022)</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Fox Run Nature Center Plan Development (2022)</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County Fairgrounds Barn Replacement (2022)</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Black Forest Regional Park Improvements (2022)</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Homestead Ranch Regional Park Improvements (2022)</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Widefield Community Park &amp; Crews Gulch Trail (2022)</a:t>
            </a:r>
          </a:p>
          <a:p>
            <a:pPr marL="342900" indent="-342900">
              <a:buClr>
                <a:schemeClr val="accent2"/>
              </a:buCl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Fountain Creek Regional Park Improvements (2022)</a:t>
            </a:r>
          </a:p>
          <a:p>
            <a:pPr>
              <a:buClr>
                <a:schemeClr val="accent2"/>
              </a:buCl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997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685799"/>
          </a:xfrm>
        </p:spPr>
        <p:txBody>
          <a:bodyPr>
            <a:normAutofit fontScale="90000"/>
          </a:bodyPr>
          <a:lstStyle/>
          <a:p>
            <a:r>
              <a:rPr lang="en-US" dirty="0">
                <a:latin typeface="Times New Roman" panose="02020603050405020304" pitchFamily="18" charset="0"/>
                <a:cs typeface="Times New Roman" panose="02020603050405020304" pitchFamily="18" charset="0"/>
              </a:rPr>
              <a:t>Performance Indicators</a:t>
            </a:r>
          </a:p>
        </p:txBody>
      </p:sp>
      <p:sp>
        <p:nvSpPr>
          <p:cNvPr id="5" name="Footer Placeholder 4"/>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Community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6</a:t>
            </a:fld>
            <a:endParaRPr lang="en-US" dirty="0"/>
          </a:p>
        </p:txBody>
      </p:sp>
      <p:pic>
        <p:nvPicPr>
          <p:cNvPr id="7" name="Picture 6">
            <a:extLst>
              <a:ext uri="{FF2B5EF4-FFF2-40B4-BE49-F238E27FC236}">
                <a16:creationId xmlns:a16="http://schemas.microsoft.com/office/drawing/2014/main" id="{B7987A20-83F9-479A-BDCA-08096E4AD009}"/>
              </a:ext>
            </a:extLst>
          </p:cNvPr>
          <p:cNvPicPr>
            <a:picLocks noChangeAspect="1"/>
          </p:cNvPicPr>
          <p:nvPr/>
        </p:nvPicPr>
        <p:blipFill>
          <a:blip r:embed="rId3"/>
          <a:stretch>
            <a:fillRect/>
          </a:stretch>
        </p:blipFill>
        <p:spPr>
          <a:xfrm>
            <a:off x="84858" y="5833535"/>
            <a:ext cx="897275" cy="914399"/>
          </a:xfrm>
          <a:prstGeom prst="rect">
            <a:avLst/>
          </a:prstGeom>
        </p:spPr>
      </p:pic>
      <p:sp>
        <p:nvSpPr>
          <p:cNvPr id="8" name="Rectangle 7">
            <a:extLst>
              <a:ext uri="{FF2B5EF4-FFF2-40B4-BE49-F238E27FC236}">
                <a16:creationId xmlns:a16="http://schemas.microsoft.com/office/drawing/2014/main" id="{CCE06A26-100B-42E4-9D3B-CC2934C87A0D}"/>
              </a:ext>
            </a:extLst>
          </p:cNvPr>
          <p:cNvSpPr/>
          <p:nvPr/>
        </p:nvSpPr>
        <p:spPr>
          <a:xfrm>
            <a:off x="1702761" y="1241622"/>
            <a:ext cx="6963567" cy="4881336"/>
          </a:xfrm>
          <a:prstGeom prst="rect">
            <a:avLst/>
          </a:prstGeom>
        </p:spPr>
        <p:txBody>
          <a:bodyPr wrap="square">
            <a:spAutoFit/>
          </a:bodyPr>
          <a:lstStyle/>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Household Hazardous Waste Facility annual customers		20,000	  </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Household Hazardous Waste Facility customer evaluations	4.0	</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Annual noxious weed inspections 						500	</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Annual County Parks facility reservations				2,000	 </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County Parks facility use customer evaluations			4.0	</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County Parks fundraising 							$200,000 	 </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County Parks volunteer hours							20,000	</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County Fair attendance								25,000</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CSU Extension consumer education class interactions		5,000 </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4-H Program participants							600</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Nature Center programs								800</a:t>
            </a:r>
          </a:p>
          <a:p>
            <a:pPr marL="285750" lvl="0" indent="-285750">
              <a:spcBef>
                <a:spcPct val="20000"/>
              </a:spcBef>
              <a:spcAft>
                <a:spcPts val="600"/>
              </a:spcAft>
              <a:buClr>
                <a:schemeClr val="accent2"/>
              </a:buClr>
              <a:buSzPct val="145000"/>
              <a:buFont typeface="Arial"/>
              <a:buChar char="•"/>
            </a:pPr>
            <a:r>
              <a:rPr lang="en-US" sz="1600" dirty="0">
                <a:solidFill>
                  <a:prstClr val="black"/>
                </a:solidFill>
                <a:latin typeface="Times New Roman" panose="02020603050405020304" pitchFamily="18" charset="0"/>
                <a:cs typeface="Times New Roman" panose="02020603050405020304" pitchFamily="18" charset="0"/>
              </a:rPr>
              <a:t>Nature Center program participants						25,000</a:t>
            </a:r>
          </a:p>
          <a:p>
            <a:pPr marR="0" lvl="0" algn="l" defTabSz="457200" rtl="0" eaLnBrk="1" fontAlgn="auto" latinLnBrk="0" hangingPunct="1">
              <a:lnSpc>
                <a:spcPct val="100000"/>
              </a:lnSpc>
              <a:spcBef>
                <a:spcPts val="0"/>
              </a:spcBef>
              <a:spcAft>
                <a:spcPts val="0"/>
              </a:spcAft>
              <a:buClr>
                <a:srgbClr val="CD4223"/>
              </a:buClr>
              <a:buSzTx/>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916963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1133211" y="0"/>
            <a:ext cx="7704667" cy="990599"/>
          </a:xfrm>
        </p:spPr>
        <p:txBody>
          <a:bodyPr>
            <a:normAutofit/>
          </a:bodyPr>
          <a:lstStyle/>
          <a:p>
            <a:r>
              <a:rPr lang="en-JM" dirty="0">
                <a:latin typeface="Times New Roman" panose="02020603050405020304" pitchFamily="18" charset="0"/>
                <a:cs typeface="Times New Roman" panose="02020603050405020304" pitchFamily="18" charset="0"/>
              </a:rPr>
              <a:t>Financial Overview</a:t>
            </a:r>
          </a:p>
        </p:txBody>
      </p:sp>
      <p:sp>
        <p:nvSpPr>
          <p:cNvPr id="6" name="Footer Placeholder 5"/>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Community Services Department</a:t>
            </a:r>
          </a:p>
        </p:txBody>
      </p:sp>
      <p:sp>
        <p:nvSpPr>
          <p:cNvPr id="4" name="Slide Number Placeholder 3"/>
          <p:cNvSpPr>
            <a:spLocks noGrp="1"/>
          </p:cNvSpPr>
          <p:nvPr>
            <p:ph type="sldNum" sz="quarter" idx="12"/>
          </p:nvPr>
        </p:nvSpPr>
        <p:spPr/>
        <p:txBody>
          <a:bodyPr/>
          <a:lstStyle/>
          <a:p>
            <a:fld id="{D4B5ADC2-7248-4799-8E52-477E151C3EE9}" type="slidenum">
              <a:rPr lang="en-US" sz="1400" b="1" smtClean="0"/>
              <a:pPr/>
              <a:t>7</a:t>
            </a:fld>
            <a:endParaRPr lang="en-US" dirty="0"/>
          </a:p>
        </p:txBody>
      </p:sp>
      <p:pic>
        <p:nvPicPr>
          <p:cNvPr id="7" name="Picture 6">
            <a:extLst>
              <a:ext uri="{FF2B5EF4-FFF2-40B4-BE49-F238E27FC236}">
                <a16:creationId xmlns:a16="http://schemas.microsoft.com/office/drawing/2014/main" id="{A91CC74A-EDCF-4EAF-89E8-B80CC7AF25D3}"/>
              </a:ext>
            </a:extLst>
          </p:cNvPr>
          <p:cNvPicPr>
            <a:picLocks noChangeAspect="1"/>
          </p:cNvPicPr>
          <p:nvPr/>
        </p:nvPicPr>
        <p:blipFill>
          <a:blip r:embed="rId3"/>
          <a:stretch>
            <a:fillRect/>
          </a:stretch>
        </p:blipFill>
        <p:spPr>
          <a:xfrm>
            <a:off x="84858" y="5833535"/>
            <a:ext cx="897275" cy="914399"/>
          </a:xfrm>
          <a:prstGeom prst="rect">
            <a:avLst/>
          </a:prstGeom>
        </p:spPr>
      </p:pic>
      <p:graphicFrame>
        <p:nvGraphicFramePr>
          <p:cNvPr id="10" name="Table 9">
            <a:extLst>
              <a:ext uri="{FF2B5EF4-FFF2-40B4-BE49-F238E27FC236}">
                <a16:creationId xmlns:a16="http://schemas.microsoft.com/office/drawing/2014/main" id="{B6299677-A067-49B6-8394-8A7427774F2B}"/>
              </a:ext>
            </a:extLst>
          </p:cNvPr>
          <p:cNvGraphicFramePr>
            <a:graphicFrameLocks noGrp="1"/>
          </p:cNvGraphicFramePr>
          <p:nvPr>
            <p:extLst>
              <p:ext uri="{D42A27DB-BD31-4B8C-83A1-F6EECF244321}">
                <p14:modId xmlns:p14="http://schemas.microsoft.com/office/powerpoint/2010/main" val="1855447987"/>
              </p:ext>
            </p:extLst>
          </p:nvPr>
        </p:nvGraphicFramePr>
        <p:xfrm>
          <a:off x="1361149" y="1086559"/>
          <a:ext cx="7248789" cy="4776961"/>
        </p:xfrm>
        <a:graphic>
          <a:graphicData uri="http://schemas.openxmlformats.org/drawingml/2006/table">
            <a:tbl>
              <a:tblPr>
                <a:tableStyleId>{5C22544A-7EE6-4342-B048-85BDC9FD1C3A}</a:tableStyleId>
              </a:tblPr>
              <a:tblGrid>
                <a:gridCol w="2186483">
                  <a:extLst>
                    <a:ext uri="{9D8B030D-6E8A-4147-A177-3AD203B41FA5}">
                      <a16:colId xmlns:a16="http://schemas.microsoft.com/office/drawing/2014/main" val="2093203292"/>
                    </a:ext>
                  </a:extLst>
                </a:gridCol>
                <a:gridCol w="1157013">
                  <a:extLst>
                    <a:ext uri="{9D8B030D-6E8A-4147-A177-3AD203B41FA5}">
                      <a16:colId xmlns:a16="http://schemas.microsoft.com/office/drawing/2014/main" val="2527802471"/>
                    </a:ext>
                  </a:extLst>
                </a:gridCol>
                <a:gridCol w="1226858">
                  <a:extLst>
                    <a:ext uri="{9D8B030D-6E8A-4147-A177-3AD203B41FA5}">
                      <a16:colId xmlns:a16="http://schemas.microsoft.com/office/drawing/2014/main" val="475182495"/>
                    </a:ext>
                  </a:extLst>
                </a:gridCol>
                <a:gridCol w="1412100">
                  <a:extLst>
                    <a:ext uri="{9D8B030D-6E8A-4147-A177-3AD203B41FA5}">
                      <a16:colId xmlns:a16="http://schemas.microsoft.com/office/drawing/2014/main" val="874595415"/>
                    </a:ext>
                  </a:extLst>
                </a:gridCol>
                <a:gridCol w="1266335">
                  <a:extLst>
                    <a:ext uri="{9D8B030D-6E8A-4147-A177-3AD203B41FA5}">
                      <a16:colId xmlns:a16="http://schemas.microsoft.com/office/drawing/2014/main" val="1113614070"/>
                    </a:ext>
                  </a:extLst>
                </a:gridCol>
              </a:tblGrid>
              <a:tr h="457695">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Budget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Third Party Funding</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Net General   Fund Support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Per Capita</a:t>
                      </a:r>
                    </a:p>
                    <a:p>
                      <a:pPr algn="r" rtl="0" fontAlgn="b"/>
                      <a:r>
                        <a:rPr lang="en-US" sz="1400" b="1" u="none" strike="noStrike" dirty="0">
                          <a:effectLst/>
                          <a:latin typeface="Times New Roman" panose="02020603050405020304" pitchFamily="18" charset="0"/>
                          <a:cs typeface="Times New Roman" panose="02020603050405020304" pitchFamily="18" charset="0"/>
                        </a:rPr>
                        <a:t>Tax Support</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3774912865"/>
                  </a:ext>
                </a:extLst>
              </a:tr>
              <a:tr h="228848">
                <a:tc>
                  <a:txBody>
                    <a:bodyPr/>
                    <a:lstStyle/>
                    <a:p>
                      <a:pPr algn="l" rtl="0" fontAlgn="ctr"/>
                      <a:r>
                        <a:rPr lang="en-US" sz="1400" u="none" strike="noStrike" dirty="0">
                          <a:effectLst/>
                          <a:latin typeface="Times New Roman" panose="02020603050405020304" pitchFamily="18" charset="0"/>
                          <a:cs typeface="Times New Roman" panose="02020603050405020304" pitchFamily="18" charset="0"/>
                        </a:rPr>
                        <a:t>Administration</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$3,065,331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$486,000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$2,579,331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$3.53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834034423"/>
                  </a:ext>
                </a:extLst>
              </a:tr>
              <a:tr h="231738">
                <a:tc>
                  <a:txBody>
                    <a:bodyPr/>
                    <a:lstStyle/>
                    <a:p>
                      <a:pPr algn="l" rtl="0" fontAlgn="ctr"/>
                      <a:r>
                        <a:rPr lang="en-US" sz="1400" u="none" strike="noStrike" dirty="0">
                          <a:effectLst/>
                          <a:latin typeface="Times New Roman" panose="02020603050405020304" pitchFamily="18" charset="0"/>
                          <a:cs typeface="Times New Roman" panose="02020603050405020304" pitchFamily="18" charset="0"/>
                        </a:rPr>
                        <a:t>Park Operations (lottery fund)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$1,406,525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$1,406,525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$0.00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18431147"/>
                  </a:ext>
                </a:extLst>
              </a:tr>
              <a:tr h="228848">
                <a:tc>
                  <a:txBody>
                    <a:bodyPr/>
                    <a:lstStyle/>
                    <a:p>
                      <a:pPr algn="l" rtl="0" fontAlgn="ctr"/>
                      <a:r>
                        <a:rPr lang="en-US" sz="1400" u="none" strike="noStrike">
                          <a:effectLst/>
                          <a:latin typeface="Times New Roman" panose="02020603050405020304" pitchFamily="18" charset="0"/>
                          <a:cs typeface="Times New Roman" panose="02020603050405020304" pitchFamily="18" charset="0"/>
                        </a:rPr>
                        <a:t>Environmental</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$396,182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$396,182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$0.54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865372852"/>
                  </a:ext>
                </a:extLst>
              </a:tr>
              <a:tr h="228848">
                <a:tc>
                  <a:txBody>
                    <a:bodyPr/>
                    <a:lstStyle/>
                    <a:p>
                      <a:pPr algn="l" rtl="0" fontAlgn="ctr"/>
                      <a:r>
                        <a:rPr lang="en-US" sz="1400" u="none" strike="noStrike" dirty="0">
                          <a:effectLst/>
                          <a:latin typeface="Times New Roman" panose="02020603050405020304" pitchFamily="18" charset="0"/>
                          <a:cs typeface="Times New Roman" panose="02020603050405020304" pitchFamily="18" charset="0"/>
                        </a:rPr>
                        <a:t>Solid Waste Fund</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$1,272,000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$1,272,000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a:effectLst/>
                          <a:latin typeface="Times New Roman" panose="02020603050405020304" pitchFamily="18" charset="0"/>
                          <a:cs typeface="Times New Roman" panose="02020603050405020304" pitchFamily="18" charset="0"/>
                        </a:rPr>
                        <a:t>$0.00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568935668"/>
                  </a:ext>
                </a:extLst>
              </a:tr>
              <a:tr h="228848">
                <a:tc>
                  <a:txBody>
                    <a:bodyPr/>
                    <a:lstStyle/>
                    <a:p>
                      <a:pPr algn="l" rtl="0" fontAlgn="ctr"/>
                      <a:r>
                        <a:rPr lang="en-US" sz="1400" u="none" strike="noStrike" dirty="0">
                          <a:effectLst/>
                          <a:latin typeface="Times New Roman" panose="02020603050405020304" pitchFamily="18" charset="0"/>
                          <a:cs typeface="Times New Roman" panose="02020603050405020304" pitchFamily="18" charset="0"/>
                        </a:rPr>
                        <a:t>CSU Extension</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$266,514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C.S.U.</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$266,514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u="none" strike="noStrike" dirty="0">
                          <a:effectLst/>
                          <a:latin typeface="Times New Roman" panose="02020603050405020304" pitchFamily="18" charset="0"/>
                          <a:cs typeface="Times New Roman" panose="02020603050405020304" pitchFamily="18" charset="0"/>
                        </a:rPr>
                        <a:t>$0.36 </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2395231532"/>
                  </a:ext>
                </a:extLst>
              </a:tr>
              <a:tr h="228848">
                <a:tc>
                  <a:txBody>
                    <a:bodyPr/>
                    <a:lstStyle/>
                    <a:p>
                      <a:pPr algn="l" rtl="0" fontAlgn="ctr"/>
                      <a:r>
                        <a:rPr lang="en-US" sz="1400" b="1" u="none" strike="noStrike" dirty="0">
                          <a:effectLst/>
                          <a:latin typeface="Times New Roman" panose="02020603050405020304" pitchFamily="18" charset="0"/>
                          <a:cs typeface="Times New Roman" panose="02020603050405020304" pitchFamily="18" charset="0"/>
                        </a:rPr>
                        <a:t>Total</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b="1" u="none" strike="noStrike" dirty="0">
                          <a:effectLst/>
                          <a:latin typeface="Times New Roman" panose="02020603050405020304" pitchFamily="18" charset="0"/>
                          <a:cs typeface="Times New Roman" panose="02020603050405020304" pitchFamily="18" charset="0"/>
                        </a:rPr>
                        <a:t>$6,406,552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b="1" u="none" strike="noStrike" dirty="0">
                          <a:effectLst/>
                          <a:latin typeface="Times New Roman" panose="02020603050405020304" pitchFamily="18" charset="0"/>
                          <a:cs typeface="Times New Roman" panose="02020603050405020304" pitchFamily="18" charset="0"/>
                        </a:rPr>
                        <a:t>$3,164,525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b="1" u="none" strike="noStrike">
                          <a:effectLst/>
                          <a:latin typeface="Times New Roman" panose="02020603050405020304" pitchFamily="18" charset="0"/>
                          <a:cs typeface="Times New Roman" panose="02020603050405020304" pitchFamily="18" charset="0"/>
                        </a:rPr>
                        <a:t>$3,242,027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a:txBody>
                    <a:bodyPr/>
                    <a:lstStyle/>
                    <a:p>
                      <a:pPr algn="r" rtl="0" fontAlgn="ctr"/>
                      <a:r>
                        <a:rPr lang="en-US" sz="1400" b="1" u="none" strike="noStrike" dirty="0">
                          <a:effectLst/>
                          <a:latin typeface="Times New Roman" panose="02020603050405020304" pitchFamily="18" charset="0"/>
                          <a:cs typeface="Times New Roman" panose="02020603050405020304" pitchFamily="18" charset="0"/>
                        </a:rPr>
                        <a:t>$4.44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3807541212"/>
                  </a:ext>
                </a:extLst>
              </a:tr>
              <a:tr h="228848">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3971484944"/>
                  </a:ext>
                </a:extLst>
              </a:tr>
              <a:tr h="457695">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 of Third-Party Funding Support</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49%</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918154229"/>
                  </a:ext>
                </a:extLst>
              </a:tr>
              <a:tr h="228848">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499760127"/>
                  </a:ext>
                </a:extLst>
              </a:tr>
              <a:tr h="281257">
                <a:tc gridSpan="5">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Third Party Funding includes program fees, rentals, lottery funds, tipping fees, and fundraising</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9213312"/>
                  </a:ext>
                </a:extLst>
              </a:tr>
              <a:tr h="228848">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4143251608"/>
                  </a:ext>
                </a:extLst>
              </a:tr>
              <a:tr h="670494">
                <a:tc gridSpan="5">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Administration includes department administration, park operations, planning, project management, nature centers, recreation and cultural services programming, County fair and events center programming, community outreach, grant management, volunteer management, and County building landscape services</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41098921"/>
                  </a:ext>
                </a:extLst>
              </a:tr>
              <a:tr h="228848">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tc>
                  <a:txBody>
                    <a:bodyPr/>
                    <a:lstStyle/>
                    <a:p>
                      <a:pPr algn="l" fontAlgn="b"/>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b">
                    <a:solidFill>
                      <a:schemeClr val="bg1"/>
                    </a:solidFill>
                  </a:tcPr>
                </a:tc>
                <a:extLst>
                  <a:ext uri="{0D108BD9-81ED-4DB2-BD59-A6C34878D82A}">
                    <a16:rowId xmlns:a16="http://schemas.microsoft.com/office/drawing/2014/main" val="1694139200"/>
                  </a:ext>
                </a:extLst>
              </a:tr>
              <a:tr h="588465">
                <a:tc gridSpan="5">
                  <a:txBody>
                    <a:bodyPr/>
                    <a:lstStyle/>
                    <a:p>
                      <a:pPr algn="l" fontAlgn="ctr"/>
                      <a:r>
                        <a:rPr lang="en-US" sz="1200" u="none" strike="noStrike" dirty="0">
                          <a:effectLst/>
                          <a:latin typeface="Times New Roman" panose="02020603050405020304" pitchFamily="18" charset="0"/>
                          <a:cs typeface="Times New Roman" panose="02020603050405020304" pitchFamily="18" charset="0"/>
                        </a:rPr>
                        <a:t>Our Partnership with Colorado State University includes CSU providing approximately $265,000 in direct support for our local office and our local office generates approximately $50,000 in program fees and donations to support ongoing programming at our local office</a:t>
                      </a:r>
                      <a:endParaRPr lang="en-US" sz="1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2397363"/>
                  </a:ext>
                </a:extLst>
              </a:tr>
            </a:tbl>
          </a:graphicData>
        </a:graphic>
      </p:graphicFrame>
      <p:cxnSp>
        <p:nvCxnSpPr>
          <p:cNvPr id="9" name="Straight Connector 8">
            <a:extLst>
              <a:ext uri="{FF2B5EF4-FFF2-40B4-BE49-F238E27FC236}">
                <a16:creationId xmlns:a16="http://schemas.microsoft.com/office/drawing/2014/main" id="{522081C0-A1A6-4B93-B820-66EC0A53C8DE}"/>
              </a:ext>
            </a:extLst>
          </p:cNvPr>
          <p:cNvCxnSpPr>
            <a:cxnSpLocks/>
          </p:cNvCxnSpPr>
          <p:nvPr/>
        </p:nvCxnSpPr>
        <p:spPr>
          <a:xfrm flipH="1">
            <a:off x="1395481" y="1545265"/>
            <a:ext cx="7248789"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CF260187-5194-4B6E-B7FB-6A4DCCF7C10F}"/>
              </a:ext>
            </a:extLst>
          </p:cNvPr>
          <p:cNvCxnSpPr>
            <a:cxnSpLocks/>
          </p:cNvCxnSpPr>
          <p:nvPr/>
        </p:nvCxnSpPr>
        <p:spPr>
          <a:xfrm flipH="1">
            <a:off x="3905693" y="2695354"/>
            <a:ext cx="4723739" cy="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94931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1"/>
            <a:ext cx="7704667" cy="761999"/>
          </a:xfrm>
        </p:spPr>
        <p:txBody>
          <a:bodyPr>
            <a:normAutofit/>
          </a:bodyPr>
          <a:lstStyle/>
          <a:p>
            <a:r>
              <a:rPr lang="en-JM" dirty="0">
                <a:latin typeface="Times New Roman" panose="02020603050405020304" pitchFamily="18" charset="0"/>
                <a:cs typeface="Times New Roman" panose="02020603050405020304" pitchFamily="18" charset="0"/>
              </a:rPr>
              <a:t>2022 Additional Funding Request</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Community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8</a:t>
            </a:fld>
            <a:endParaRPr lang="en-US" dirty="0"/>
          </a:p>
        </p:txBody>
      </p:sp>
      <p:pic>
        <p:nvPicPr>
          <p:cNvPr id="7" name="Picture 6">
            <a:extLst>
              <a:ext uri="{FF2B5EF4-FFF2-40B4-BE49-F238E27FC236}">
                <a16:creationId xmlns:a16="http://schemas.microsoft.com/office/drawing/2014/main" id="{A1CFBFAC-E5D6-432D-AF1B-0B95724BEFE3}"/>
              </a:ext>
            </a:extLst>
          </p:cNvPr>
          <p:cNvPicPr>
            <a:picLocks noChangeAspect="1"/>
          </p:cNvPicPr>
          <p:nvPr/>
        </p:nvPicPr>
        <p:blipFill>
          <a:blip r:embed="rId3"/>
          <a:stretch>
            <a:fillRect/>
          </a:stretch>
        </p:blipFill>
        <p:spPr>
          <a:xfrm>
            <a:off x="84858" y="5833535"/>
            <a:ext cx="897275" cy="914399"/>
          </a:xfrm>
          <a:prstGeom prst="rect">
            <a:avLst/>
          </a:prstGeom>
        </p:spPr>
      </p:pic>
      <p:sp>
        <p:nvSpPr>
          <p:cNvPr id="9" name="TextBox 8">
            <a:extLst>
              <a:ext uri="{FF2B5EF4-FFF2-40B4-BE49-F238E27FC236}">
                <a16:creationId xmlns:a16="http://schemas.microsoft.com/office/drawing/2014/main" id="{D419DE5B-F58E-466C-81D0-6CA395355925}"/>
              </a:ext>
            </a:extLst>
          </p:cNvPr>
          <p:cNvSpPr txBox="1"/>
          <p:nvPr/>
        </p:nvSpPr>
        <p:spPr>
          <a:xfrm>
            <a:off x="1371600" y="1264210"/>
            <a:ext cx="7704667" cy="4524315"/>
          </a:xfrm>
          <a:prstGeom prst="rect">
            <a:avLst/>
          </a:prstGeom>
          <a:noFill/>
        </p:spPr>
        <p:txBody>
          <a:bodyPr wrap="square">
            <a:spAutoFit/>
          </a:bodyPr>
          <a:lstStyle/>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El Paso County and Colorado State University Extension re-organized the El Paso County Extension Office to address customer service, communication and teamwork issues</a:t>
            </a:r>
          </a:p>
          <a:p>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This led to the re-establishment of a second 4-H Agent </a:t>
            </a:r>
          </a:p>
          <a:p>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To financially support this re-organization CSU covered the funds for 2020 &amp; 2021</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It is proposed to restore county funding beginning in 2022</a:t>
            </a:r>
          </a:p>
          <a:p>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CSU can then hire seasonal staff to support the Horticulture program</a:t>
            </a:r>
          </a:p>
          <a:p>
            <a:pPr marL="285750" indent="-28575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b="1" u="sng" dirty="0">
                <a:latin typeface="Times New Roman" panose="02020603050405020304" pitchFamily="18" charset="0"/>
                <a:cs typeface="Times New Roman" panose="02020603050405020304" pitchFamily="18" charset="0"/>
              </a:rPr>
              <a:t>The County's commitment is $27,000 ongoing beginning in 2022</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This proposal aligns with the following 2017 - 2021 Strategic Plan Objective:  Goal #3, Strategy D, Objective 12:  Explore opportunities to provide accessible urban opportunities for CSU Extension programs including day camps, animal activities, youth-related expos, improved water efficient landscapes and vertical gardening</a:t>
            </a:r>
          </a:p>
        </p:txBody>
      </p:sp>
    </p:spTree>
    <p:extLst>
      <p:ext uri="{BB962C8B-B14F-4D97-AF65-F5344CB8AC3E}">
        <p14:creationId xmlns:p14="http://schemas.microsoft.com/office/powerpoint/2010/main" val="185584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a:xfrm>
            <a:off x="982133" y="457200"/>
            <a:ext cx="7704667" cy="5562599"/>
          </a:xfrm>
        </p:spPr>
        <p:txBody>
          <a:bodyPr>
            <a:normAutofit/>
          </a:bodyPr>
          <a:lstStyle/>
          <a:p>
            <a:r>
              <a:rPr lang="en-JM" sz="6600" dirty="0">
                <a:latin typeface="Times New Roman" panose="02020603050405020304" pitchFamily="18" charset="0"/>
                <a:cs typeface="Times New Roman" panose="02020603050405020304" pitchFamily="18" charset="0"/>
              </a:rPr>
              <a:t>Questions? </a:t>
            </a:r>
          </a:p>
        </p:txBody>
      </p:sp>
      <p:sp>
        <p:nvSpPr>
          <p:cNvPr id="4" name="Footer Placeholder 3"/>
          <p:cNvSpPr>
            <a:spLocks noGrp="1"/>
          </p:cNvSpPr>
          <p:nvPr>
            <p:ph type="ftr" sz="quarter" idx="11"/>
          </p:nvPr>
        </p:nvSpPr>
        <p:spPr/>
        <p:txBody>
          <a:bodyPr/>
          <a:lstStyle/>
          <a:p>
            <a:r>
              <a:rPr lang="en-US" dirty="0">
                <a:latin typeface="Times New Roman" panose="02020603050405020304" pitchFamily="18" charset="0"/>
                <a:cs typeface="Times New Roman" panose="02020603050405020304" pitchFamily="18" charset="0"/>
              </a:rPr>
              <a:t>Community Services Department</a:t>
            </a:r>
          </a:p>
        </p:txBody>
      </p:sp>
      <p:sp>
        <p:nvSpPr>
          <p:cNvPr id="6" name="Slide Number Placeholder 5"/>
          <p:cNvSpPr>
            <a:spLocks noGrp="1"/>
          </p:cNvSpPr>
          <p:nvPr>
            <p:ph type="sldNum" sz="quarter" idx="12"/>
          </p:nvPr>
        </p:nvSpPr>
        <p:spPr/>
        <p:txBody>
          <a:bodyPr/>
          <a:lstStyle/>
          <a:p>
            <a:fld id="{D4B5ADC2-7248-4799-8E52-477E151C3EE9}" type="slidenum">
              <a:rPr lang="en-US" sz="1400" b="1" smtClean="0"/>
              <a:pPr/>
              <a:t>9</a:t>
            </a:fld>
            <a:endParaRPr lang="en-US" dirty="0"/>
          </a:p>
        </p:txBody>
      </p:sp>
      <p:pic>
        <p:nvPicPr>
          <p:cNvPr id="7" name="Picture 6">
            <a:extLst>
              <a:ext uri="{FF2B5EF4-FFF2-40B4-BE49-F238E27FC236}">
                <a16:creationId xmlns:a16="http://schemas.microsoft.com/office/drawing/2014/main" id="{EEAC7267-BD3D-40D6-B972-DD07F10211CD}"/>
              </a:ext>
            </a:extLst>
          </p:cNvPr>
          <p:cNvPicPr>
            <a:picLocks noChangeAspect="1"/>
          </p:cNvPicPr>
          <p:nvPr/>
        </p:nvPicPr>
        <p:blipFill>
          <a:blip r:embed="rId3"/>
          <a:stretch>
            <a:fillRect/>
          </a:stretch>
        </p:blipFill>
        <p:spPr>
          <a:xfrm>
            <a:off x="84858" y="5833535"/>
            <a:ext cx="897275" cy="914399"/>
          </a:xfrm>
          <a:prstGeom prst="rect">
            <a:avLst/>
          </a:prstGeom>
        </p:spPr>
      </p:pic>
    </p:spTree>
    <p:extLst>
      <p:ext uri="{BB962C8B-B14F-4D97-AF65-F5344CB8AC3E}">
        <p14:creationId xmlns:p14="http://schemas.microsoft.com/office/powerpoint/2010/main" val="4291271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25" ma:contentTypeDescription="Create a new document." ma:contentTypeScope="" ma:versionID="07ed8f0f4806d4c1c1ce97fe98252d66">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e59269d3c5db8ffd41697c95cc025586"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2:DateReceived" minOccurs="0"/>
                <xsd:element ref="ns2:CORAType" minOccurs="0"/>
                <xsd:element ref="ns2:Department" minOccurs="0"/>
                <xsd:element ref="ns2:Requestor" minOccurs="0"/>
                <xsd:element ref="ns2:PointofContact" minOccurs="0"/>
                <xsd:element ref="ns2:ReqOrganizationname" minOccurs="0"/>
                <xsd:element ref="ns2:MediaLengthInSeconds" minOccurs="0"/>
                <xsd:element ref="ns2:Invoicenumber" minOccurs="0"/>
                <xsd:element ref="ns2:PaidinFull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Received" ma:index="20" nillable="true" ma:displayName="Date Received" ma:description="This is the date the CORA was received" ma:format="DateOnly" ma:internalName="DateReceived">
      <xsd:simpleType>
        <xsd:restriction base="dms:DateTime"/>
      </xsd:simpleType>
    </xsd:element>
    <xsd:element name="CORAType" ma:index="21" nillable="true" ma:displayName="Request Entity" ma:description="This is to classify the CORA by sender type" ma:format="Dropdown" ma:internalName="CORAType">
      <xsd:complexType>
        <xsd:complexContent>
          <xsd:extension base="dms:MultiChoice">
            <xsd:sequence>
              <xsd:element name="Value" maxOccurs="unbounded" minOccurs="0" nillable="true">
                <xsd:simpleType>
                  <xsd:restriction base="dms:Choice">
                    <xsd:enumeration value="Media"/>
                    <xsd:enumeration value="Law firm"/>
                    <xsd:enumeration value="Citizen"/>
                    <xsd:enumeration value="Unknown"/>
                    <xsd:enumeration value="Government"/>
                    <xsd:enumeration value="Nonprofit"/>
                    <xsd:enumeration value="Business"/>
                    <xsd:enumeration value="University/ed"/>
                  </xsd:restriction>
                </xsd:simpleType>
              </xsd:element>
            </xsd:sequence>
          </xsd:extension>
        </xsd:complexContent>
      </xsd:complexType>
    </xsd:element>
    <xsd:element name="Department" ma:index="22" nillable="true" ma:displayName="Department" ma:description="The County Department or Office managing the documents" ma:format="Dropdown" ma:internalName="Department">
      <xsd:complexType>
        <xsd:complexContent>
          <xsd:extension base="dms:MultiChoice">
            <xsd:sequence>
              <xsd:element name="Value" maxOccurs="unbounded" minOccurs="0" nillable="true">
                <xsd:simpleType>
                  <xsd:restriction base="dms:Choice">
                    <xsd:enumeration value="Public Health"/>
                    <xsd:enumeration value="Procurement"/>
                    <xsd:enumeration value="PIO"/>
                    <xsd:enumeration value="EPSO"/>
                    <xsd:enumeration value="C&amp;R"/>
                    <xsd:enumeration value="Treasurer"/>
                    <xsd:enumeration value="Finance"/>
                    <xsd:enumeration value="Planning"/>
                    <xsd:enumeration value="Comm. Services"/>
                    <xsd:enumeration value="HR"/>
                    <xsd:enumeration value="Other"/>
                    <xsd:enumeration value="Assessor"/>
                    <xsd:enumeration value="Public Works"/>
                    <xsd:enumeration value="Facilities"/>
                    <xsd:enumeration value="Legal"/>
                    <xsd:enumeration value="IT"/>
                    <xsd:enumeration value="Admin"/>
                  </xsd:restriction>
                </xsd:simpleType>
              </xsd:element>
            </xsd:sequence>
          </xsd:extension>
        </xsd:complexContent>
      </xsd:complexType>
    </xsd:element>
    <xsd:element name="Requestor" ma:index="23" nillable="true" ma:displayName="Requestor" ma:description="The name of the Requestor" ma:format="Dropdown" ma:internalName="Requestor">
      <xsd:simpleType>
        <xsd:restriction base="dms:Text">
          <xsd:maxLength value="255"/>
        </xsd:restriction>
      </xsd:simpleType>
    </xsd:element>
    <xsd:element name="PointofContact" ma:index="24" nillable="true" ma:displayName="Point of Contact" ma:description="This is the person (or persons), from the &#10; County department managing the records, that act as point of contact to the ORS."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Organizationname" ma:index="25" nillable="true" ma:displayName="Organization" ma:description="This is the name of the organization that is requestor affiliated" ma:format="Dropdown" ma:internalName="ReqOrganizationname">
      <xsd:simpleType>
        <xsd:restriction base="dms:Text">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Invoicenumber" ma:index="27" nillable="true" ma:displayName="Invoice number" ma:decimals="0" ma:description="This is the invoice number assigned to any CORA requiring financial reimbursement from the requestor. Year-number order" ma:format="Dropdown" ma:internalName="Invoicenumber" ma:percentage="FALSE">
      <xsd:simpleType>
        <xsd:restriction base="dms:Number"/>
      </xsd:simpleType>
    </xsd:element>
    <xsd:element name="PaidinFull_x003f_" ma:index="28" nillable="true" ma:displayName="Paid in Full?" ma:description="The status on the payment required by the requestor, if applicable.&#10;&#10;(If blank, no charge for request)" ma:format="Dropdown" ma:internalName="PaidinFull_x003f_">
      <xsd:simpleType>
        <xsd:restriction base="dms:Choice">
          <xsd:enumeration value="Yes"/>
          <xsd:enumeration value="No"/>
          <xsd:enumeration value="No Response"/>
        </xsd:restriction>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Received xmlns="80156bfa-366b-4c3c-b565-b9add8006275" xsi:nil="true"/>
    <_ip_UnifiedCompliancePolicyUIAction xmlns="http://schemas.microsoft.com/sharepoint/v3" xsi:nil="true"/>
    <CORAType xmlns="80156bfa-366b-4c3c-b565-b9add8006275" xsi:nil="true"/>
    <Requestor xmlns="80156bfa-366b-4c3c-b565-b9add8006275" xsi:nil="true"/>
    <ReqOrganizationname xmlns="80156bfa-366b-4c3c-b565-b9add8006275" xsi:nil="true"/>
    <_ip_UnifiedCompliancePolicyProperties xmlns="http://schemas.microsoft.com/sharepoint/v3" xsi:nil="true"/>
    <Invoicenumber xmlns="80156bfa-366b-4c3c-b565-b9add8006275" xsi:nil="true"/>
    <PaidinFull_x003f_ xmlns="80156bfa-366b-4c3c-b565-b9add8006275" xsi:nil="true"/>
    <PointofContact xmlns="80156bfa-366b-4c3c-b565-b9add8006275">
      <UserInfo>
        <DisplayName/>
        <AccountId xsi:nil="true"/>
        <AccountType/>
      </UserInfo>
    </PointofContact>
    <Department xmlns="80156bfa-366b-4c3c-b565-b9add8006275" xsi:nil="true"/>
  </documentManagement>
</p:properties>
</file>

<file path=customXml/itemProps1.xml><?xml version="1.0" encoding="utf-8"?>
<ds:datastoreItem xmlns:ds="http://schemas.openxmlformats.org/officeDocument/2006/customXml" ds:itemID="{842586D7-DF28-4E98-AB49-016C3F9CF16D}"/>
</file>

<file path=customXml/itemProps2.xml><?xml version="1.0" encoding="utf-8"?>
<ds:datastoreItem xmlns:ds="http://schemas.openxmlformats.org/officeDocument/2006/customXml" ds:itemID="{A39E4D40-9408-4E6A-9D5B-76BA8FF357B3}"/>
</file>

<file path=customXml/itemProps3.xml><?xml version="1.0" encoding="utf-8"?>
<ds:datastoreItem xmlns:ds="http://schemas.openxmlformats.org/officeDocument/2006/customXml" ds:itemID="{3C64E690-FEA8-43E6-B04F-384BF16A1310}"/>
</file>

<file path=docProps/app.xml><?xml version="1.0" encoding="utf-8"?>
<Properties xmlns="http://schemas.openxmlformats.org/officeDocument/2006/extended-properties" xmlns:vt="http://schemas.openxmlformats.org/officeDocument/2006/docPropsVTypes">
  <Template>TM03457496[[fn=Parallax]]</Template>
  <TotalTime>0</TotalTime>
  <Words>764</Words>
  <Application>Microsoft Office PowerPoint</Application>
  <PresentationFormat>On-screen Show (4:3)</PresentationFormat>
  <Paragraphs>138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Corbel</vt:lpstr>
      <vt:lpstr>Times New Roman</vt:lpstr>
      <vt:lpstr>Parallax</vt:lpstr>
      <vt:lpstr>2022 Budget Presentation Community Services Department </vt:lpstr>
      <vt:lpstr>Community Services Department</vt:lpstr>
      <vt:lpstr>Organizational Chart </vt:lpstr>
      <vt:lpstr>Divisions</vt:lpstr>
      <vt:lpstr>Capital Projects</vt:lpstr>
      <vt:lpstr>Performance Indicators</vt:lpstr>
      <vt:lpstr>Financial Overview</vt:lpstr>
      <vt:lpstr>2022 Additional Funding Request</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2017-10-09T01:43:08Z</dcterms:created>
  <dcterms:modified xsi:type="dcterms:W3CDTF">2021-10-13T22:25:45Z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TC101671269990</vt:lpwstr>
  </property>
  <property fmtid="{D5CDD505-2E9C-101B-9397-08002B2CF9AE}" pid="3" name="ContentTypeId">
    <vt:lpwstr>0x010100B8B90CC84C13534CABA8E62057ACEC45</vt:lpwstr>
  </property>
</Properties>
</file>