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7.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16" r:id="rId2"/>
  </p:sldMasterIdLst>
  <p:notesMasterIdLst>
    <p:notesMasterId r:id="rId14"/>
  </p:notesMasterIdLst>
  <p:sldIdLst>
    <p:sldId id="256" r:id="rId3"/>
    <p:sldId id="260" r:id="rId4"/>
    <p:sldId id="272" r:id="rId5"/>
    <p:sldId id="270" r:id="rId6"/>
    <p:sldId id="263" r:id="rId7"/>
    <p:sldId id="267" r:id="rId8"/>
    <p:sldId id="261" r:id="rId9"/>
    <p:sldId id="269" r:id="rId10"/>
    <p:sldId id="271" r:id="rId11"/>
    <p:sldId id="264" r:id="rId12"/>
    <p:sldId id="265"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6357" autoAdjust="0"/>
  </p:normalViewPr>
  <p:slideViewPr>
    <p:cSldViewPr>
      <p:cViewPr varScale="1">
        <p:scale>
          <a:sx n="114" d="100"/>
          <a:sy n="114" d="100"/>
        </p:scale>
        <p:origin x="144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888A7752-73DE-404C-BA6F-63DEF987950B}" type="datetimeFigureOut">
              <a:rPr lang="en-US" smtClean="0"/>
              <a:pPr/>
              <a:t>10/14/2021</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78403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9151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114472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269687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145084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146334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783406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75240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10/14/2021</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48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10/14/2021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dirty="0">
                <a:solidFill>
                  <a:schemeClr val="tx2"/>
                </a:solidFill>
              </a:rPr>
              <a:t>Add department/office name here</a:t>
            </a: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7993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01151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24036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1920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8948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35815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533646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630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10/14/2021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68239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348838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59644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10/14/2021</a:t>
            </a:fld>
            <a:endParaRPr lang="en-US" dirty="0"/>
          </a:p>
        </p:txBody>
      </p:sp>
      <p:sp>
        <p:nvSpPr>
          <p:cNvPr id="8" name="Footer Placeholder 7"/>
          <p:cNvSpPr>
            <a:spLocks noGrp="1"/>
          </p:cNvSpPr>
          <p:nvPr>
            <p:ph type="ftr" sz="quarter" idx="11"/>
          </p:nvPr>
        </p:nvSpPr>
        <p:spPr/>
        <p:txBody>
          <a:bodyPr/>
          <a:lstStyle/>
          <a:p>
            <a:r>
              <a:rPr lang="en-US" dirty="0"/>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600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10/14/2021</a:t>
            </a:fld>
            <a:endParaRPr lang="en-US" dirty="0"/>
          </a:p>
        </p:txBody>
      </p:sp>
      <p:sp>
        <p:nvSpPr>
          <p:cNvPr id="4" name="Footer Placeholder 3"/>
          <p:cNvSpPr>
            <a:spLocks noGrp="1"/>
          </p:cNvSpPr>
          <p:nvPr>
            <p:ph type="ftr" sz="quarter" idx="11"/>
          </p:nvPr>
        </p:nvSpPr>
        <p:spPr/>
        <p:txBody>
          <a:bodyPr/>
          <a:lstStyle/>
          <a:p>
            <a:r>
              <a:rPr lang="en-US" dirty="0"/>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83226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10/14/2021</a:t>
            </a:fld>
            <a:endParaRPr lang="en-US" dirty="0"/>
          </a:p>
        </p:txBody>
      </p:sp>
      <p:sp>
        <p:nvSpPr>
          <p:cNvPr id="3" name="Footer Placeholder 2"/>
          <p:cNvSpPr>
            <a:spLocks noGrp="1"/>
          </p:cNvSpPr>
          <p:nvPr>
            <p:ph type="ftr" sz="quarter" idx="11"/>
          </p:nvPr>
        </p:nvSpPr>
        <p:spPr/>
        <p:txBody>
          <a:bodyPr/>
          <a:lstStyle/>
          <a:p>
            <a:r>
              <a:rPr lang="en-US" dirty="0"/>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5062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73574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57320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10/14/2021</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dirty="0">
                <a:solidFill>
                  <a:schemeClr val="tx2"/>
                </a:solidFill>
              </a:rPr>
              <a:t>Add department/office name here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89640719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 id="2147484228" r:id="rId12"/>
    <p:sldLayoutId id="2147484229" r:id="rId13"/>
    <p:sldLayoutId id="2147484230" r:id="rId14"/>
    <p:sldLayoutId id="2147484231" r:id="rId15"/>
    <p:sldLayoutId id="2147484232" r:id="rId16"/>
    <p:sldLayoutId id="214748423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1524001" y="914401"/>
            <a:ext cx="7162800" cy="3488266"/>
          </a:xfrm>
        </p:spPr>
        <p:txBody>
          <a:bodyPr>
            <a:normAutofit fontScale="90000"/>
          </a:bodyPr>
          <a:lstStyle/>
          <a:p>
            <a:r>
              <a:rPr lang="en-US" dirty="0">
                <a:latin typeface="Times New Roman" panose="02020603050405020304" pitchFamily="18" charset="0"/>
                <a:cs typeface="Times New Roman" panose="02020603050405020304" pitchFamily="18" charset="0"/>
              </a:rPr>
              <a:t>2022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Facilities &amp; Strategic Infrastructure Management</a:t>
            </a: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Brian J. Olson, Executive Director</a:t>
            </a:r>
          </a:p>
          <a:p>
            <a:r>
              <a:rPr lang="en-US" dirty="0">
                <a:latin typeface="Times New Roman" panose="02020603050405020304" pitchFamily="18" charset="0"/>
                <a:cs typeface="Times New Roman" panose="02020603050405020304" pitchFamily="18" charset="0"/>
              </a:rPr>
              <a:t>October 21, 2021 </a:t>
            </a:r>
          </a:p>
        </p:txBody>
      </p:sp>
      <p:pic>
        <p:nvPicPr>
          <p:cNvPr id="5" name="Picture 4">
            <a:extLst>
              <a:ext uri="{FF2B5EF4-FFF2-40B4-BE49-F238E27FC236}">
                <a16:creationId xmlns:a16="http://schemas.microsoft.com/office/drawing/2014/main" id="{544258F2-2F66-4AD3-B191-AA63B0137266}"/>
              </a:ext>
            </a:extLst>
          </p:cNvPr>
          <p:cNvPicPr>
            <a:picLocks noChangeAspect="1"/>
          </p:cNvPicPr>
          <p:nvPr/>
        </p:nvPicPr>
        <p:blipFill>
          <a:blip r:embed="rId3"/>
          <a:stretch>
            <a:fillRect/>
          </a:stretch>
        </p:blipFill>
        <p:spPr>
          <a:xfrm>
            <a:off x="492369" y="533400"/>
            <a:ext cx="1305918" cy="13308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91920" y="76200"/>
            <a:ext cx="7704667" cy="400983"/>
          </a:xfrm>
        </p:spPr>
        <p:txBody>
          <a:bodyPr>
            <a:normAutofit fontScale="90000"/>
          </a:bodyPr>
          <a:lstStyle/>
          <a:p>
            <a:r>
              <a:rPr lang="en-JM" dirty="0">
                <a:latin typeface="Times New Roman" panose="02020603050405020304" pitchFamily="18" charset="0"/>
                <a:cs typeface="Times New Roman" panose="02020603050405020304" pitchFamily="18" charset="0"/>
              </a:rPr>
              <a:t>Base Budget and Critical Needs</a:t>
            </a:r>
          </a:p>
        </p:txBody>
      </p:sp>
      <p:sp>
        <p:nvSpPr>
          <p:cNvPr id="5" name="Content Placeholder 4">
            <a:extLst>
              <a:ext uri="{FF2B5EF4-FFF2-40B4-BE49-F238E27FC236}">
                <a16:creationId xmlns:a16="http://schemas.microsoft.com/office/drawing/2014/main" id="{AB4DC11F-B184-4B8D-8388-D6A9DB7673FB}"/>
              </a:ext>
            </a:extLst>
          </p:cNvPr>
          <p:cNvSpPr>
            <a:spLocks noGrp="1"/>
          </p:cNvSpPr>
          <p:nvPr>
            <p:ph idx="1"/>
          </p:nvPr>
        </p:nvSpPr>
        <p:spPr>
          <a:xfrm>
            <a:off x="954170" y="3408727"/>
            <a:ext cx="7704667" cy="2604681"/>
          </a:xfrm>
        </p:spPr>
        <p:txBody>
          <a:bodyPr/>
          <a:lstStyle/>
          <a:p>
            <a:r>
              <a:rPr lang="en-US" dirty="0"/>
              <a:t>$4.4M allocated from building / land sales have been </a:t>
            </a:r>
            <a:r>
              <a:rPr lang="en-US" u="sng" dirty="0"/>
              <a:t>completely </a:t>
            </a:r>
            <a:r>
              <a:rPr lang="en-US" dirty="0"/>
              <a:t>earmarked for critical maintenance projects</a:t>
            </a:r>
          </a:p>
          <a:p>
            <a:r>
              <a:rPr lang="en-US" dirty="0"/>
              <a:t>$750, 000 is </a:t>
            </a:r>
            <a:r>
              <a:rPr lang="en-US" u="sng" dirty="0"/>
              <a:t>vital</a:t>
            </a:r>
            <a:r>
              <a:rPr lang="en-US" dirty="0"/>
              <a:t> to assist in addressing ongoing issues with the aging  County facilities (HVAC, electrical, plumbing, structural, elevators, etc.)</a:t>
            </a:r>
          </a:p>
          <a:p>
            <a:pPr marL="0" indent="0">
              <a:buNone/>
            </a:pPr>
            <a:r>
              <a:rPr lang="en-US" dirty="0"/>
              <a:t>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10</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833535"/>
            <a:ext cx="897275" cy="914399"/>
          </a:xfrm>
          <a:prstGeom prst="rect">
            <a:avLst/>
          </a:prstGeom>
        </p:spPr>
      </p:pic>
      <p:graphicFrame>
        <p:nvGraphicFramePr>
          <p:cNvPr id="11" name="Table 10">
            <a:extLst>
              <a:ext uri="{FF2B5EF4-FFF2-40B4-BE49-F238E27FC236}">
                <a16:creationId xmlns:a16="http://schemas.microsoft.com/office/drawing/2014/main" id="{CF42240F-9C54-4D9A-8D8C-3DF9117FFED5}"/>
              </a:ext>
            </a:extLst>
          </p:cNvPr>
          <p:cNvGraphicFramePr>
            <a:graphicFrameLocks noGrp="1"/>
          </p:cNvGraphicFramePr>
          <p:nvPr>
            <p:extLst>
              <p:ext uri="{D42A27DB-BD31-4B8C-83A1-F6EECF244321}">
                <p14:modId xmlns:p14="http://schemas.microsoft.com/office/powerpoint/2010/main" val="3375294183"/>
              </p:ext>
            </p:extLst>
          </p:nvPr>
        </p:nvGraphicFramePr>
        <p:xfrm>
          <a:off x="838200" y="685800"/>
          <a:ext cx="8116969" cy="1904999"/>
        </p:xfrm>
        <a:graphic>
          <a:graphicData uri="http://schemas.openxmlformats.org/drawingml/2006/table">
            <a:tbl>
              <a:tblPr/>
              <a:tblGrid>
                <a:gridCol w="652396">
                  <a:extLst>
                    <a:ext uri="{9D8B030D-6E8A-4147-A177-3AD203B41FA5}">
                      <a16:colId xmlns:a16="http://schemas.microsoft.com/office/drawing/2014/main" val="2534018230"/>
                    </a:ext>
                  </a:extLst>
                </a:gridCol>
                <a:gridCol w="1742703">
                  <a:extLst>
                    <a:ext uri="{9D8B030D-6E8A-4147-A177-3AD203B41FA5}">
                      <a16:colId xmlns:a16="http://schemas.microsoft.com/office/drawing/2014/main" val="3466048751"/>
                    </a:ext>
                  </a:extLst>
                </a:gridCol>
                <a:gridCol w="679207">
                  <a:extLst>
                    <a:ext uri="{9D8B030D-6E8A-4147-A177-3AD203B41FA5}">
                      <a16:colId xmlns:a16="http://schemas.microsoft.com/office/drawing/2014/main" val="2054288147"/>
                    </a:ext>
                  </a:extLst>
                </a:gridCol>
                <a:gridCol w="717189">
                  <a:extLst>
                    <a:ext uri="{9D8B030D-6E8A-4147-A177-3AD203B41FA5}">
                      <a16:colId xmlns:a16="http://schemas.microsoft.com/office/drawing/2014/main" val="3890258243"/>
                    </a:ext>
                  </a:extLst>
                </a:gridCol>
                <a:gridCol w="840071">
                  <a:extLst>
                    <a:ext uri="{9D8B030D-6E8A-4147-A177-3AD203B41FA5}">
                      <a16:colId xmlns:a16="http://schemas.microsoft.com/office/drawing/2014/main" val="3336730709"/>
                    </a:ext>
                  </a:extLst>
                </a:gridCol>
                <a:gridCol w="857946">
                  <a:extLst>
                    <a:ext uri="{9D8B030D-6E8A-4147-A177-3AD203B41FA5}">
                      <a16:colId xmlns:a16="http://schemas.microsoft.com/office/drawing/2014/main" val="2276015358"/>
                    </a:ext>
                  </a:extLst>
                </a:gridCol>
                <a:gridCol w="875819">
                  <a:extLst>
                    <a:ext uri="{9D8B030D-6E8A-4147-A177-3AD203B41FA5}">
                      <a16:colId xmlns:a16="http://schemas.microsoft.com/office/drawing/2014/main" val="3668183215"/>
                    </a:ext>
                  </a:extLst>
                </a:gridCol>
                <a:gridCol w="875819">
                  <a:extLst>
                    <a:ext uri="{9D8B030D-6E8A-4147-A177-3AD203B41FA5}">
                      <a16:colId xmlns:a16="http://schemas.microsoft.com/office/drawing/2014/main" val="217695466"/>
                    </a:ext>
                  </a:extLst>
                </a:gridCol>
                <a:gridCol w="875819">
                  <a:extLst>
                    <a:ext uri="{9D8B030D-6E8A-4147-A177-3AD203B41FA5}">
                      <a16:colId xmlns:a16="http://schemas.microsoft.com/office/drawing/2014/main" val="2028153505"/>
                    </a:ext>
                  </a:extLst>
                </a:gridCol>
              </a:tblGrid>
              <a:tr h="380999">
                <a:tc>
                  <a:txBody>
                    <a:bodyPr/>
                    <a:lstStyle/>
                    <a:p>
                      <a:pPr algn="ctr" fontAlgn="ctr"/>
                      <a:r>
                        <a:rPr lang="en-US" sz="800" b="1" i="0" u="sng" strike="noStrike">
                          <a:solidFill>
                            <a:srgbClr val="000000"/>
                          </a:solidFill>
                          <a:effectLst/>
                          <a:latin typeface="Times New Roman" panose="02020603050405020304" pitchFamily="18" charset="0"/>
                        </a:rPr>
                        <a:t>Business Unit</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Description</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2020 Budget - OAB</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2020 On-going changes</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2021  Budget-OAB</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2021 On-going changes</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2022  Base budget</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2022 Critial Needs/Requests</a:t>
                      </a:r>
                    </a:p>
                  </a:txBody>
                  <a:tcPr marL="0" marR="0" marT="0" marB="0" anchor="ctr">
                    <a:lnL>
                      <a:noFill/>
                    </a:lnL>
                    <a:lnR>
                      <a:noFill/>
                    </a:lnR>
                    <a:lnT>
                      <a:noFill/>
                    </a:lnT>
                    <a:lnB>
                      <a:noFill/>
                    </a:lnB>
                    <a:solidFill>
                      <a:srgbClr val="B4C6E7"/>
                    </a:solidFill>
                  </a:tcPr>
                </a:tc>
                <a:tc>
                  <a:txBody>
                    <a:bodyPr/>
                    <a:lstStyle/>
                    <a:p>
                      <a:pPr algn="ctr" fontAlgn="ctr"/>
                      <a:r>
                        <a:rPr lang="en-US" sz="800" b="1" i="0" u="sng" strike="noStrike">
                          <a:solidFill>
                            <a:srgbClr val="000000"/>
                          </a:solidFill>
                          <a:effectLst/>
                          <a:latin typeface="Times New Roman" panose="02020603050405020304" pitchFamily="18" charset="0"/>
                        </a:rPr>
                        <a:t> 2022  PBB</a:t>
                      </a:r>
                    </a:p>
                  </a:txBody>
                  <a:tcPr marL="0" marR="0" marT="0" marB="0" anchor="ctr">
                    <a:lnL>
                      <a:noFill/>
                    </a:lnL>
                    <a:lnR>
                      <a:noFill/>
                    </a:lnR>
                    <a:lnT>
                      <a:noFill/>
                    </a:lnT>
                    <a:lnB>
                      <a:noFill/>
                    </a:lnB>
                    <a:solidFill>
                      <a:srgbClr val="B4C6E7"/>
                    </a:solidFill>
                  </a:tcPr>
                </a:tc>
                <a:extLst>
                  <a:ext uri="{0D108BD9-81ED-4DB2-BD59-A6C34878D82A}">
                    <a16:rowId xmlns:a16="http://schemas.microsoft.com/office/drawing/2014/main" val="2950776815"/>
                  </a:ext>
                </a:extLst>
              </a:tr>
              <a:tr h="190500">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3925386493"/>
                  </a:ext>
                </a:extLst>
              </a:tr>
              <a:tr h="190500">
                <a:tc>
                  <a:txBody>
                    <a:bodyPr/>
                    <a:lstStyle/>
                    <a:p>
                      <a:pPr algn="l" fontAlgn="b"/>
                      <a:r>
                        <a:rPr lang="en-US" sz="800" b="0" i="0" u="none" strike="noStrike">
                          <a:solidFill>
                            <a:srgbClr val="000000"/>
                          </a:solidFill>
                          <a:effectLst/>
                          <a:latin typeface="Times New Roman" panose="02020603050405020304" pitchFamily="18" charset="0"/>
                        </a:rPr>
                        <a:t>11200</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Times New Roman" panose="02020603050405020304" pitchFamily="18" charset="0"/>
                        </a:rPr>
                        <a:t>Facilities Management</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5,129,310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137,313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5,266,623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(419,913)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4,846,710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750,000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5,596,710 </a:t>
                      </a:r>
                    </a:p>
                  </a:txBody>
                  <a:tcPr marL="0" marR="0" marT="0" marB="0" anchor="b">
                    <a:lnL>
                      <a:noFill/>
                    </a:lnL>
                    <a:lnR>
                      <a:noFill/>
                    </a:lnR>
                    <a:lnT>
                      <a:noFill/>
                    </a:lnT>
                    <a:lnB>
                      <a:noFill/>
                    </a:lnB>
                  </a:tcPr>
                </a:tc>
                <a:extLst>
                  <a:ext uri="{0D108BD9-81ED-4DB2-BD59-A6C34878D82A}">
                    <a16:rowId xmlns:a16="http://schemas.microsoft.com/office/drawing/2014/main" val="1169031979"/>
                  </a:ext>
                </a:extLst>
              </a:tr>
              <a:tr h="190500">
                <a:tc>
                  <a:txBody>
                    <a:bodyPr/>
                    <a:lstStyle/>
                    <a:p>
                      <a:pPr algn="l" fontAlgn="b"/>
                      <a:r>
                        <a:rPr lang="en-US" sz="800" b="0" i="0" u="none" strike="noStrike">
                          <a:solidFill>
                            <a:srgbClr val="000000"/>
                          </a:solidFill>
                          <a:effectLst/>
                          <a:latin typeface="Times New Roman" panose="02020603050405020304" pitchFamily="18" charset="0"/>
                        </a:rPr>
                        <a:t>11202</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Times New Roman" panose="02020603050405020304" pitchFamily="18" charset="0"/>
                        </a:rPr>
                        <a:t>County Mail Room</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80,940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(1,156)</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79,784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79,784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79,784 </a:t>
                      </a:r>
                    </a:p>
                  </a:txBody>
                  <a:tcPr marL="0" marR="0" marT="0" marB="0" anchor="b">
                    <a:lnL>
                      <a:noFill/>
                    </a:lnL>
                    <a:lnR>
                      <a:noFill/>
                    </a:lnR>
                    <a:lnT>
                      <a:noFill/>
                    </a:lnT>
                    <a:lnB>
                      <a:noFill/>
                    </a:lnB>
                  </a:tcPr>
                </a:tc>
                <a:extLst>
                  <a:ext uri="{0D108BD9-81ED-4DB2-BD59-A6C34878D82A}">
                    <a16:rowId xmlns:a16="http://schemas.microsoft.com/office/drawing/2014/main" val="1204372950"/>
                  </a:ext>
                </a:extLst>
              </a:tr>
              <a:tr h="190500">
                <a:tc>
                  <a:txBody>
                    <a:bodyPr/>
                    <a:lstStyle/>
                    <a:p>
                      <a:pPr algn="l" fontAlgn="b"/>
                      <a:r>
                        <a:rPr lang="en-US" sz="800" b="0" i="0" u="none" strike="noStrike">
                          <a:solidFill>
                            <a:srgbClr val="000000"/>
                          </a:solidFill>
                          <a:effectLst/>
                          <a:latin typeface="Times New Roman" panose="02020603050405020304" pitchFamily="18" charset="0"/>
                        </a:rPr>
                        <a:t>11203</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Times New Roman" panose="02020603050405020304" pitchFamily="18" charset="0"/>
                        </a:rPr>
                        <a:t>County Utilities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3,003,646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3,003,646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3,003,646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3,003,646 </a:t>
                      </a:r>
                    </a:p>
                  </a:txBody>
                  <a:tcPr marL="0" marR="0" marT="0" marB="0" anchor="b">
                    <a:lnL>
                      <a:noFill/>
                    </a:lnL>
                    <a:lnR>
                      <a:noFill/>
                    </a:lnR>
                    <a:lnT>
                      <a:noFill/>
                    </a:lnT>
                    <a:lnB>
                      <a:noFill/>
                    </a:lnB>
                  </a:tcPr>
                </a:tc>
                <a:extLst>
                  <a:ext uri="{0D108BD9-81ED-4DB2-BD59-A6C34878D82A}">
                    <a16:rowId xmlns:a16="http://schemas.microsoft.com/office/drawing/2014/main" val="2478874445"/>
                  </a:ext>
                </a:extLst>
              </a:tr>
              <a:tr h="190500">
                <a:tc>
                  <a:txBody>
                    <a:bodyPr/>
                    <a:lstStyle/>
                    <a:p>
                      <a:pPr algn="l" fontAlgn="b"/>
                      <a:r>
                        <a:rPr lang="en-US" sz="800" b="0" i="0" u="none" strike="noStrike">
                          <a:solidFill>
                            <a:srgbClr val="000000"/>
                          </a:solidFill>
                          <a:effectLst/>
                          <a:latin typeface="Times New Roman" panose="02020603050405020304" pitchFamily="18" charset="0"/>
                        </a:rPr>
                        <a:t>11205</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Times New Roman" panose="02020603050405020304" pitchFamily="18" charset="0"/>
                        </a:rPr>
                        <a:t>FMD Major Maintenance</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2,294,653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1,303,749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3,598,402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(2,329,199)</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1,269,203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1,269,203 </a:t>
                      </a:r>
                    </a:p>
                  </a:txBody>
                  <a:tcPr marL="0" marR="0" marT="0" marB="0" anchor="b">
                    <a:lnL>
                      <a:noFill/>
                    </a:lnL>
                    <a:lnR>
                      <a:noFill/>
                    </a:lnR>
                    <a:lnT>
                      <a:noFill/>
                    </a:lnT>
                    <a:lnB>
                      <a:noFill/>
                    </a:lnB>
                  </a:tcPr>
                </a:tc>
                <a:extLst>
                  <a:ext uri="{0D108BD9-81ED-4DB2-BD59-A6C34878D82A}">
                    <a16:rowId xmlns:a16="http://schemas.microsoft.com/office/drawing/2014/main" val="1661757582"/>
                  </a:ext>
                </a:extLst>
              </a:tr>
              <a:tr h="190500">
                <a:tc>
                  <a:txBody>
                    <a:bodyPr/>
                    <a:lstStyle/>
                    <a:p>
                      <a:pPr algn="l" fontAlgn="b"/>
                      <a:r>
                        <a:rPr lang="en-US" sz="800" b="0" i="0" u="none" strike="noStrike">
                          <a:solidFill>
                            <a:srgbClr val="000000"/>
                          </a:solidFill>
                          <a:effectLst/>
                          <a:latin typeface="Times New Roman" panose="02020603050405020304" pitchFamily="18" charset="0"/>
                        </a:rPr>
                        <a:t>11210</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Times New Roman" panose="02020603050405020304" pitchFamily="18" charset="0"/>
                        </a:rPr>
                        <a:t>FAC ADA Activities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302,235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(46,976)</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255,259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255,259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Times New Roman" panose="02020603050405020304" pitchFamily="18" charset="0"/>
                        </a:rPr>
                        <a:t>255,259 </a:t>
                      </a:r>
                    </a:p>
                  </a:txBody>
                  <a:tcPr marL="0" marR="0" marT="0" marB="0" anchor="b">
                    <a:lnL>
                      <a:noFill/>
                    </a:lnL>
                    <a:lnR>
                      <a:noFill/>
                    </a:lnR>
                    <a:lnT>
                      <a:noFill/>
                    </a:lnT>
                    <a:lnB>
                      <a:noFill/>
                    </a:lnB>
                  </a:tcPr>
                </a:tc>
                <a:extLst>
                  <a:ext uri="{0D108BD9-81ED-4DB2-BD59-A6C34878D82A}">
                    <a16:rowId xmlns:a16="http://schemas.microsoft.com/office/drawing/2014/main" val="3155799344"/>
                  </a:ext>
                </a:extLst>
              </a:tr>
              <a:tr h="190500">
                <a:tc>
                  <a:txBody>
                    <a:bodyPr/>
                    <a:lstStyle/>
                    <a:p>
                      <a:pPr algn="l" fontAlgn="b"/>
                      <a:r>
                        <a:rPr lang="en-US" sz="800" b="0" i="0" u="none" strike="noStrike">
                          <a:solidFill>
                            <a:srgbClr val="000000"/>
                          </a:solidFill>
                          <a:effectLst/>
                          <a:latin typeface="Times New Roman" panose="02020603050405020304" pitchFamily="18" charset="0"/>
                        </a:rPr>
                        <a:t>11211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Times New Roman" panose="02020603050405020304" pitchFamily="18" charset="0"/>
                        </a:rPr>
                        <a:t>Parking</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419,913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419,913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Times New Roman" panose="02020603050405020304" pitchFamily="18" charset="0"/>
                        </a:rPr>
                        <a:t>419,913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733336"/>
                  </a:ext>
                </a:extLst>
              </a:tr>
              <a:tr h="190500">
                <a:tc>
                  <a:txBody>
                    <a:bodyPr/>
                    <a:lstStyle/>
                    <a:p>
                      <a:pPr algn="l" fontAlgn="b"/>
                      <a:r>
                        <a:rPr lang="en-US" sz="800" b="1" i="0" u="none" strike="noStrike">
                          <a:solidFill>
                            <a:srgbClr val="000000"/>
                          </a:solidFill>
                          <a:effectLst/>
                          <a:latin typeface="Times New Roman" panose="02020603050405020304" pitchFamily="18"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Times New Roman" panose="02020603050405020304" pitchFamily="18"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10,810,784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1,392,930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12,203,714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(2,329,199)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9,874,515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a:solidFill>
                            <a:srgbClr val="000000"/>
                          </a:solidFill>
                          <a:effectLst/>
                          <a:latin typeface="Times New Roman" panose="02020603050405020304" pitchFamily="18" charset="0"/>
                        </a:rPr>
                        <a:t>750,000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800" b="1" i="0" u="none" strike="noStrike" dirty="0">
                          <a:solidFill>
                            <a:srgbClr val="000000"/>
                          </a:solidFill>
                          <a:effectLst/>
                          <a:latin typeface="Times New Roman" panose="02020603050405020304" pitchFamily="18" charset="0"/>
                        </a:rPr>
                        <a:t>10,624,515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990976894"/>
                  </a:ext>
                </a:extLst>
              </a:tr>
            </a:tbl>
          </a:graphicData>
        </a:graphic>
      </p:graphicFrame>
    </p:spTree>
    <p:extLst>
      <p:ext uri="{BB962C8B-B14F-4D97-AF65-F5344CB8AC3E}">
        <p14:creationId xmlns:p14="http://schemas.microsoft.com/office/powerpoint/2010/main" val="185584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11</a:t>
            </a:fld>
            <a:endParaRPr lang="en-US" dirty="0"/>
          </a:p>
        </p:txBody>
      </p:sp>
      <p:pic>
        <p:nvPicPr>
          <p:cNvPr id="7" name="Picture 6">
            <a:extLst>
              <a:ext uri="{FF2B5EF4-FFF2-40B4-BE49-F238E27FC236}">
                <a16:creationId xmlns:a16="http://schemas.microsoft.com/office/drawing/2014/main" id="{EEAC7267-BD3D-40D6-B972-DD07F10211CD}"/>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142999"/>
          </a:xfrm>
        </p:spPr>
        <p:txBody>
          <a:bodyPr/>
          <a:lstStyle/>
          <a:p>
            <a:r>
              <a:rPr lang="en-JM" dirty="0">
                <a:latin typeface="Times New Roman" panose="02020603050405020304" pitchFamily="18" charset="0"/>
                <a:cs typeface="Times New Roman" panose="02020603050405020304" pitchFamily="18" charset="0"/>
              </a:rPr>
              <a:t>Table Of Contents</a:t>
            </a:r>
          </a:p>
        </p:txBody>
      </p:sp>
      <p:sp>
        <p:nvSpPr>
          <p:cNvPr id="3" name="Rectangle 2"/>
          <p:cNvSpPr>
            <a:spLocks noGrp="1"/>
          </p:cNvSpPr>
          <p:nvPr>
            <p:ph idx="1"/>
          </p:nvPr>
        </p:nvSpPr>
        <p:spPr>
          <a:xfrm>
            <a:off x="982132" y="1447800"/>
            <a:ext cx="7704667" cy="4572000"/>
          </a:xfrm>
        </p:spPr>
        <p:txBody>
          <a:bodyPr anchor="t"/>
          <a:lstStyle/>
          <a:p>
            <a:r>
              <a:rPr lang="en-US" sz="2400" dirty="0">
                <a:latin typeface="Times New Roman" panose="02020603050405020304" pitchFamily="18" charset="0"/>
                <a:cs typeface="Times New Roman" panose="02020603050405020304" pitchFamily="18" charset="0"/>
              </a:rPr>
              <a:t>Organizational Chart</a:t>
            </a:r>
          </a:p>
          <a:p>
            <a:r>
              <a:rPr lang="en-US" sz="2400" dirty="0">
                <a:latin typeface="Times New Roman" panose="02020603050405020304" pitchFamily="18" charset="0"/>
                <a:cs typeface="Times New Roman" panose="02020603050405020304" pitchFamily="18" charset="0"/>
              </a:rPr>
              <a:t>Management - Operations</a:t>
            </a:r>
          </a:p>
          <a:p>
            <a:r>
              <a:rPr lang="en-US" sz="2400" dirty="0">
                <a:latin typeface="Times New Roman" panose="02020603050405020304" pitchFamily="18" charset="0"/>
                <a:cs typeface="Times New Roman" panose="02020603050405020304" pitchFamily="18" charset="0"/>
              </a:rPr>
              <a:t>Mandates / State Statutes Required</a:t>
            </a:r>
          </a:p>
          <a:p>
            <a:r>
              <a:rPr lang="en-US" sz="2400" dirty="0">
                <a:latin typeface="Times New Roman" panose="02020603050405020304" pitchFamily="18" charset="0"/>
                <a:cs typeface="Times New Roman" panose="02020603050405020304" pitchFamily="18" charset="0"/>
              </a:rPr>
              <a:t>Mission Statement</a:t>
            </a:r>
          </a:p>
          <a:p>
            <a:r>
              <a:rPr lang="en-US" sz="2400" dirty="0">
                <a:latin typeface="Times New Roman" panose="02020603050405020304" pitchFamily="18" charset="0"/>
                <a:cs typeface="Times New Roman" panose="02020603050405020304" pitchFamily="18" charset="0"/>
              </a:rPr>
              <a:t>Budgetary Highlights</a:t>
            </a:r>
          </a:p>
          <a:p>
            <a:r>
              <a:rPr lang="en-US" sz="2400" dirty="0">
                <a:latin typeface="Times New Roman" panose="02020603050405020304" pitchFamily="18" charset="0"/>
                <a:cs typeface="Times New Roman" panose="02020603050405020304" pitchFamily="18" charset="0"/>
              </a:rPr>
              <a:t>Achievements</a:t>
            </a:r>
          </a:p>
          <a:p>
            <a:r>
              <a:rPr lang="en-US" sz="2400" dirty="0">
                <a:latin typeface="Times New Roman" panose="02020603050405020304" pitchFamily="18" charset="0"/>
                <a:cs typeface="Times New Roman" panose="02020603050405020304" pitchFamily="18" charset="0"/>
              </a:rPr>
              <a:t>Base Budget / Critical Needs</a:t>
            </a:r>
          </a:p>
          <a:p>
            <a:r>
              <a:rPr lang="en-US" dirty="0">
                <a:latin typeface="Times New Roman" panose="02020603050405020304" pitchFamily="18" charset="0"/>
                <a:cs typeface="Times New Roman" panose="02020603050405020304" pitchFamily="18" charset="0"/>
              </a:rPr>
              <a:t>Questions</a:t>
            </a:r>
            <a:endParaRPr lang="en-US" sz="2400" dirty="0">
              <a:latin typeface="Times New Roman" panose="02020603050405020304" pitchFamily="18" charset="0"/>
              <a:cs typeface="Times New Roman" panose="02020603050405020304" pitchFamily="18" charset="0"/>
            </a:endParaRPr>
          </a:p>
          <a:p>
            <a:pPr marL="365760" lvl="1" indent="0">
              <a:buNone/>
            </a:pPr>
            <a:endParaRPr lang="en-JM" dirty="0"/>
          </a:p>
          <a:p>
            <a:endParaRPr lang="en-US" dirty="0"/>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7" name="Picture 6">
            <a:extLst>
              <a:ext uri="{FF2B5EF4-FFF2-40B4-BE49-F238E27FC236}">
                <a16:creationId xmlns:a16="http://schemas.microsoft.com/office/drawing/2014/main" id="{19F73B3D-D732-42C2-AEA3-3901C3ADBBFF}"/>
              </a:ext>
            </a:extLst>
          </p:cNvPr>
          <p:cNvPicPr>
            <a:picLocks noChangeAspect="1"/>
          </p:cNvPicPr>
          <p:nvPr/>
        </p:nvPicPr>
        <p:blipFill>
          <a:blip r:embed="rId3"/>
          <a:stretch>
            <a:fillRect/>
          </a:stretch>
        </p:blipFill>
        <p:spPr>
          <a:xfrm>
            <a:off x="76200" y="5833535"/>
            <a:ext cx="897275" cy="914399"/>
          </a:xfrm>
          <a:prstGeom prst="rect">
            <a:avLst/>
          </a:prstGeom>
        </p:spPr>
      </p:pic>
    </p:spTree>
    <p:extLst>
      <p:ext uri="{BB962C8B-B14F-4D97-AF65-F5344CB8AC3E}">
        <p14:creationId xmlns:p14="http://schemas.microsoft.com/office/powerpoint/2010/main" val="52177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C178-8515-4C62-9F79-8B5824B21949}"/>
              </a:ext>
            </a:extLst>
          </p:cNvPr>
          <p:cNvSpPr>
            <a:spLocks noGrp="1"/>
          </p:cNvSpPr>
          <p:nvPr>
            <p:ph type="title"/>
          </p:nvPr>
        </p:nvSpPr>
        <p:spPr>
          <a:xfrm>
            <a:off x="1024207" y="29872"/>
            <a:ext cx="7704667" cy="609599"/>
          </a:xfrm>
        </p:spPr>
        <p:txBody>
          <a:bodyPr>
            <a:normAutofit fontScale="90000"/>
          </a:bodyPr>
          <a:lstStyle/>
          <a:p>
            <a:r>
              <a:rPr lang="en-US" dirty="0"/>
              <a:t>2021 Organizational Chart</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
        <p:nvSpPr>
          <p:cNvPr id="3" name="Rectangle 2">
            <a:extLst>
              <a:ext uri="{FF2B5EF4-FFF2-40B4-BE49-F238E27FC236}">
                <a16:creationId xmlns:a16="http://schemas.microsoft.com/office/drawing/2014/main" id="{44258CFF-D490-47F8-9A12-27E0267B04AE}"/>
              </a:ext>
            </a:extLst>
          </p:cNvPr>
          <p:cNvSpPr/>
          <p:nvPr/>
        </p:nvSpPr>
        <p:spPr>
          <a:xfrm>
            <a:off x="609600" y="2859771"/>
            <a:ext cx="1219200" cy="60959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Executive Director</a:t>
            </a:r>
          </a:p>
        </p:txBody>
      </p:sp>
      <p:sp>
        <p:nvSpPr>
          <p:cNvPr id="11" name="Rectangle 10">
            <a:extLst>
              <a:ext uri="{FF2B5EF4-FFF2-40B4-BE49-F238E27FC236}">
                <a16:creationId xmlns:a16="http://schemas.microsoft.com/office/drawing/2014/main" id="{26E84687-3D06-4E6F-BCD6-9EF16CE9D385}"/>
              </a:ext>
            </a:extLst>
          </p:cNvPr>
          <p:cNvSpPr/>
          <p:nvPr/>
        </p:nvSpPr>
        <p:spPr>
          <a:xfrm>
            <a:off x="3124200" y="1031647"/>
            <a:ext cx="1447800"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latin typeface="Times New Roman" panose="02020603050405020304" pitchFamily="18" charset="0"/>
                <a:cs typeface="Times New Roman" panose="02020603050405020304" pitchFamily="18" charset="0"/>
              </a:rPr>
              <a:t>Facilities</a:t>
            </a:r>
            <a:r>
              <a:rPr lang="en-US" sz="1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1400" dirty="0">
                <a:ln w="0"/>
                <a:solidFill>
                  <a:schemeClr val="tx1"/>
                </a:solidFill>
                <a:latin typeface="Times New Roman" panose="02020603050405020304" pitchFamily="18" charset="0"/>
                <a:cs typeface="Times New Roman" panose="02020603050405020304" pitchFamily="18" charset="0"/>
              </a:rPr>
              <a:t>Maintenance</a:t>
            </a:r>
            <a:r>
              <a:rPr lang="en-US" sz="1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1400" dirty="0">
                <a:ln w="0"/>
                <a:solidFill>
                  <a:schemeClr val="tx1"/>
                </a:solidFill>
                <a:latin typeface="Times New Roman" panose="02020603050405020304" pitchFamily="18" charset="0"/>
                <a:cs typeface="Times New Roman" panose="02020603050405020304" pitchFamily="18" charset="0"/>
              </a:rPr>
              <a:t>Manager</a:t>
            </a:r>
          </a:p>
        </p:txBody>
      </p:sp>
      <p:sp>
        <p:nvSpPr>
          <p:cNvPr id="12" name="Rectangle 11">
            <a:extLst>
              <a:ext uri="{FF2B5EF4-FFF2-40B4-BE49-F238E27FC236}">
                <a16:creationId xmlns:a16="http://schemas.microsoft.com/office/drawing/2014/main" id="{8176DA32-B0AC-4E10-95C2-3CAA11C63E76}"/>
              </a:ext>
            </a:extLst>
          </p:cNvPr>
          <p:cNvSpPr/>
          <p:nvPr/>
        </p:nvSpPr>
        <p:spPr>
          <a:xfrm>
            <a:off x="3124200" y="3481131"/>
            <a:ext cx="1447800"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Office Manager</a:t>
            </a:r>
          </a:p>
        </p:txBody>
      </p:sp>
      <p:sp>
        <p:nvSpPr>
          <p:cNvPr id="13" name="Rectangle 12">
            <a:extLst>
              <a:ext uri="{FF2B5EF4-FFF2-40B4-BE49-F238E27FC236}">
                <a16:creationId xmlns:a16="http://schemas.microsoft.com/office/drawing/2014/main" id="{90E3BCA5-D981-4450-B385-A7AF2487295A}"/>
              </a:ext>
            </a:extLst>
          </p:cNvPr>
          <p:cNvSpPr/>
          <p:nvPr/>
        </p:nvSpPr>
        <p:spPr>
          <a:xfrm>
            <a:off x="3133288" y="4300954"/>
            <a:ext cx="1447800"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Infrastructure</a:t>
            </a:r>
            <a:r>
              <a:rPr lang="en-US" sz="1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a:solidFill>
                  <a:schemeClr val="tx1"/>
                </a:solidFill>
                <a:latin typeface="Times New Roman" panose="02020603050405020304" pitchFamily="18" charset="0"/>
                <a:cs typeface="Times New Roman" panose="02020603050405020304" pitchFamily="18" charset="0"/>
              </a:rPr>
              <a:t>Project Manager</a:t>
            </a:r>
          </a:p>
        </p:txBody>
      </p:sp>
      <p:sp>
        <p:nvSpPr>
          <p:cNvPr id="14" name="Rectangle 13">
            <a:extLst>
              <a:ext uri="{FF2B5EF4-FFF2-40B4-BE49-F238E27FC236}">
                <a16:creationId xmlns:a16="http://schemas.microsoft.com/office/drawing/2014/main" id="{3EEE491B-70D7-40B7-8A8E-980B5211DB8B}"/>
              </a:ext>
            </a:extLst>
          </p:cNvPr>
          <p:cNvSpPr/>
          <p:nvPr/>
        </p:nvSpPr>
        <p:spPr>
          <a:xfrm>
            <a:off x="3124200" y="5086024"/>
            <a:ext cx="1447800"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Parking Operations</a:t>
            </a:r>
          </a:p>
        </p:txBody>
      </p:sp>
      <p:cxnSp>
        <p:nvCxnSpPr>
          <p:cNvPr id="16" name="Straight Connector 15">
            <a:extLst>
              <a:ext uri="{FF2B5EF4-FFF2-40B4-BE49-F238E27FC236}">
                <a16:creationId xmlns:a16="http://schemas.microsoft.com/office/drawing/2014/main" id="{E3C2C9CF-FEC1-4CAB-9283-A4EB8F67FC59}"/>
              </a:ext>
            </a:extLst>
          </p:cNvPr>
          <p:cNvCxnSpPr>
            <a:stCxn id="11" idx="1"/>
          </p:cNvCxnSpPr>
          <p:nvPr/>
        </p:nvCxnSpPr>
        <p:spPr>
          <a:xfrm flipH="1" flipV="1">
            <a:off x="2438400" y="1336446"/>
            <a:ext cx="6858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67868FA-0E3A-4159-96E0-48F3B82E31B9}"/>
              </a:ext>
            </a:extLst>
          </p:cNvPr>
          <p:cNvCxnSpPr/>
          <p:nvPr/>
        </p:nvCxnSpPr>
        <p:spPr>
          <a:xfrm>
            <a:off x="3098334" y="539818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CA3D1D6-8B4B-479C-9200-B687081BDA63}"/>
              </a:ext>
            </a:extLst>
          </p:cNvPr>
          <p:cNvCxnSpPr/>
          <p:nvPr/>
        </p:nvCxnSpPr>
        <p:spPr>
          <a:xfrm>
            <a:off x="2438400" y="5334000"/>
            <a:ext cx="66273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85C4F75-399F-4E39-AAB4-0EFBB6984529}"/>
              </a:ext>
            </a:extLst>
          </p:cNvPr>
          <p:cNvCxnSpPr>
            <a:stCxn id="3" idx="3"/>
          </p:cNvCxnSpPr>
          <p:nvPr/>
        </p:nvCxnSpPr>
        <p:spPr>
          <a:xfrm flipV="1">
            <a:off x="1828800" y="3164570"/>
            <a:ext cx="6096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8E88102-B973-4469-AE47-201FC7D30E5B}"/>
              </a:ext>
            </a:extLst>
          </p:cNvPr>
          <p:cNvSpPr/>
          <p:nvPr/>
        </p:nvSpPr>
        <p:spPr>
          <a:xfrm>
            <a:off x="4851943" y="1033841"/>
            <a:ext cx="1320252"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Citizen Service Center</a:t>
            </a:r>
          </a:p>
        </p:txBody>
      </p:sp>
      <p:sp>
        <p:nvSpPr>
          <p:cNvPr id="30" name="Rectangle 29">
            <a:extLst>
              <a:ext uri="{FF2B5EF4-FFF2-40B4-BE49-F238E27FC236}">
                <a16:creationId xmlns:a16="http://schemas.microsoft.com/office/drawing/2014/main" id="{D0EABEA6-E7DD-4840-AAD1-96A16A14EEAC}"/>
              </a:ext>
            </a:extLst>
          </p:cNvPr>
          <p:cNvSpPr/>
          <p:nvPr/>
        </p:nvSpPr>
        <p:spPr>
          <a:xfrm>
            <a:off x="6248377" y="1021364"/>
            <a:ext cx="1316756" cy="6198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Criminal Justice Center</a:t>
            </a:r>
          </a:p>
        </p:txBody>
      </p:sp>
      <p:sp>
        <p:nvSpPr>
          <p:cNvPr id="31" name="Rectangle 30">
            <a:extLst>
              <a:ext uri="{FF2B5EF4-FFF2-40B4-BE49-F238E27FC236}">
                <a16:creationId xmlns:a16="http://schemas.microsoft.com/office/drawing/2014/main" id="{AE656A04-7103-4CE3-B905-7824EBB4994E}"/>
              </a:ext>
            </a:extLst>
          </p:cNvPr>
          <p:cNvSpPr/>
          <p:nvPr/>
        </p:nvSpPr>
        <p:spPr>
          <a:xfrm>
            <a:off x="7665871" y="1022213"/>
            <a:ext cx="1306075" cy="6409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Service Contracts</a:t>
            </a:r>
          </a:p>
        </p:txBody>
      </p:sp>
      <p:sp>
        <p:nvSpPr>
          <p:cNvPr id="32" name="Rectangle 31">
            <a:extLst>
              <a:ext uri="{FF2B5EF4-FFF2-40B4-BE49-F238E27FC236}">
                <a16:creationId xmlns:a16="http://schemas.microsoft.com/office/drawing/2014/main" id="{739FBD27-7F2B-4BE4-A0FF-2957E44A18EF}"/>
              </a:ext>
            </a:extLst>
          </p:cNvPr>
          <p:cNvSpPr/>
          <p:nvPr/>
        </p:nvSpPr>
        <p:spPr>
          <a:xfrm>
            <a:off x="4827434" y="1878250"/>
            <a:ext cx="1316756"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Property Management</a:t>
            </a:r>
          </a:p>
        </p:txBody>
      </p:sp>
      <p:sp>
        <p:nvSpPr>
          <p:cNvPr id="33" name="Rectangle 32">
            <a:extLst>
              <a:ext uri="{FF2B5EF4-FFF2-40B4-BE49-F238E27FC236}">
                <a16:creationId xmlns:a16="http://schemas.microsoft.com/office/drawing/2014/main" id="{3A246B22-AAAA-42A8-BDA1-6BD7711B513B}"/>
              </a:ext>
            </a:extLst>
          </p:cNvPr>
          <p:cNvSpPr/>
          <p:nvPr/>
        </p:nvSpPr>
        <p:spPr>
          <a:xfrm>
            <a:off x="4816269" y="2573884"/>
            <a:ext cx="1316736"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Architectural</a:t>
            </a:r>
          </a:p>
        </p:txBody>
      </p:sp>
      <p:sp>
        <p:nvSpPr>
          <p:cNvPr id="34" name="Rectangle 33">
            <a:extLst>
              <a:ext uri="{FF2B5EF4-FFF2-40B4-BE49-F238E27FC236}">
                <a16:creationId xmlns:a16="http://schemas.microsoft.com/office/drawing/2014/main" id="{2A9BA55F-5E53-46A5-B9D2-9A5A22AF019A}"/>
              </a:ext>
            </a:extLst>
          </p:cNvPr>
          <p:cNvSpPr/>
          <p:nvPr/>
        </p:nvSpPr>
        <p:spPr>
          <a:xfrm>
            <a:off x="6248400" y="1878250"/>
            <a:ext cx="1316756"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Planning &amp; Resources</a:t>
            </a:r>
          </a:p>
        </p:txBody>
      </p:sp>
      <p:sp>
        <p:nvSpPr>
          <p:cNvPr id="35" name="Rectangle 34">
            <a:extLst>
              <a:ext uri="{FF2B5EF4-FFF2-40B4-BE49-F238E27FC236}">
                <a16:creationId xmlns:a16="http://schemas.microsoft.com/office/drawing/2014/main" id="{A9B40AE3-351D-46AD-AE89-7BB1A530DBC3}"/>
              </a:ext>
            </a:extLst>
          </p:cNvPr>
          <p:cNvSpPr/>
          <p:nvPr/>
        </p:nvSpPr>
        <p:spPr>
          <a:xfrm>
            <a:off x="7669366" y="1878250"/>
            <a:ext cx="1316728"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Facilities Optimization</a:t>
            </a:r>
          </a:p>
        </p:txBody>
      </p:sp>
      <p:sp>
        <p:nvSpPr>
          <p:cNvPr id="36" name="Rectangle 35">
            <a:extLst>
              <a:ext uri="{FF2B5EF4-FFF2-40B4-BE49-F238E27FC236}">
                <a16:creationId xmlns:a16="http://schemas.microsoft.com/office/drawing/2014/main" id="{30816209-BBA4-4535-A20F-57C1C29E033A}"/>
              </a:ext>
            </a:extLst>
          </p:cNvPr>
          <p:cNvSpPr/>
          <p:nvPr/>
        </p:nvSpPr>
        <p:spPr>
          <a:xfrm>
            <a:off x="6248400" y="2573884"/>
            <a:ext cx="1316736"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Mechanical</a:t>
            </a:r>
          </a:p>
        </p:txBody>
      </p:sp>
      <p:sp>
        <p:nvSpPr>
          <p:cNvPr id="37" name="Rectangle 36">
            <a:extLst>
              <a:ext uri="{FF2B5EF4-FFF2-40B4-BE49-F238E27FC236}">
                <a16:creationId xmlns:a16="http://schemas.microsoft.com/office/drawing/2014/main" id="{7D040A14-F3F8-4B90-9EA1-D33D06D62AEE}"/>
              </a:ext>
            </a:extLst>
          </p:cNvPr>
          <p:cNvSpPr/>
          <p:nvPr/>
        </p:nvSpPr>
        <p:spPr>
          <a:xfrm>
            <a:off x="7680531" y="2573884"/>
            <a:ext cx="1305563"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Electrical</a:t>
            </a:r>
          </a:p>
        </p:txBody>
      </p:sp>
      <p:sp>
        <p:nvSpPr>
          <p:cNvPr id="38" name="Rectangle 37">
            <a:extLst>
              <a:ext uri="{FF2B5EF4-FFF2-40B4-BE49-F238E27FC236}">
                <a16:creationId xmlns:a16="http://schemas.microsoft.com/office/drawing/2014/main" id="{5CE8E5F0-8429-4F6D-86BF-218C71C7E723}"/>
              </a:ext>
            </a:extLst>
          </p:cNvPr>
          <p:cNvSpPr/>
          <p:nvPr/>
        </p:nvSpPr>
        <p:spPr>
          <a:xfrm>
            <a:off x="4720527" y="3469370"/>
            <a:ext cx="960218"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Logistics</a:t>
            </a:r>
          </a:p>
        </p:txBody>
      </p:sp>
      <p:sp>
        <p:nvSpPr>
          <p:cNvPr id="39" name="Rectangle 38">
            <a:extLst>
              <a:ext uri="{FF2B5EF4-FFF2-40B4-BE49-F238E27FC236}">
                <a16:creationId xmlns:a16="http://schemas.microsoft.com/office/drawing/2014/main" id="{1ECCFF2D-B647-43F1-8E3B-D8557414CEA6}"/>
              </a:ext>
            </a:extLst>
          </p:cNvPr>
          <p:cNvSpPr/>
          <p:nvPr/>
        </p:nvSpPr>
        <p:spPr>
          <a:xfrm>
            <a:off x="5790865" y="3468971"/>
            <a:ext cx="1008075"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Dispatch</a:t>
            </a:r>
          </a:p>
        </p:txBody>
      </p:sp>
      <p:sp>
        <p:nvSpPr>
          <p:cNvPr id="40" name="Rectangle 39">
            <a:extLst>
              <a:ext uri="{FF2B5EF4-FFF2-40B4-BE49-F238E27FC236}">
                <a16:creationId xmlns:a16="http://schemas.microsoft.com/office/drawing/2014/main" id="{C5D6E2E1-4450-4297-B715-0817A68B8E88}"/>
              </a:ext>
            </a:extLst>
          </p:cNvPr>
          <p:cNvSpPr/>
          <p:nvPr/>
        </p:nvSpPr>
        <p:spPr>
          <a:xfrm>
            <a:off x="6897869" y="3481132"/>
            <a:ext cx="1008080" cy="597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Mail Room</a:t>
            </a:r>
          </a:p>
        </p:txBody>
      </p:sp>
      <p:sp>
        <p:nvSpPr>
          <p:cNvPr id="41" name="Rectangle 40">
            <a:extLst>
              <a:ext uri="{FF2B5EF4-FFF2-40B4-BE49-F238E27FC236}">
                <a16:creationId xmlns:a16="http://schemas.microsoft.com/office/drawing/2014/main" id="{E3A38D1A-42FE-4FA9-8960-4FAE5461F2D1}"/>
              </a:ext>
            </a:extLst>
          </p:cNvPr>
          <p:cNvSpPr/>
          <p:nvPr/>
        </p:nvSpPr>
        <p:spPr>
          <a:xfrm>
            <a:off x="7993585" y="3468971"/>
            <a:ext cx="1008075" cy="621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Accounts Payable</a:t>
            </a:r>
          </a:p>
        </p:txBody>
      </p:sp>
      <p:sp>
        <p:nvSpPr>
          <p:cNvPr id="42" name="Rectangle 41">
            <a:extLst>
              <a:ext uri="{FF2B5EF4-FFF2-40B4-BE49-F238E27FC236}">
                <a16:creationId xmlns:a16="http://schemas.microsoft.com/office/drawing/2014/main" id="{8F41B72C-EE9A-4093-ACCC-11DA604BA9A4}"/>
              </a:ext>
            </a:extLst>
          </p:cNvPr>
          <p:cNvSpPr/>
          <p:nvPr/>
        </p:nvSpPr>
        <p:spPr>
          <a:xfrm>
            <a:off x="4779917" y="4303153"/>
            <a:ext cx="960218" cy="60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ADA</a:t>
            </a:r>
          </a:p>
        </p:txBody>
      </p:sp>
      <p:cxnSp>
        <p:nvCxnSpPr>
          <p:cNvPr id="44" name="Straight Connector 43">
            <a:extLst>
              <a:ext uri="{FF2B5EF4-FFF2-40B4-BE49-F238E27FC236}">
                <a16:creationId xmlns:a16="http://schemas.microsoft.com/office/drawing/2014/main" id="{2BC715F0-EFC4-4710-BE40-466B7D484ADB}"/>
              </a:ext>
            </a:extLst>
          </p:cNvPr>
          <p:cNvCxnSpPr/>
          <p:nvPr/>
        </p:nvCxnSpPr>
        <p:spPr>
          <a:xfrm>
            <a:off x="2438400" y="1336446"/>
            <a:ext cx="0" cy="399755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26EA91D-5BE5-4583-B95B-9B7CB4B703DA}"/>
              </a:ext>
            </a:extLst>
          </p:cNvPr>
          <p:cNvCxnSpPr/>
          <p:nvPr/>
        </p:nvCxnSpPr>
        <p:spPr>
          <a:xfrm>
            <a:off x="4720527" y="838200"/>
            <a:ext cx="0" cy="2438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45A16A4-BE96-4A0F-8225-A490DF3A82A3}"/>
              </a:ext>
            </a:extLst>
          </p:cNvPr>
          <p:cNvCxnSpPr/>
          <p:nvPr/>
        </p:nvCxnSpPr>
        <p:spPr>
          <a:xfrm>
            <a:off x="5410200" y="838200"/>
            <a:ext cx="0" cy="193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D5FDB5E-782A-45E6-AE95-6F45CE65FAE1}"/>
              </a:ext>
            </a:extLst>
          </p:cNvPr>
          <p:cNvCxnSpPr>
            <a:cxnSpLocks/>
            <a:endCxn id="30" idx="0"/>
          </p:cNvCxnSpPr>
          <p:nvPr/>
        </p:nvCxnSpPr>
        <p:spPr>
          <a:xfrm>
            <a:off x="6906754" y="827917"/>
            <a:ext cx="1" cy="19344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1AEAF11-7C03-483E-B3BA-E22FA9A93C18}"/>
              </a:ext>
            </a:extLst>
          </p:cNvPr>
          <p:cNvCxnSpPr>
            <a:cxnSpLocks/>
          </p:cNvCxnSpPr>
          <p:nvPr/>
        </p:nvCxnSpPr>
        <p:spPr>
          <a:xfrm flipH="1" flipV="1">
            <a:off x="8279871" y="838200"/>
            <a:ext cx="1" cy="1840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79232A5-516A-4195-A4D7-B88EA67EC62A}"/>
              </a:ext>
            </a:extLst>
          </p:cNvPr>
          <p:cNvCxnSpPr/>
          <p:nvPr/>
        </p:nvCxnSpPr>
        <p:spPr>
          <a:xfrm>
            <a:off x="4720527" y="827917"/>
            <a:ext cx="35527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9E16CE-FCDB-4D68-9341-B677647CA292}"/>
              </a:ext>
            </a:extLst>
          </p:cNvPr>
          <p:cNvCxnSpPr/>
          <p:nvPr/>
        </p:nvCxnSpPr>
        <p:spPr>
          <a:xfrm>
            <a:off x="4720527" y="1752600"/>
            <a:ext cx="355934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BA7E002-EB9B-4D08-8389-E09576D9E609}"/>
              </a:ext>
            </a:extLst>
          </p:cNvPr>
          <p:cNvCxnSpPr>
            <a:cxnSpLocks/>
          </p:cNvCxnSpPr>
          <p:nvPr/>
        </p:nvCxnSpPr>
        <p:spPr>
          <a:xfrm flipV="1">
            <a:off x="5334000" y="1752600"/>
            <a:ext cx="0" cy="10766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C8DA550-2F57-473D-9AAF-9472A3D52E55}"/>
              </a:ext>
            </a:extLst>
          </p:cNvPr>
          <p:cNvCxnSpPr/>
          <p:nvPr/>
        </p:nvCxnSpPr>
        <p:spPr>
          <a:xfrm>
            <a:off x="8273317" y="1752600"/>
            <a:ext cx="0" cy="1256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931D891-B0FD-45C6-AFEE-26A11D615E4F}"/>
              </a:ext>
            </a:extLst>
          </p:cNvPr>
          <p:cNvCxnSpPr>
            <a:cxnSpLocks/>
            <a:endCxn id="34" idx="0"/>
          </p:cNvCxnSpPr>
          <p:nvPr/>
        </p:nvCxnSpPr>
        <p:spPr>
          <a:xfrm>
            <a:off x="6906754" y="1752600"/>
            <a:ext cx="24" cy="1256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777AF64-9F4B-4688-95CF-1C8083ABDE5B}"/>
              </a:ext>
            </a:extLst>
          </p:cNvPr>
          <p:cNvCxnSpPr/>
          <p:nvPr/>
        </p:nvCxnSpPr>
        <p:spPr>
          <a:xfrm>
            <a:off x="4720527" y="3276600"/>
            <a:ext cx="35983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5E719EA-E5A7-4734-AEAC-EC3FC0FEB8CD}"/>
              </a:ext>
            </a:extLst>
          </p:cNvPr>
          <p:cNvCxnSpPr>
            <a:cxnSpLocks/>
          </p:cNvCxnSpPr>
          <p:nvPr/>
        </p:nvCxnSpPr>
        <p:spPr>
          <a:xfrm flipH="1" flipV="1">
            <a:off x="5260026" y="3183084"/>
            <a:ext cx="1" cy="9351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E63046C-598B-469C-9D69-295669A9C5B6}"/>
              </a:ext>
            </a:extLst>
          </p:cNvPr>
          <p:cNvCxnSpPr>
            <a:cxnSpLocks/>
            <a:endCxn id="36" idx="2"/>
          </p:cNvCxnSpPr>
          <p:nvPr/>
        </p:nvCxnSpPr>
        <p:spPr>
          <a:xfrm flipV="1">
            <a:off x="6906768" y="3183084"/>
            <a:ext cx="0" cy="8643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E06DB49-A906-4C7E-BA17-276F1D2B516C}"/>
              </a:ext>
            </a:extLst>
          </p:cNvPr>
          <p:cNvCxnSpPr>
            <a:cxnSpLocks/>
            <a:endCxn id="37" idx="2"/>
          </p:cNvCxnSpPr>
          <p:nvPr/>
        </p:nvCxnSpPr>
        <p:spPr>
          <a:xfrm flipV="1">
            <a:off x="8318908" y="3183084"/>
            <a:ext cx="14405" cy="100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542172B-2801-4B0E-BD6A-688F3FA93B6C}"/>
              </a:ext>
            </a:extLst>
          </p:cNvPr>
          <p:cNvCxnSpPr>
            <a:cxnSpLocks/>
            <a:stCxn id="12" idx="3"/>
            <a:endCxn id="38" idx="1"/>
          </p:cNvCxnSpPr>
          <p:nvPr/>
        </p:nvCxnSpPr>
        <p:spPr>
          <a:xfrm flipV="1">
            <a:off x="4572000" y="3773970"/>
            <a:ext cx="148527" cy="1196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69B795BD-53EB-4DE8-8A1D-E96F41CB3F7F}"/>
              </a:ext>
            </a:extLst>
          </p:cNvPr>
          <p:cNvCxnSpPr>
            <a:stCxn id="38" idx="3"/>
            <a:endCxn id="39" idx="1"/>
          </p:cNvCxnSpPr>
          <p:nvPr/>
        </p:nvCxnSpPr>
        <p:spPr>
          <a:xfrm flipV="1">
            <a:off x="5680745" y="3773771"/>
            <a:ext cx="110120" cy="19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AE9EFF8-822A-468E-87A6-DCF43AA1ACF3}"/>
              </a:ext>
            </a:extLst>
          </p:cNvPr>
          <p:cNvCxnSpPr>
            <a:cxnSpLocks/>
            <a:stCxn id="39" idx="3"/>
            <a:endCxn id="40" idx="1"/>
          </p:cNvCxnSpPr>
          <p:nvPr/>
        </p:nvCxnSpPr>
        <p:spPr>
          <a:xfrm>
            <a:off x="6798940" y="3773771"/>
            <a:ext cx="98929" cy="60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B1D392B-342A-460E-9611-7F5B3B704C9A}"/>
              </a:ext>
            </a:extLst>
          </p:cNvPr>
          <p:cNvCxnSpPr>
            <a:stCxn id="41" idx="1"/>
            <a:endCxn id="40" idx="3"/>
          </p:cNvCxnSpPr>
          <p:nvPr/>
        </p:nvCxnSpPr>
        <p:spPr>
          <a:xfrm flipH="1">
            <a:off x="7905949" y="3779851"/>
            <a:ext cx="8763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BDDFA742-72D7-4DEE-BDF0-DC5C2E934835}"/>
              </a:ext>
            </a:extLst>
          </p:cNvPr>
          <p:cNvCxnSpPr>
            <a:stCxn id="42" idx="1"/>
            <a:endCxn id="13" idx="3"/>
          </p:cNvCxnSpPr>
          <p:nvPr/>
        </p:nvCxnSpPr>
        <p:spPr>
          <a:xfrm flipH="1" flipV="1">
            <a:off x="4581088" y="4605754"/>
            <a:ext cx="198829" cy="199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DA8436E-9D02-459C-AC68-1ED16C1F719E}"/>
              </a:ext>
            </a:extLst>
          </p:cNvPr>
          <p:cNvCxnSpPr>
            <a:endCxn id="11" idx="3"/>
          </p:cNvCxnSpPr>
          <p:nvPr/>
        </p:nvCxnSpPr>
        <p:spPr>
          <a:xfrm flipH="1">
            <a:off x="4572000" y="1336446"/>
            <a:ext cx="148527"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42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Management - Operations</a:t>
            </a:r>
          </a:p>
        </p:txBody>
      </p:sp>
      <p:sp>
        <p:nvSpPr>
          <p:cNvPr id="3" name="Rectangle 2"/>
          <p:cNvSpPr>
            <a:spLocks noGrp="1"/>
          </p:cNvSpPr>
          <p:nvPr>
            <p:ph idx="1"/>
          </p:nvPr>
        </p:nvSpPr>
        <p:spPr>
          <a:xfrm>
            <a:off x="982133" y="1371600"/>
            <a:ext cx="7704667" cy="4628216"/>
          </a:xfrm>
        </p:spPr>
        <p:txBody>
          <a:bodyPr anchor="t">
            <a:normAutofit fontScale="62500" lnSpcReduction="20000"/>
          </a:bodyPr>
          <a:lstStyle/>
          <a:p>
            <a:r>
              <a:rPr lang="en-US" sz="3300" dirty="0">
                <a:latin typeface="Times New Roman" panose="02020603050405020304" pitchFamily="18" charset="0"/>
                <a:cs typeface="Times New Roman" panose="02020603050405020304" pitchFamily="18" charset="0"/>
              </a:rPr>
              <a:t>County Facilities</a:t>
            </a:r>
          </a:p>
          <a:p>
            <a:pPr lvl="1"/>
            <a:r>
              <a:rPr lang="en-US" sz="2200" dirty="0">
                <a:latin typeface="Times New Roman" panose="02020603050405020304" pitchFamily="18" charset="0"/>
                <a:cs typeface="Times New Roman" panose="02020603050405020304" pitchFamily="18" charset="0"/>
              </a:rPr>
              <a:t>Responsible for maintenance for all County facilities, to include all other Elected Offices,  4 parking garages, Health Dept., WIC and RDC</a:t>
            </a:r>
          </a:p>
          <a:p>
            <a:pPr lvl="1"/>
            <a:r>
              <a:rPr lang="en-US" sz="2200" dirty="0">
                <a:latin typeface="Times New Roman" panose="02020603050405020304" pitchFamily="18" charset="0"/>
                <a:cs typeface="Times New Roman" panose="02020603050405020304" pitchFamily="18" charset="0"/>
              </a:rPr>
              <a:t>132 Buildings / 3,117,410 Sq. Ft.</a:t>
            </a:r>
          </a:p>
          <a:p>
            <a:pPr lvl="1"/>
            <a:r>
              <a:rPr lang="en-US" sz="2200" dirty="0">
                <a:latin typeface="Times New Roman" panose="02020603050405020304" pitchFamily="18" charset="0"/>
                <a:cs typeface="Times New Roman" panose="02020603050405020304" pitchFamily="18" charset="0"/>
              </a:rPr>
              <a:t>59 FTE’s ( Responsible for 52,837 Sq. Ft.  per person)</a:t>
            </a:r>
          </a:p>
          <a:p>
            <a:r>
              <a:rPr lang="en-US" sz="3300" dirty="0">
                <a:latin typeface="Times New Roman" panose="02020603050405020304" pitchFamily="18" charset="0"/>
                <a:cs typeface="Times New Roman" panose="02020603050405020304" pitchFamily="18" charset="0"/>
              </a:rPr>
              <a:t>Strategic Infrastructure Management</a:t>
            </a:r>
          </a:p>
          <a:p>
            <a:pPr lvl="1"/>
            <a:r>
              <a:rPr lang="en-US" sz="2200" dirty="0">
                <a:latin typeface="Times New Roman" panose="02020603050405020304" pitchFamily="18" charset="0"/>
                <a:cs typeface="Times New Roman" panose="02020603050405020304" pitchFamily="18" charset="0"/>
              </a:rPr>
              <a:t>Division under Facilities that handles and monitors real estate transactions (e.g. building sales, new leases, lease renewals, etc.), and manages the ADA team and budget</a:t>
            </a:r>
            <a:endParaRPr lang="en-US" sz="2000" dirty="0">
              <a:latin typeface="Times New Roman" panose="02020603050405020304" pitchFamily="18" charset="0"/>
              <a:cs typeface="Times New Roman" panose="02020603050405020304" pitchFamily="18" charset="0"/>
            </a:endParaRPr>
          </a:p>
          <a:p>
            <a:pPr lvl="1"/>
            <a:r>
              <a:rPr lang="en-US" sz="2900" dirty="0">
                <a:latin typeface="Times New Roman" panose="02020603050405020304" pitchFamily="18" charset="0"/>
                <a:cs typeface="Times New Roman" panose="02020603050405020304" pitchFamily="18" charset="0"/>
              </a:rPr>
              <a:t>ADA (Americans with Disabilities Act)</a:t>
            </a:r>
          </a:p>
          <a:p>
            <a:pPr lvl="2"/>
            <a:r>
              <a:rPr lang="en-US" sz="2200" dirty="0">
                <a:latin typeface="Times New Roman" panose="02020603050405020304" pitchFamily="18" charset="0"/>
                <a:cs typeface="Times New Roman" panose="02020603050405020304" pitchFamily="18" charset="0"/>
              </a:rPr>
              <a:t>Ensures County compliance with Title II ADA requirements through audits on all County Facilities, Parks, access to all public right of way (ROW) and ADA accessibility to county services  </a:t>
            </a:r>
          </a:p>
          <a:p>
            <a:pPr lvl="2"/>
            <a:r>
              <a:rPr lang="en-US" sz="2200" dirty="0">
                <a:latin typeface="Times New Roman" panose="02020603050405020304" pitchFamily="18" charset="0"/>
                <a:cs typeface="Times New Roman" panose="02020603050405020304" pitchFamily="18" charset="0"/>
              </a:rPr>
              <a:t>ADA staff works with citizens in response to ADA concerns and complaints</a:t>
            </a:r>
            <a:endParaRPr lang="en-US"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3 FTE’s</a:t>
            </a:r>
          </a:p>
          <a:p>
            <a:pPr marL="457200" lvl="1" indent="0">
              <a:buNone/>
            </a:pPr>
            <a:endParaRPr lang="en-US" sz="22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Total FTEs = 62</a:t>
            </a:r>
            <a:endParaRPr lang="en-US" sz="3300" dirty="0">
              <a:solidFill>
                <a:srgbClr val="C0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166646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70948" y="13882"/>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Mandates/State Statutes</a:t>
            </a:r>
          </a:p>
        </p:txBody>
      </p:sp>
      <p:sp>
        <p:nvSpPr>
          <p:cNvPr id="3" name="Rectangle 2"/>
          <p:cNvSpPr>
            <a:spLocks noGrp="1"/>
          </p:cNvSpPr>
          <p:nvPr>
            <p:ph idx="1"/>
          </p:nvPr>
        </p:nvSpPr>
        <p:spPr>
          <a:xfrm>
            <a:off x="982133" y="1295400"/>
            <a:ext cx="7704667" cy="4704416"/>
          </a:xfrm>
        </p:spPr>
        <p:txBody>
          <a:bodyPr anchor="t">
            <a:normAutofit lnSpcReduction="10000"/>
          </a:bodyPr>
          <a:lstStyle/>
          <a:p>
            <a:pPr marL="0" indent="0">
              <a:buNone/>
            </a:pPr>
            <a:r>
              <a:rPr lang="en-US" u="sng" dirty="0">
                <a:latin typeface="Times New Roman" panose="02020603050405020304" pitchFamily="18" charset="0"/>
                <a:cs typeface="Times New Roman" panose="02020603050405020304" pitchFamily="18" charset="0"/>
              </a:rPr>
              <a:t>Federal:</a:t>
            </a:r>
          </a:p>
          <a:p>
            <a:pPr marL="0" indent="0">
              <a:buNone/>
            </a:pPr>
            <a:r>
              <a:rPr lang="en-US" sz="2100" dirty="0">
                <a:latin typeface="Times New Roman" panose="02020603050405020304" pitchFamily="18" charset="0"/>
                <a:cs typeface="Times New Roman" panose="02020603050405020304" pitchFamily="18" charset="0"/>
              </a:rPr>
              <a:t>Americans With Disabilities Act (ADA) (Title II)</a:t>
            </a:r>
          </a:p>
          <a:p>
            <a:pPr marL="457200" lvl="1" indent="0">
              <a:buNone/>
            </a:pPr>
            <a:r>
              <a:rPr lang="en-US" dirty="0">
                <a:latin typeface="Times New Roman" panose="02020603050405020304" pitchFamily="18" charset="0"/>
                <a:cs typeface="Times New Roman" panose="02020603050405020304" pitchFamily="18" charset="0"/>
              </a:rPr>
              <a:t>Title II requires that state and local governments give people with disabilities an equal opportunity to benefit from their programs, services, and activities, for example public education, employment, transportation, recreation, health care, social services, courts, voting, and town meetings.</a:t>
            </a:r>
          </a:p>
          <a:p>
            <a:pPr marL="457200" lvl="1" indent="0">
              <a:buNone/>
            </a:pPr>
            <a:endParaRPr lang="en-US"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State and Local Governments: </a:t>
            </a:r>
          </a:p>
          <a:p>
            <a:pPr marL="0" indent="0">
              <a:buNone/>
            </a:pPr>
            <a:r>
              <a:rPr lang="en-US" sz="2100" dirty="0">
                <a:latin typeface="Times New Roman" panose="02020603050405020304" pitchFamily="18" charset="0"/>
                <a:cs typeface="Times New Roman" panose="02020603050405020304" pitchFamily="18" charset="0"/>
              </a:rPr>
              <a:t>Colorado Revised Statutes C.R.S.A . </a:t>
            </a:r>
            <a:r>
              <a:rPr lang="en-US" sz="2100" b="1" dirty="0">
                <a:latin typeface="Times New Roman" panose="02020603050405020304" pitchFamily="18" charset="0"/>
                <a:cs typeface="Times New Roman" panose="02020603050405020304" pitchFamily="18" charset="0"/>
              </a:rPr>
              <a:t>§</a:t>
            </a:r>
            <a:r>
              <a:rPr lang="en-US" sz="2100" dirty="0">
                <a:latin typeface="Times New Roman" panose="02020603050405020304" pitchFamily="18" charset="0"/>
                <a:cs typeface="Times New Roman" panose="02020603050405020304" pitchFamily="18" charset="0"/>
              </a:rPr>
              <a:t> 30-11-104 (1)(a)</a:t>
            </a:r>
          </a:p>
          <a:p>
            <a:pPr marL="457200" lvl="1" indent="0">
              <a:buNone/>
            </a:pPr>
            <a:r>
              <a:rPr lang="en-US" dirty="0">
                <a:latin typeface="Times New Roman" panose="02020603050405020304" pitchFamily="18" charset="0"/>
                <a:cs typeface="Times New Roman" panose="02020603050405020304" pitchFamily="18" charset="0"/>
              </a:rPr>
              <a:t>Each County at its own expense, shall provide a suitable courthouse, a sufficient jail and other necessary county buildings and keep them in repair.</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7" name="Picture 6">
            <a:extLst>
              <a:ext uri="{FF2B5EF4-FFF2-40B4-BE49-F238E27FC236}">
                <a16:creationId xmlns:a16="http://schemas.microsoft.com/office/drawing/2014/main" id="{FAB8E594-A7E4-489B-A377-DCE5B0186F91}"/>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97816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970466" y="6116070"/>
            <a:ext cx="5314517" cy="365125"/>
          </a:xfrm>
        </p:spPr>
        <p:txBody>
          <a:bodyPr/>
          <a:lstStyle/>
          <a:p>
            <a:r>
              <a:rPr lang="en-US" dirty="0">
                <a:latin typeface="Times New Roman" panose="02020603050405020304" pitchFamily="18" charset="0"/>
                <a:cs typeface="Times New Roman" panose="02020603050405020304" pitchFamily="18" charset="0"/>
              </a:rPr>
              <a:t>FSIM</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
        <p:nvSpPr>
          <p:cNvPr id="12" name="TextBox 11">
            <a:extLst>
              <a:ext uri="{FF2B5EF4-FFF2-40B4-BE49-F238E27FC236}">
                <a16:creationId xmlns:a16="http://schemas.microsoft.com/office/drawing/2014/main" id="{5FC96287-4516-4FE1-A138-43430CEADB17}"/>
              </a:ext>
            </a:extLst>
          </p:cNvPr>
          <p:cNvSpPr txBox="1"/>
          <p:nvPr/>
        </p:nvSpPr>
        <p:spPr>
          <a:xfrm>
            <a:off x="838200" y="268372"/>
            <a:ext cx="8077200" cy="5570756"/>
          </a:xfrm>
          <a:prstGeom prst="rect">
            <a:avLst/>
          </a:prstGeom>
          <a:noFill/>
        </p:spPr>
        <p:txBody>
          <a:bodyPr wrap="square">
            <a:spAutoFit/>
          </a:bodyPr>
          <a:lstStyle/>
          <a:p>
            <a:pPr marL="0" lvl="0" indent="0" algn="ctr" fontAlgn="auto">
              <a:lnSpc>
                <a:spcPct val="80000"/>
              </a:lnSpc>
              <a:spcBef>
                <a:spcPts val="240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MISSION STATEMENT</a:t>
            </a:r>
          </a:p>
          <a:p>
            <a:pPr marL="0" lvl="0" indent="0" algn="l" fontAlgn="auto">
              <a:lnSpc>
                <a:spcPct val="80000"/>
              </a:lnSpc>
              <a:spcBef>
                <a:spcPts val="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 </a:t>
            </a:r>
          </a:p>
          <a:p>
            <a:pPr marL="0" lvl="0" indent="0" algn="ctr"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Facilities Management is an internal service organization working together to provide functional, safe, and clean facilities for El Paso County citizens and employees.</a:t>
            </a:r>
          </a:p>
          <a:p>
            <a:pPr marL="0" lvl="0" indent="0" algn="ctr" fontAlgn="auto">
              <a:lnSpc>
                <a:spcPct val="80000"/>
              </a:lnSpc>
              <a:spcBef>
                <a:spcPts val="240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VISION STATEMENT</a:t>
            </a:r>
          </a:p>
          <a:p>
            <a:pPr marL="0" lvl="0" indent="0" algn="l" fontAlgn="auto">
              <a:lnSpc>
                <a:spcPct val="80000"/>
              </a:lnSpc>
              <a:spcBef>
                <a:spcPts val="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 </a:t>
            </a:r>
          </a:p>
          <a:p>
            <a:pPr marL="0" lvl="0" indent="0" algn="ctr"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Our vision is to anticipate and plan for the changing needs of our customers and employees through commitment to professionalism and teamwork.</a:t>
            </a:r>
          </a:p>
          <a:p>
            <a:pPr marL="0" lvl="0" indent="0" algn="l" fontAlgn="auto">
              <a:lnSpc>
                <a:spcPct val="80000"/>
              </a:lnSpc>
              <a:spcBef>
                <a:spcPts val="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 </a:t>
            </a:r>
          </a:p>
          <a:p>
            <a:pPr marL="0" lvl="0" indent="0" algn="ctr" fontAlgn="auto">
              <a:lnSpc>
                <a:spcPct val="80000"/>
              </a:lnSpc>
              <a:spcBef>
                <a:spcPts val="240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GUIDING PRINCIPLES</a:t>
            </a:r>
          </a:p>
          <a:p>
            <a:pPr marL="0" lvl="0" indent="0" algn="l" fontAlgn="auto">
              <a:lnSpc>
                <a:spcPct val="80000"/>
              </a:lnSpc>
              <a:spcBef>
                <a:spcPts val="0"/>
              </a:spcBef>
              <a:buClr>
                <a:schemeClr val="accent1">
                  <a:lumMod val="75000"/>
                </a:schemeClr>
              </a:buClr>
              <a:buSzPct val="145000"/>
              <a:buFont typeface="Arial"/>
              <a:buNone/>
              <a:tabLst/>
              <a:defRPr/>
            </a:pPr>
            <a:r>
              <a:rPr lang="en-US" b="1" kern="0" dirty="0">
                <a:solidFill>
                  <a:srgbClr val="365F91"/>
                </a:solidFill>
                <a:latin typeface="Times New Roman"/>
                <a:cs typeface="Times New Roman"/>
              </a:rPr>
              <a:t> </a:t>
            </a:r>
          </a:p>
          <a:p>
            <a:pPr marL="0" lvl="0" indent="0" algn="l" fontAlgn="auto">
              <a:lnSpc>
                <a:spcPct val="80000"/>
              </a:lnSpc>
              <a:spcBef>
                <a:spcPts val="0"/>
              </a:spcBef>
              <a:buClr>
                <a:schemeClr val="accent1">
                  <a:lumMod val="75000"/>
                </a:schemeClr>
              </a:buClr>
              <a:buSzPct val="145000"/>
              <a:buFont typeface="Arial"/>
              <a:buNone/>
              <a:tabLst/>
              <a:defRPr/>
            </a:pPr>
            <a:r>
              <a:rPr lang="en-US" sz="1400" b="1" kern="0" dirty="0">
                <a:latin typeface="Times New Roman"/>
                <a:cs typeface="Times New Roman"/>
              </a:rPr>
              <a:t>We are committed to:</a:t>
            </a:r>
          </a:p>
          <a:p>
            <a:pPr marL="0" lvl="0" indent="0" algn="l" fontAlgn="auto">
              <a:lnSpc>
                <a:spcPct val="80000"/>
              </a:lnSpc>
              <a:spcBef>
                <a:spcPts val="0"/>
              </a:spcBef>
              <a:buClr>
                <a:schemeClr val="accent1">
                  <a:lumMod val="75000"/>
                </a:schemeClr>
              </a:buClr>
              <a:buSzPct val="145000"/>
              <a:buFont typeface="Arial"/>
              <a:buNone/>
              <a:tabLst/>
              <a:defRPr/>
            </a:pPr>
            <a:r>
              <a:rPr lang="en-US" b="1" kern="0" dirty="0">
                <a:latin typeface="Times New Roman"/>
                <a:cs typeface="Times New Roman"/>
              </a:rPr>
              <a:t> </a:t>
            </a:r>
            <a:endParaRPr lang="en-US" sz="1400" b="1" kern="0" dirty="0">
              <a:latin typeface="Times New Roman"/>
              <a:cs typeface="Times New Roman"/>
            </a:endParaRP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Respectful interactions characterized by honesty, integrity, fairness, mutual support and open communication</a:t>
            </a:r>
          </a:p>
          <a:p>
            <a:pPr marL="0" lvl="0" indent="0" algn="l"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 </a:t>
            </a: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A work environment that values employee contributions, stimulates innovation, and promotes continuous improvement</a:t>
            </a:r>
          </a:p>
          <a:p>
            <a:pPr marL="0" lvl="0" indent="0" algn="l"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 </a:t>
            </a: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Providing quality and reliable service in an efficient resourceful manner</a:t>
            </a:r>
          </a:p>
          <a:p>
            <a:pPr marL="0" lvl="0" indent="0" algn="l"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 </a:t>
            </a: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Maintaining an environment of trust and commitment to achieve fulfillment and pride of accomplishment</a:t>
            </a:r>
          </a:p>
          <a:p>
            <a:pPr marL="0" lvl="0" indent="0" algn="l"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 </a:t>
            </a: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Improving the planning process to anticipate and fulfill the customer needs</a:t>
            </a:r>
          </a:p>
          <a:p>
            <a:pPr marL="0" lvl="0" indent="0" algn="l" fontAlgn="auto">
              <a:lnSpc>
                <a:spcPct val="80000"/>
              </a:lnSpc>
              <a:spcBef>
                <a:spcPts val="0"/>
              </a:spcBef>
              <a:buClr>
                <a:schemeClr val="accent1">
                  <a:lumMod val="75000"/>
                </a:schemeClr>
              </a:buClr>
              <a:buSzPct val="145000"/>
              <a:buFont typeface="Arial"/>
              <a:buNone/>
              <a:tabLst/>
              <a:defRPr/>
            </a:pPr>
            <a:r>
              <a:rPr lang="en-US" sz="1400" kern="0" dirty="0">
                <a:latin typeface="Times New Roman"/>
                <a:cs typeface="Times New Roman"/>
              </a:rPr>
              <a:t> </a:t>
            </a:r>
          </a:p>
          <a:p>
            <a:pPr marL="342900" lvl="0" indent="-342900" algn="l" fontAlgn="auto">
              <a:lnSpc>
                <a:spcPct val="80000"/>
              </a:lnSpc>
              <a:spcBef>
                <a:spcPts val="0"/>
              </a:spcBef>
              <a:buClr>
                <a:schemeClr val="accent1">
                  <a:lumMod val="75000"/>
                </a:schemeClr>
              </a:buClr>
              <a:buSzPct val="145000"/>
              <a:buFont typeface="Symbol"/>
              <a:buChar char=""/>
              <a:tabLst/>
              <a:defRPr/>
            </a:pPr>
            <a:r>
              <a:rPr lang="en-US" sz="1400" kern="0" dirty="0">
                <a:latin typeface="Times New Roman"/>
                <a:cs typeface="Times New Roman"/>
              </a:rPr>
              <a:t>Efficient utilization of tax dollars through financial planning and sound fiscal management</a:t>
            </a:r>
          </a:p>
        </p:txBody>
      </p:sp>
    </p:spTree>
    <p:extLst>
      <p:ext uri="{BB962C8B-B14F-4D97-AF65-F5344CB8AC3E}">
        <p14:creationId xmlns:p14="http://schemas.microsoft.com/office/powerpoint/2010/main" val="296724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0"/>
            <a:ext cx="7704667" cy="537101"/>
          </a:xfrm>
        </p:spPr>
        <p:txBody>
          <a:bodyPr>
            <a:noAutofit/>
          </a:bodyPr>
          <a:lstStyle/>
          <a:p>
            <a:r>
              <a:rPr lang="en-JM" sz="3200"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537101"/>
            <a:ext cx="7780867" cy="5635099"/>
          </a:xfrm>
        </p:spPr>
        <p:txBody>
          <a:bodyPr anchor="t">
            <a:noAutofit/>
          </a:bodyPr>
          <a:lstStyle/>
          <a:p>
            <a:pPr marL="0" indent="0">
              <a:buNone/>
            </a:pPr>
            <a:r>
              <a:rPr lang="en-US" sz="2100" u="sng" dirty="0">
                <a:latin typeface="Times New Roman" panose="02020603050405020304" pitchFamily="18" charset="0"/>
                <a:cs typeface="Times New Roman" panose="02020603050405020304" pitchFamily="18" charset="0"/>
              </a:rPr>
              <a:t>Challenges to County Facilities:</a:t>
            </a:r>
          </a:p>
          <a:p>
            <a:r>
              <a:rPr lang="en-US" sz="2000" dirty="0">
                <a:latin typeface="Times New Roman" panose="02020603050405020304" pitchFamily="18" charset="0"/>
                <a:cs typeface="Times New Roman" panose="02020603050405020304" pitchFamily="18" charset="0"/>
              </a:rPr>
              <a:t>The economy and local employment market continue to challenge FSIM to retain and attract new talent</a:t>
            </a:r>
          </a:p>
          <a:p>
            <a:pPr lvl="1"/>
            <a:r>
              <a:rPr lang="en-US" sz="1600" dirty="0">
                <a:latin typeface="Times New Roman" panose="02020603050405020304" pitchFamily="18" charset="0"/>
                <a:cs typeface="Times New Roman" panose="02020603050405020304" pitchFamily="18" charset="0"/>
              </a:rPr>
              <a:t>Increased cost for labor and materials </a:t>
            </a:r>
          </a:p>
          <a:p>
            <a:pPr lvl="1"/>
            <a:r>
              <a:rPr lang="en-US" sz="1600" dirty="0">
                <a:latin typeface="Times New Roman" panose="02020603050405020304" pitchFamily="18" charset="0"/>
                <a:cs typeface="Times New Roman" panose="02020603050405020304" pitchFamily="18" charset="0"/>
              </a:rPr>
              <a:t>Increased time for delivery of materials </a:t>
            </a:r>
          </a:p>
          <a:p>
            <a:pPr lvl="1"/>
            <a:r>
              <a:rPr lang="en-US" sz="1600" dirty="0">
                <a:latin typeface="Times New Roman" panose="02020603050405020304" pitchFamily="18" charset="0"/>
                <a:cs typeface="Times New Roman" panose="02020603050405020304" pitchFamily="18" charset="0"/>
              </a:rPr>
              <a:t>Lack of availability of labor and materials</a:t>
            </a:r>
          </a:p>
          <a:p>
            <a:r>
              <a:rPr lang="en-US" sz="2000" dirty="0">
                <a:latin typeface="Times New Roman" panose="02020603050405020304" pitchFamily="18" charset="0"/>
                <a:cs typeface="Times New Roman" panose="02020603050405020304" pitchFamily="18" charset="0"/>
              </a:rPr>
              <a:t>Facilities goal is to manage the maintenance of all County buildings through a strategic plan based on historical data, rather then managing by emergency</a:t>
            </a:r>
          </a:p>
          <a:p>
            <a:pPr lvl="1"/>
            <a:r>
              <a:rPr lang="en-US" sz="1600" dirty="0">
                <a:latin typeface="Times New Roman" panose="02020603050405020304" pitchFamily="18" charset="0"/>
                <a:cs typeface="Times New Roman" panose="02020603050405020304" pitchFamily="18" charset="0"/>
              </a:rPr>
              <a:t>Effective maintenance reduces expenses by avoiding premature replacement costs and down time that can impact County operations  </a:t>
            </a:r>
          </a:p>
          <a:p>
            <a:pPr lvl="1"/>
            <a:r>
              <a:rPr lang="en-US" sz="1600" dirty="0">
                <a:latin typeface="Times New Roman" panose="02020603050405020304" pitchFamily="18" charset="0"/>
                <a:cs typeface="Times New Roman" panose="02020603050405020304" pitchFamily="18" charset="0"/>
              </a:rPr>
              <a:t>Reduce legal risk to the County (e.g. ADA compliance)</a:t>
            </a:r>
          </a:p>
          <a:p>
            <a:pPr lvl="1"/>
            <a:r>
              <a:rPr lang="en-US" sz="1600" dirty="0">
                <a:latin typeface="Times New Roman" panose="02020603050405020304" pitchFamily="18" charset="0"/>
                <a:cs typeface="Times New Roman" panose="02020603050405020304" pitchFamily="18" charset="0"/>
              </a:rPr>
              <a:t>Ensure staff / citizens needs are met</a:t>
            </a:r>
          </a:p>
          <a:p>
            <a:pPr lvl="1"/>
            <a:r>
              <a:rPr lang="en-US" sz="1600" dirty="0">
                <a:latin typeface="Times New Roman" panose="02020603050405020304" pitchFamily="18" charset="0"/>
                <a:cs typeface="Times New Roman" panose="02020603050405020304" pitchFamily="18" charset="0"/>
              </a:rPr>
              <a:t>Continues equipment modernization and increases efficiencies (decreases utility costs)  </a:t>
            </a:r>
          </a:p>
          <a:p>
            <a:pPr marL="457200" lvl="1" indent="0">
              <a:buNone/>
            </a:pPr>
            <a:endParaRPr lang="en-US" sz="16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7</a:t>
            </a:fld>
            <a:endParaRPr lang="en-US" dirty="0"/>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55788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0"/>
            <a:ext cx="7704667" cy="761999"/>
          </a:xfrm>
        </p:spPr>
        <p:txBody>
          <a:bodyPr>
            <a:normAutofit/>
          </a:bodyPr>
          <a:lstStyle/>
          <a:p>
            <a:r>
              <a:rPr lang="en-JM" sz="3000" dirty="0">
                <a:latin typeface="Times New Roman" panose="02020603050405020304" pitchFamily="18" charset="0"/>
                <a:cs typeface="Times New Roman" panose="02020603050405020304" pitchFamily="18" charset="0"/>
              </a:rPr>
              <a:t>2021 Achievements</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8</a:t>
            </a:fld>
            <a:endParaRPr lang="en-US" dirty="0"/>
          </a:p>
        </p:txBody>
      </p:sp>
      <p:sp>
        <p:nvSpPr>
          <p:cNvPr id="3" name="Rectangle 2"/>
          <p:cNvSpPr>
            <a:spLocks noGrp="1"/>
          </p:cNvSpPr>
          <p:nvPr>
            <p:ph idx="4294967295"/>
          </p:nvPr>
        </p:nvSpPr>
        <p:spPr>
          <a:xfrm>
            <a:off x="1287463" y="2667000"/>
            <a:ext cx="7856537" cy="2605088"/>
          </a:xfrm>
        </p:spPr>
        <p:txBody>
          <a:bodyPr anchor="t">
            <a:noAutofit/>
          </a:bodyPr>
          <a:lstStyle/>
          <a:p>
            <a:pPr marL="0" indent="0">
              <a:buNone/>
            </a:pPr>
            <a:endParaRPr lang="en-US" sz="1500" dirty="0">
              <a:latin typeface="Times New Roman" panose="02020603050405020304" pitchFamily="18" charset="0"/>
              <a:cs typeface="Times New Roman" panose="02020603050405020304" pitchFamily="18" charset="0"/>
            </a:endParaRPr>
          </a:p>
          <a:p>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 </a:t>
            </a:r>
          </a:p>
          <a:p>
            <a:pPr marL="0" indent="0">
              <a:buNone/>
            </a:pPr>
            <a:endParaRPr lang="en-US" sz="1800" u="sng" dirty="0">
              <a:latin typeface="Times New Roman" panose="02020603050405020304" pitchFamily="18" charset="0"/>
              <a:cs typeface="Times New Roman" panose="02020603050405020304" pitchFamily="18" charset="0"/>
            </a:endParaRPr>
          </a:p>
          <a:p>
            <a:endParaRPr lang="en-US" sz="1800" u="sng"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p>
          <a:p>
            <a:endParaRPr lang="en-US" sz="18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graphicFrame>
        <p:nvGraphicFramePr>
          <p:cNvPr id="8" name="Table 7">
            <a:extLst>
              <a:ext uri="{FF2B5EF4-FFF2-40B4-BE49-F238E27FC236}">
                <a16:creationId xmlns:a16="http://schemas.microsoft.com/office/drawing/2014/main" id="{303955FE-7068-4BEB-B38A-242FC4E2D720}"/>
              </a:ext>
            </a:extLst>
          </p:cNvPr>
          <p:cNvGraphicFramePr>
            <a:graphicFrameLocks noGrp="1"/>
          </p:cNvGraphicFramePr>
          <p:nvPr>
            <p:extLst>
              <p:ext uri="{D42A27DB-BD31-4B8C-83A1-F6EECF244321}">
                <p14:modId xmlns:p14="http://schemas.microsoft.com/office/powerpoint/2010/main" val="1849000678"/>
              </p:ext>
            </p:extLst>
          </p:nvPr>
        </p:nvGraphicFramePr>
        <p:xfrm>
          <a:off x="1831975" y="1371600"/>
          <a:ext cx="5480050" cy="2362200"/>
        </p:xfrm>
        <a:graphic>
          <a:graphicData uri="http://schemas.openxmlformats.org/drawingml/2006/table">
            <a:tbl>
              <a:tblPr/>
              <a:tblGrid>
                <a:gridCol w="1358019">
                  <a:extLst>
                    <a:ext uri="{9D8B030D-6E8A-4147-A177-3AD203B41FA5}">
                      <a16:colId xmlns:a16="http://schemas.microsoft.com/office/drawing/2014/main" val="3723427315"/>
                    </a:ext>
                  </a:extLst>
                </a:gridCol>
                <a:gridCol w="3133039">
                  <a:extLst>
                    <a:ext uri="{9D8B030D-6E8A-4147-A177-3AD203B41FA5}">
                      <a16:colId xmlns:a16="http://schemas.microsoft.com/office/drawing/2014/main" val="472290197"/>
                    </a:ext>
                  </a:extLst>
                </a:gridCol>
                <a:gridCol w="988992">
                  <a:extLst>
                    <a:ext uri="{9D8B030D-6E8A-4147-A177-3AD203B41FA5}">
                      <a16:colId xmlns:a16="http://schemas.microsoft.com/office/drawing/2014/main" val="3650893111"/>
                    </a:ext>
                  </a:extLst>
                </a:gridCol>
              </a:tblGrid>
              <a:tr h="205968">
                <a:tc gridSpan="3">
                  <a:txBody>
                    <a:bodyPr/>
                    <a:lstStyle/>
                    <a:p>
                      <a:pPr algn="ctr" fontAlgn="ctr"/>
                      <a:r>
                        <a:rPr lang="en-US" sz="1200" b="1" i="0" u="none" strike="noStrike" dirty="0">
                          <a:solidFill>
                            <a:srgbClr val="000000"/>
                          </a:solidFill>
                          <a:effectLst/>
                          <a:latin typeface="Times New Roman" panose="02020603050405020304" pitchFamily="18" charset="0"/>
                        </a:rPr>
                        <a:t>FSIM Large ADA Project Summary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0225195"/>
                  </a:ext>
                </a:extLst>
              </a:tr>
              <a:tr h="205968">
                <a:tc>
                  <a:txBody>
                    <a:bodyPr/>
                    <a:lstStyle/>
                    <a:p>
                      <a:pPr algn="ctr" fontAlgn="ctr"/>
                      <a:r>
                        <a:rPr lang="en-US" sz="1200" b="1" i="0" u="none" strike="noStrike">
                          <a:solidFill>
                            <a:srgbClr val="000000"/>
                          </a:solidFill>
                          <a:effectLst/>
                          <a:latin typeface="Times New Roman" panose="02020603050405020304" pitchFamily="18" charset="0"/>
                        </a:rPr>
                        <a:t>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200" b="1" i="0" u="none" strike="noStrike">
                          <a:solidFill>
                            <a:srgbClr val="000000"/>
                          </a:solidFill>
                          <a:effectLst/>
                          <a:latin typeface="Times New Roman" panose="02020603050405020304" pitchFamily="18"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200" b="1" i="0" u="none" strike="noStrike">
                          <a:solidFill>
                            <a:srgbClr val="000000"/>
                          </a:solidFill>
                          <a:effectLst/>
                          <a:latin typeface="Times New Roman" panose="02020603050405020304" pitchFamily="18" charset="0"/>
                        </a:rPr>
                        <a:t>Cost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948304815"/>
                  </a:ext>
                </a:extLst>
              </a:tr>
              <a:tr h="411937">
                <a:tc>
                  <a:txBody>
                    <a:bodyPr/>
                    <a:lstStyle/>
                    <a:p>
                      <a:pPr algn="l" fontAlgn="b"/>
                      <a:r>
                        <a:rPr lang="en-US" sz="1200" b="0" i="0" u="none" strike="noStrike">
                          <a:solidFill>
                            <a:srgbClr val="000000"/>
                          </a:solidFill>
                          <a:effectLst/>
                          <a:latin typeface="Times New Roman" panose="02020603050405020304" pitchFamily="18" charset="0"/>
                        </a:rPr>
                        <a:t>Courthouse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Times New Roman" panose="02020603050405020304" pitchFamily="18" charset="0"/>
                        </a:rPr>
                        <a:t>Restroom Compliance / Accessibility Upgrades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540,000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73961"/>
                  </a:ext>
                </a:extLst>
              </a:tr>
              <a:tr h="411937">
                <a:tc>
                  <a:txBody>
                    <a:bodyPr/>
                    <a:lstStyle/>
                    <a:p>
                      <a:pPr algn="l" fontAlgn="b"/>
                      <a:r>
                        <a:rPr lang="en-US" sz="1200" b="0" i="0" u="none" strike="noStrike">
                          <a:solidFill>
                            <a:srgbClr val="000000"/>
                          </a:solidFill>
                          <a:effectLst/>
                          <a:latin typeface="Times New Roman" panose="02020603050405020304" pitchFamily="18" charset="0"/>
                        </a:rPr>
                        <a:t>Pikes Peak Center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Times New Roman" panose="02020603050405020304" pitchFamily="18" charset="0"/>
                        </a:rPr>
                        <a:t>Restroom Compliance / Accessibility Upgrades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74,000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250189"/>
                  </a:ext>
                </a:extLst>
              </a:tr>
              <a:tr h="225278">
                <a:tc>
                  <a:txBody>
                    <a:bodyPr/>
                    <a:lstStyle/>
                    <a:p>
                      <a:pPr algn="l" fontAlgn="b"/>
                      <a:r>
                        <a:rPr lang="en-US" sz="1200" b="0" i="0" u="none" strike="noStrike">
                          <a:solidFill>
                            <a:srgbClr val="000000"/>
                          </a:solidFill>
                          <a:effectLst/>
                          <a:latin typeface="Times New Roman" panose="02020603050405020304" pitchFamily="18" charset="0"/>
                        </a:rPr>
                        <a:t>Pikes Peak Center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Times New Roman" panose="02020603050405020304" pitchFamily="18" charset="0"/>
                        </a:rPr>
                        <a:t>Wheelchair Lift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35,000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766980"/>
                  </a:ext>
                </a:extLst>
              </a:tr>
              <a:tr h="225278">
                <a:tc>
                  <a:txBody>
                    <a:bodyPr/>
                    <a:lstStyle/>
                    <a:p>
                      <a:pPr algn="l" fontAlgn="b"/>
                      <a:r>
                        <a:rPr lang="en-US" sz="1200" b="0" i="0" u="none" strike="noStrike">
                          <a:solidFill>
                            <a:srgbClr val="000000"/>
                          </a:solidFill>
                          <a:effectLst/>
                          <a:latin typeface="Times New Roman" panose="02020603050405020304" pitchFamily="18" charset="0"/>
                        </a:rPr>
                        <a:t>Fairgrounds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ADA Parkign Lot Paving / Marking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189,000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281134"/>
                  </a:ext>
                </a:extLst>
              </a:tr>
              <a:tr h="225278">
                <a:tc>
                  <a:txBody>
                    <a:bodyPr/>
                    <a:lstStyle/>
                    <a:p>
                      <a:pPr algn="l" fontAlgn="b"/>
                      <a:r>
                        <a:rPr lang="en-US" sz="1200" b="0" i="0" u="none" strike="noStrike">
                          <a:solidFill>
                            <a:srgbClr val="000000"/>
                          </a:solidFill>
                          <a:effectLst/>
                          <a:latin typeface="Times New Roman" panose="02020603050405020304" pitchFamily="18" charset="0"/>
                        </a:rPr>
                        <a:t>CJC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Accessible Showers / Medical Division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45,000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125704"/>
                  </a:ext>
                </a:extLst>
              </a:tr>
              <a:tr h="225278">
                <a:tc>
                  <a:txBody>
                    <a:bodyPr/>
                    <a:lstStyle/>
                    <a:p>
                      <a:pPr algn="l" fontAlgn="b"/>
                      <a:r>
                        <a:rPr lang="en-US" sz="1200" b="0" i="0" u="none" strike="noStrike">
                          <a:solidFill>
                            <a:srgbClr val="000000"/>
                          </a:solidFill>
                          <a:effectLst/>
                          <a:latin typeface="Times New Roman" panose="02020603050405020304" pitchFamily="18" charset="0"/>
                        </a:rPr>
                        <a:t>CSC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DHS &amp; Recording Lobby Automated Doors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098320"/>
                  </a:ext>
                </a:extLst>
              </a:tr>
              <a:tr h="225278">
                <a:tc gridSpan="2">
                  <a:txBody>
                    <a:bodyPr/>
                    <a:lstStyle/>
                    <a:p>
                      <a:pPr algn="r" fontAlgn="b"/>
                      <a:r>
                        <a:rPr lang="en-US" sz="1200" b="0" i="0" u="none" strike="noStrike">
                          <a:solidFill>
                            <a:srgbClr val="000000"/>
                          </a:solidFill>
                          <a:effectLst/>
                          <a:latin typeface="Times New Roman" panose="02020603050405020304" pitchFamily="18" charset="0"/>
                        </a:rPr>
                        <a:t>Total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1200" b="1" i="0" u="none" strike="noStrike" dirty="0">
                          <a:solidFill>
                            <a:srgbClr val="000000"/>
                          </a:solidFill>
                          <a:effectLst/>
                          <a:latin typeface="Times New Roman" panose="02020603050405020304" pitchFamily="18" charset="0"/>
                        </a:rPr>
                        <a:t> $    893,000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8989552"/>
                  </a:ext>
                </a:extLst>
              </a:tr>
            </a:tbl>
          </a:graphicData>
        </a:graphic>
      </p:graphicFrame>
    </p:spTree>
    <p:extLst>
      <p:ext uri="{BB962C8B-B14F-4D97-AF65-F5344CB8AC3E}">
        <p14:creationId xmlns:p14="http://schemas.microsoft.com/office/powerpoint/2010/main" val="2526905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44032" y="-20971"/>
            <a:ext cx="7704667" cy="572714"/>
          </a:xfrm>
        </p:spPr>
        <p:txBody>
          <a:bodyPr>
            <a:normAutofit/>
          </a:bodyPr>
          <a:lstStyle/>
          <a:p>
            <a:r>
              <a:rPr lang="en-JM" sz="3000" dirty="0">
                <a:latin typeface="Times New Roman" panose="02020603050405020304" pitchFamily="18" charset="0"/>
                <a:cs typeface="Times New Roman" panose="02020603050405020304" pitchFamily="18" charset="0"/>
              </a:rPr>
              <a:t>2021 Achievements</a:t>
            </a:r>
          </a:p>
        </p:txBody>
      </p:sp>
      <p:sp>
        <p:nvSpPr>
          <p:cNvPr id="3" name="Rectangle 2"/>
          <p:cNvSpPr>
            <a:spLocks noGrp="1"/>
          </p:cNvSpPr>
          <p:nvPr>
            <p:ph idx="1"/>
          </p:nvPr>
        </p:nvSpPr>
        <p:spPr>
          <a:xfrm>
            <a:off x="867831" y="3963164"/>
            <a:ext cx="7857067" cy="2376076"/>
          </a:xfrm>
        </p:spPr>
        <p:txBody>
          <a:bodyPr anchor="t">
            <a:noAutofit/>
          </a:bodyPr>
          <a:lstStyle/>
          <a:p>
            <a:pPr marL="0" indent="0">
              <a:buNone/>
            </a:pPr>
            <a:r>
              <a:rPr lang="en-US" sz="1600" b="1" u="sng" dirty="0">
                <a:latin typeface="Times New Roman" panose="02020603050405020304" pitchFamily="18" charset="0"/>
                <a:cs typeface="Times New Roman" panose="02020603050405020304" pitchFamily="18" charset="0"/>
              </a:rPr>
              <a:t>CJC Flush Valve Project:</a:t>
            </a:r>
            <a:endParaRPr lang="en-US" sz="16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Flush valve project was started in 2018 and gained momentum in the last 3 years given the improved safety factors for deputies / inmates and increased utility savings</a:t>
            </a:r>
          </a:p>
          <a:p>
            <a:r>
              <a:rPr lang="en-US" sz="1400" dirty="0">
                <a:latin typeface="Times New Roman" panose="02020603050405020304" pitchFamily="18" charset="0"/>
                <a:cs typeface="Times New Roman" panose="02020603050405020304" pitchFamily="18" charset="0"/>
              </a:rPr>
              <a:t>The flush valve project will be completed in 2022 </a:t>
            </a:r>
          </a:p>
          <a:p>
            <a:r>
              <a:rPr lang="en-US" sz="1400" dirty="0">
                <a:latin typeface="Times New Roman" panose="02020603050405020304" pitchFamily="18" charset="0"/>
                <a:cs typeface="Times New Roman" panose="02020603050405020304" pitchFamily="18" charset="0"/>
              </a:rPr>
              <a:t>FSIM is reviewing other flush valve opportunities at CJC to further continue safety and utility savings </a:t>
            </a:r>
          </a:p>
          <a:p>
            <a:r>
              <a:rPr lang="en-US" sz="1400" dirty="0">
                <a:latin typeface="Times New Roman" panose="02020603050405020304" pitchFamily="18" charset="0"/>
                <a:cs typeface="Times New Roman" panose="02020603050405020304" pitchFamily="18" charset="0"/>
              </a:rPr>
              <a:t>Colorado Springs Utilities has recognized the success of the project noting direct savings in water costs of </a:t>
            </a:r>
            <a:r>
              <a:rPr lang="en-US" sz="1400" u="sng" dirty="0">
                <a:latin typeface="Times New Roman" panose="02020603050405020304" pitchFamily="18" charset="0"/>
                <a:cs typeface="Times New Roman" panose="02020603050405020304" pitchFamily="18" charset="0"/>
              </a:rPr>
              <a:t>$50,000 </a:t>
            </a:r>
            <a:r>
              <a:rPr lang="en-US" sz="1400" dirty="0">
                <a:latin typeface="Times New Roman" panose="02020603050405020304" pitchFamily="18" charset="0"/>
                <a:cs typeface="Times New Roman" panose="02020603050405020304" pitchFamily="18" charset="0"/>
              </a:rPr>
              <a:t>in </a:t>
            </a:r>
            <a:r>
              <a:rPr lang="en-US" sz="1400" u="sng" dirty="0">
                <a:latin typeface="Times New Roman" panose="02020603050405020304" pitchFamily="18" charset="0"/>
                <a:cs typeface="Times New Roman" panose="02020603050405020304" pitchFamily="18" charset="0"/>
              </a:rPr>
              <a:t>2020</a:t>
            </a:r>
            <a:r>
              <a:rPr lang="en-US" sz="1400" dirty="0">
                <a:latin typeface="Times New Roman" panose="02020603050405020304" pitchFamily="18" charset="0"/>
                <a:cs typeface="Times New Roman" panose="02020603050405020304" pitchFamily="18" charset="0"/>
              </a:rPr>
              <a:t>.  The first 6 months of  2021 recognized cost savings of </a:t>
            </a:r>
            <a:r>
              <a:rPr lang="en-US" sz="1400" u="sng" dirty="0">
                <a:latin typeface="Times New Roman" panose="02020603050405020304" pitchFamily="18" charset="0"/>
                <a:cs typeface="Times New Roman" panose="02020603050405020304" pitchFamily="18" charset="0"/>
              </a:rPr>
              <a:t>$57,000  </a:t>
            </a:r>
          </a:p>
          <a:p>
            <a:endParaRPr lang="en-US" sz="1400" u="sng"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 </a:t>
            </a:r>
          </a:p>
          <a:p>
            <a:pPr marL="0" indent="0">
              <a:buNone/>
            </a:pPr>
            <a:endParaRPr lang="en-US" sz="1800" u="sng" dirty="0">
              <a:latin typeface="Times New Roman" panose="02020603050405020304" pitchFamily="18" charset="0"/>
              <a:cs typeface="Times New Roman" panose="02020603050405020304" pitchFamily="18" charset="0"/>
            </a:endParaRPr>
          </a:p>
          <a:p>
            <a:endParaRPr lang="en-US" sz="1800" u="sng"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p>
          <a:p>
            <a:endParaRPr lang="en-US" sz="1800"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FSIM</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graphicFrame>
        <p:nvGraphicFramePr>
          <p:cNvPr id="5" name="Table 4">
            <a:extLst>
              <a:ext uri="{FF2B5EF4-FFF2-40B4-BE49-F238E27FC236}">
                <a16:creationId xmlns:a16="http://schemas.microsoft.com/office/drawing/2014/main" id="{E3490656-3861-449B-8A9D-280715B2FB35}"/>
              </a:ext>
            </a:extLst>
          </p:cNvPr>
          <p:cNvGraphicFramePr>
            <a:graphicFrameLocks noGrp="1"/>
          </p:cNvGraphicFramePr>
          <p:nvPr>
            <p:extLst>
              <p:ext uri="{D42A27DB-BD31-4B8C-83A1-F6EECF244321}">
                <p14:modId xmlns:p14="http://schemas.microsoft.com/office/powerpoint/2010/main" val="3972005812"/>
              </p:ext>
            </p:extLst>
          </p:nvPr>
        </p:nvGraphicFramePr>
        <p:xfrm>
          <a:off x="1915121" y="609596"/>
          <a:ext cx="5313758" cy="2944874"/>
        </p:xfrm>
        <a:graphic>
          <a:graphicData uri="http://schemas.openxmlformats.org/drawingml/2006/table">
            <a:tbl>
              <a:tblPr/>
              <a:tblGrid>
                <a:gridCol w="1804672">
                  <a:extLst>
                    <a:ext uri="{9D8B030D-6E8A-4147-A177-3AD203B41FA5}">
                      <a16:colId xmlns:a16="http://schemas.microsoft.com/office/drawing/2014/main" val="848085149"/>
                    </a:ext>
                  </a:extLst>
                </a:gridCol>
                <a:gridCol w="2434876">
                  <a:extLst>
                    <a:ext uri="{9D8B030D-6E8A-4147-A177-3AD203B41FA5}">
                      <a16:colId xmlns:a16="http://schemas.microsoft.com/office/drawing/2014/main" val="3360591529"/>
                    </a:ext>
                  </a:extLst>
                </a:gridCol>
                <a:gridCol w="1074210">
                  <a:extLst>
                    <a:ext uri="{9D8B030D-6E8A-4147-A177-3AD203B41FA5}">
                      <a16:colId xmlns:a16="http://schemas.microsoft.com/office/drawing/2014/main" val="666453442"/>
                    </a:ext>
                  </a:extLst>
                </a:gridCol>
              </a:tblGrid>
              <a:tr h="209879">
                <a:tc gridSpan="3">
                  <a:txBody>
                    <a:bodyPr/>
                    <a:lstStyle/>
                    <a:p>
                      <a:pPr algn="ctr" fontAlgn="ctr"/>
                      <a:r>
                        <a:rPr lang="en-US" sz="1200" b="1" i="0" u="none" strike="noStrike">
                          <a:solidFill>
                            <a:srgbClr val="000000"/>
                          </a:solidFill>
                          <a:effectLst/>
                          <a:latin typeface="Times New Roman" panose="02020603050405020304" pitchFamily="18" charset="0"/>
                        </a:rPr>
                        <a:t>FSIM Large Project Summary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95325"/>
                  </a:ext>
                </a:extLst>
              </a:tr>
              <a:tr h="209879">
                <a:tc>
                  <a:txBody>
                    <a:bodyPr/>
                    <a:lstStyle/>
                    <a:p>
                      <a:pPr algn="ctr" fontAlgn="ctr"/>
                      <a:r>
                        <a:rPr lang="en-US" sz="1200" b="1" i="0" u="none" strike="noStrike">
                          <a:solidFill>
                            <a:srgbClr val="000000"/>
                          </a:solidFill>
                          <a:effectLst/>
                          <a:latin typeface="Times New Roman" panose="02020603050405020304" pitchFamily="18" charset="0"/>
                        </a:rPr>
                        <a:t>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200" b="1" i="0" u="none" strike="noStrike">
                          <a:solidFill>
                            <a:srgbClr val="000000"/>
                          </a:solidFill>
                          <a:effectLst/>
                          <a:latin typeface="Times New Roman" panose="02020603050405020304" pitchFamily="18"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200" b="1" i="0" u="none" strike="noStrike">
                          <a:solidFill>
                            <a:srgbClr val="000000"/>
                          </a:solidFill>
                          <a:effectLst/>
                          <a:latin typeface="Times New Roman" panose="02020603050405020304" pitchFamily="18" charset="0"/>
                        </a:rPr>
                        <a:t>Cost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743332841"/>
                  </a:ext>
                </a:extLst>
              </a:tr>
              <a:tr h="229556">
                <a:tc>
                  <a:txBody>
                    <a:bodyPr/>
                    <a:lstStyle/>
                    <a:p>
                      <a:pPr algn="l" fontAlgn="b"/>
                      <a:r>
                        <a:rPr lang="en-US" sz="1200" b="0" i="0" u="none" strike="noStrike">
                          <a:solidFill>
                            <a:srgbClr val="000000"/>
                          </a:solidFill>
                          <a:effectLst/>
                          <a:latin typeface="Times New Roman" panose="02020603050405020304" pitchFamily="18" charset="0"/>
                        </a:rPr>
                        <a:t>Courthouse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Cooling Coil System</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62,000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390020"/>
                  </a:ext>
                </a:extLst>
              </a:tr>
              <a:tr h="229556">
                <a:tc>
                  <a:txBody>
                    <a:bodyPr/>
                    <a:lstStyle/>
                    <a:p>
                      <a:pPr algn="l" fontAlgn="b"/>
                      <a:r>
                        <a:rPr lang="en-US" sz="1200" b="0" i="0" u="none" strike="noStrike">
                          <a:solidFill>
                            <a:srgbClr val="000000"/>
                          </a:solidFill>
                          <a:effectLst/>
                          <a:latin typeface="Times New Roman" panose="02020603050405020304" pitchFamily="18" charset="0"/>
                        </a:rPr>
                        <a:t>Courthouse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Heat Exchangers Replacement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20,000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76235"/>
                  </a:ext>
                </a:extLst>
              </a:tr>
              <a:tr h="229556">
                <a:tc>
                  <a:txBody>
                    <a:bodyPr/>
                    <a:lstStyle/>
                    <a:p>
                      <a:pPr algn="l" fontAlgn="b"/>
                      <a:r>
                        <a:rPr lang="en-US" sz="1200" b="0" i="0" u="none" strike="noStrike">
                          <a:solidFill>
                            <a:srgbClr val="000000"/>
                          </a:solidFill>
                          <a:effectLst/>
                          <a:latin typeface="Times New Roman" panose="02020603050405020304" pitchFamily="18" charset="0"/>
                        </a:rPr>
                        <a:t>Courthouse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DDC Upgrades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200,000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868398"/>
                  </a:ext>
                </a:extLst>
              </a:tr>
              <a:tr h="229556">
                <a:tc>
                  <a:txBody>
                    <a:bodyPr/>
                    <a:lstStyle/>
                    <a:p>
                      <a:pPr algn="l" fontAlgn="b"/>
                      <a:r>
                        <a:rPr lang="en-US" sz="1200" b="0" i="0" u="none" strike="noStrike">
                          <a:solidFill>
                            <a:srgbClr val="000000"/>
                          </a:solidFill>
                          <a:effectLst/>
                          <a:latin typeface="Times New Roman" panose="02020603050405020304" pitchFamily="18" charset="0"/>
                        </a:rPr>
                        <a:t>Courthouse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Emergency Generator Replacement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229,000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5853"/>
                  </a:ext>
                </a:extLst>
              </a:tr>
              <a:tr h="229556">
                <a:tc>
                  <a:txBody>
                    <a:bodyPr/>
                    <a:lstStyle/>
                    <a:p>
                      <a:pPr algn="l" fontAlgn="b"/>
                      <a:r>
                        <a:rPr lang="en-US" sz="1200" b="0" i="0" u="none" strike="noStrike">
                          <a:solidFill>
                            <a:srgbClr val="000000"/>
                          </a:solidFill>
                          <a:effectLst/>
                          <a:latin typeface="Times New Roman" panose="02020603050405020304" pitchFamily="18" charset="0"/>
                        </a:rPr>
                        <a:t>Solid Waste Management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DDC Upgrades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15,000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5876459"/>
                  </a:ext>
                </a:extLst>
              </a:tr>
              <a:tr h="229556">
                <a:tc>
                  <a:txBody>
                    <a:bodyPr/>
                    <a:lstStyle/>
                    <a:p>
                      <a:pPr algn="l" fontAlgn="b"/>
                      <a:r>
                        <a:rPr lang="en-US" sz="1200" b="0" i="0" u="none" strike="noStrike">
                          <a:solidFill>
                            <a:srgbClr val="000000"/>
                          </a:solidFill>
                          <a:effectLst/>
                          <a:latin typeface="Times New Roman" panose="02020603050405020304" pitchFamily="18" charset="0"/>
                        </a:rPr>
                        <a:t>Coroner's Office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DDC Upgrades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10,000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325704"/>
                  </a:ext>
                </a:extLst>
              </a:tr>
              <a:tr h="229556">
                <a:tc>
                  <a:txBody>
                    <a:bodyPr/>
                    <a:lstStyle/>
                    <a:p>
                      <a:pPr algn="l" fontAlgn="b"/>
                      <a:r>
                        <a:rPr lang="en-US" sz="1200" b="0" i="0" u="none" strike="noStrike">
                          <a:solidFill>
                            <a:srgbClr val="000000"/>
                          </a:solidFill>
                          <a:effectLst/>
                          <a:latin typeface="Times New Roman" panose="02020603050405020304" pitchFamily="18" charset="0"/>
                        </a:rPr>
                        <a:t>Central Utility Plant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Cooling Media / equipment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30,000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140644"/>
                  </a:ext>
                </a:extLst>
              </a:tr>
              <a:tr h="229556">
                <a:tc>
                  <a:txBody>
                    <a:bodyPr/>
                    <a:lstStyle/>
                    <a:p>
                      <a:pPr algn="l" fontAlgn="b"/>
                      <a:r>
                        <a:rPr lang="en-US" sz="1200" b="0" i="0" u="none" strike="noStrike">
                          <a:solidFill>
                            <a:srgbClr val="000000"/>
                          </a:solidFill>
                          <a:effectLst/>
                          <a:latin typeface="Times New Roman" panose="02020603050405020304" pitchFamily="18" charset="0"/>
                        </a:rPr>
                        <a:t>CJC</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Make-up Air unit Replacement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190,000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6344635"/>
                  </a:ext>
                </a:extLst>
              </a:tr>
              <a:tr h="229556">
                <a:tc>
                  <a:txBody>
                    <a:bodyPr/>
                    <a:lstStyle/>
                    <a:p>
                      <a:pPr algn="l" fontAlgn="b"/>
                      <a:r>
                        <a:rPr lang="en-US" sz="1200" b="0" i="0" u="none" strike="noStrike">
                          <a:solidFill>
                            <a:srgbClr val="000000"/>
                          </a:solidFill>
                          <a:effectLst/>
                          <a:latin typeface="Times New Roman" panose="02020603050405020304" pitchFamily="18" charset="0"/>
                        </a:rPr>
                        <a:t>CJC</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Flush Valves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156,000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585415"/>
                  </a:ext>
                </a:extLst>
              </a:tr>
              <a:tr h="229556">
                <a:tc>
                  <a:txBody>
                    <a:bodyPr/>
                    <a:lstStyle/>
                    <a:p>
                      <a:pPr algn="l" fontAlgn="b"/>
                      <a:r>
                        <a:rPr lang="en-US" sz="1200" b="0" i="0" u="none" strike="noStrike">
                          <a:solidFill>
                            <a:srgbClr val="000000"/>
                          </a:solidFill>
                          <a:effectLst/>
                          <a:latin typeface="Times New Roman" panose="02020603050405020304" pitchFamily="18" charset="0"/>
                        </a:rPr>
                        <a:t>Centennial Hall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Shade Replacement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panose="02020603050405020304" pitchFamily="18" charset="0"/>
                        </a:rPr>
                        <a:t>           25,000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133994"/>
                  </a:ext>
                </a:extLst>
              </a:tr>
              <a:tr h="229556">
                <a:tc gridSpan="2">
                  <a:txBody>
                    <a:bodyPr/>
                    <a:lstStyle/>
                    <a:p>
                      <a:pPr algn="r" fontAlgn="b"/>
                      <a:r>
                        <a:rPr lang="en-US" sz="1200" b="0" i="0" u="none" strike="noStrike">
                          <a:solidFill>
                            <a:srgbClr val="000000"/>
                          </a:solidFill>
                          <a:effectLst/>
                          <a:latin typeface="Times New Roman" panose="02020603050405020304" pitchFamily="18" charset="0"/>
                        </a:rPr>
                        <a:t>Total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1200" b="1" i="0" u="none" strike="noStrike" dirty="0">
                          <a:solidFill>
                            <a:srgbClr val="000000"/>
                          </a:solidFill>
                          <a:effectLst/>
                          <a:latin typeface="Times New Roman" panose="02020603050405020304" pitchFamily="18" charset="0"/>
                        </a:rPr>
                        <a:t> $      937,000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94508117"/>
                  </a:ext>
                </a:extLst>
              </a:tr>
            </a:tbl>
          </a:graphicData>
        </a:graphic>
      </p:graphicFrame>
    </p:spTree>
    <p:extLst>
      <p:ext uri="{BB962C8B-B14F-4D97-AF65-F5344CB8AC3E}">
        <p14:creationId xmlns:p14="http://schemas.microsoft.com/office/powerpoint/2010/main" val="3603077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07ed8f0f4806d4c1c1ce97fe98252d66">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e59269d3c5db8ffd41697c95cc025586"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Props1.xml><?xml version="1.0" encoding="utf-8"?>
<ds:datastoreItem xmlns:ds="http://schemas.openxmlformats.org/officeDocument/2006/customXml" ds:itemID="{801FB758-9A7B-4FAC-8316-FE423BAEE7F8}"/>
</file>

<file path=customXml/itemProps2.xml><?xml version="1.0" encoding="utf-8"?>
<ds:datastoreItem xmlns:ds="http://schemas.openxmlformats.org/officeDocument/2006/customXml" ds:itemID="{38706711-2DE5-469A-8E35-2E66A26FE2F7}"/>
</file>

<file path=customXml/itemProps3.xml><?xml version="1.0" encoding="utf-8"?>
<ds:datastoreItem xmlns:ds="http://schemas.openxmlformats.org/officeDocument/2006/customXml" ds:itemID="{9CAF6670-52E4-4768-AD48-DF145C792F1C}"/>
</file>

<file path=docProps/app.xml><?xml version="1.0" encoding="utf-8"?>
<Properties xmlns="http://schemas.openxmlformats.org/officeDocument/2006/extended-properties" xmlns:vt="http://schemas.openxmlformats.org/officeDocument/2006/docPropsVTypes">
  <Template>TM03457496[[fn=Parallax]]</Template>
  <TotalTime>0</TotalTime>
  <Words>1052</Words>
  <Application>Microsoft Office PowerPoint</Application>
  <PresentationFormat>On-screen Show (4:3)</PresentationFormat>
  <Paragraphs>276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Corbel</vt:lpstr>
      <vt:lpstr>Symbol</vt:lpstr>
      <vt:lpstr>Times New Roman</vt:lpstr>
      <vt:lpstr>Parallax</vt:lpstr>
      <vt:lpstr>2022 Budget Presentation Facilities &amp; Strategic Infrastructure Management </vt:lpstr>
      <vt:lpstr>Table Of Contents</vt:lpstr>
      <vt:lpstr>2021 Organizational Chart</vt:lpstr>
      <vt:lpstr>Management - Operations</vt:lpstr>
      <vt:lpstr>Mandates/State Statutes</vt:lpstr>
      <vt:lpstr>PowerPoint Presentation</vt:lpstr>
      <vt:lpstr>Budgetary Highlights </vt:lpstr>
      <vt:lpstr>2021 Achievements</vt:lpstr>
      <vt:lpstr>2021 Achievements</vt:lpstr>
      <vt:lpstr>Base Budget and 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2017-10-09T01:43:08Z</dcterms:created>
  <dcterms:modified xsi:type="dcterms:W3CDTF">2021-10-14T23:50:06Z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0x010100B8B90CC84C13534CABA8E62057ACEC45</vt:lpwstr>
  </property>
</Properties>
</file>