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16" r:id="rId2"/>
  </p:sldMasterIdLst>
  <p:notesMasterIdLst>
    <p:notesMasterId r:id="rId13"/>
  </p:notesMasterIdLst>
  <p:sldIdLst>
    <p:sldId id="256" r:id="rId3"/>
    <p:sldId id="281" r:id="rId4"/>
    <p:sldId id="284" r:id="rId5"/>
    <p:sldId id="285" r:id="rId6"/>
    <p:sldId id="283" r:id="rId7"/>
    <p:sldId id="278" r:id="rId8"/>
    <p:sldId id="279" r:id="rId9"/>
    <p:sldId id="282" r:id="rId10"/>
    <p:sldId id="280" r:id="rId11"/>
    <p:sldId id="277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8" autoAdjust="0"/>
    <p:restoredTop sz="94660"/>
  </p:normalViewPr>
  <p:slideViewPr>
    <p:cSldViewPr>
      <p:cViewPr varScale="1">
        <p:scale>
          <a:sx n="120" d="100"/>
          <a:sy n="120" d="100"/>
        </p:scale>
        <p:origin x="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10/20/21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9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3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56C048B-B3EF-434B-855B-80331A33FADE}" type="datetime1">
              <a:rPr lang="en-US" smtClean="0"/>
              <a:t>10/20/21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en-US"/>
              <a:t>Add department/office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4871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EC9-5069-44D6-B972-76E102A33CFE}" type="datetime1">
              <a:rPr lang="en-US" smtClean="0"/>
              <a:t>10/20/21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E83-62CD-49B0-9304-7112A39A2441}" type="datetime1">
              <a:rPr lang="en-US" smtClean="0"/>
              <a:t>10/20/21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1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E7-8619-4757-B433-3C4787FD52CF}" type="datetime1">
              <a:rPr lang="en-US" smtClean="0"/>
              <a:t>10/20/21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6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1BAD-5B84-459F-A921-957F4B31C864}" type="datetime1">
              <a:rPr lang="en-US" smtClean="0"/>
              <a:t>10/20/21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0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BC55-03C1-44D7-95FC-0BFFE86CEFF8}" type="datetime1">
              <a:rPr lang="en-US" smtClean="0"/>
              <a:t>10/20/21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8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A-5BD2-4639-BC22-1D2A72C015C0}" type="datetime1">
              <a:rPr lang="en-US" smtClean="0"/>
              <a:t>10/20/21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3C1E-CA7A-4EA5-BC5A-E5B66C5F91CC}" type="datetime1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15BB-4D6C-456F-B0D6-89E8242F8D1F}" type="datetime1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7B267EC-FDF1-4699-B1D6-56FF0875F7A0}" type="datetime1">
              <a:rPr lang="en-US" smtClean="0"/>
              <a:t>10/20/21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77C8-B450-4D71-BB89-71CB659957DE}" type="datetime1">
              <a:rPr lang="en-US" smtClean="0"/>
              <a:t>10/20/21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8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DCD7-32F1-4D16-A559-A5DC88104414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F1D-0C6D-44C4-A055-CBD06968272E}" type="datetime1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5D7-BBAA-47FA-8583-0741C0F6CCCD}" type="datetime1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6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53CB-9600-42CF-9E38-5955248467BC}" type="datetime1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3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7D58-DA09-4034-A84F-8EB6AB85D25C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AE6-262E-46F1-B9B6-B597A6F1349A}" type="datetime1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B74E54-051A-4D47-A93E-73769CE8536A}" type="datetime1">
              <a:rPr lang="en-US" smtClean="0"/>
              <a:t>10/20/21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232" r:id="rId16"/>
    <p:sldLayoutId id="2147484233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44768" y="914401"/>
            <a:ext cx="8194432" cy="348826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Budget Presentation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Resource Planning Systems (ERPs)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Sherri Cassidy, CPFO, Chief Financial Officer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Jeff Eckhart, Chief Information Officer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21,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258F2-2F66-4AD3-B191-AA63B013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533400"/>
            <a:ext cx="1305918" cy="13308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0"/>
            <a:ext cx="7704667" cy="5562599"/>
          </a:xfrm>
        </p:spPr>
        <p:txBody>
          <a:bodyPr>
            <a:normAutofit/>
          </a:bodyPr>
          <a:lstStyle/>
          <a:p>
            <a:r>
              <a:rPr lang="en-JM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Countywide Critical Needs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C7267-BD3D-40D6-B972-DD07F102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ERPs &amp; Timekeeping Replacement Systems 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28577" y="1355724"/>
            <a:ext cx="7910623" cy="4968876"/>
          </a:xfrm>
        </p:spPr>
        <p:txBody>
          <a:bodyPr anchor="t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$1M Request for 2022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GFOA recommendations for ERP replacements for medium to large governments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GFOA recommends replacement once every 10-15 years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financial ERP is now 22 years old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system inventory for current systems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 all primary systems, Excel spreadsheets, manual files, and determine other tools needed to either replace or connect to new ERP systems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existing business processes for improvement opportunities and make these changes during 2022</a:t>
            </a:r>
          </a:p>
          <a:p>
            <a:pPr>
              <a:spcAft>
                <a:spcPts val="0"/>
              </a:spcAft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264275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Countywide Critical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8967" y="62642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CC74A-EDCF-4EAF-89E8-B80CC7AF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6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ERPs &amp; Timekeeping Replacement Systems 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058333" y="1371600"/>
            <a:ext cx="7704667" cy="5029200"/>
          </a:xfrm>
        </p:spPr>
        <p:txBody>
          <a:bodyPr anchor="t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$1M Request for 2022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criteria to capture processes, required enhancements, and security measures for new ERPs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budget for 2023-2025+ Implementation Years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estimates based on similar sized counties– very high-level, early estimate of $10M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estimate determined after evaluation of all EPC systems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budget approval for purchase and implementation during 2022 budget hearings for 2023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a Request for Proposal (RFP) and begin evaluation process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Countywide Critical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8967" y="62642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CC74A-EDCF-4EAF-89E8-B80CC7AF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8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1524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Added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ERPs &amp; Timekeeping Replacement Systems 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797960" y="1431924"/>
            <a:ext cx="8041240" cy="4968876"/>
          </a:xfrm>
        </p:spPr>
        <p:txBody>
          <a:bodyPr anchor="t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and Future 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have modern, standardized, streamlined cloud-based ERP systems that will enable robust data and analytics practices, enhancing data-based decision-making processes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aged, outdated ERP systems will be retired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ability to prevent fraud and cyber attacks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Transparently process and audit over $1B of taxpayer funds that flow through EPC systems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processes to allow workflows, transparency, auditability, and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264275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Countywide Critical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8967" y="62642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CC74A-EDCF-4EAF-89E8-B80CC7AF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0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1524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Added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ERPs &amp; Timekeeping Replacement Systems 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800600"/>
          </a:xfrm>
        </p:spPr>
        <p:txBody>
          <a:bodyPr anchor="t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and Future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and/or shadow systems minimized/eliminated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platform across ERPs for ease of upgrades, training, expansion, and workflows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reporting capabilities for transparency to taxpayers</a:t>
            </a:r>
          </a:p>
          <a:p>
            <a:pPr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264275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Countywide Critical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8967" y="62642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CC74A-EDCF-4EAF-89E8-B80CC7AF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of Not Taking Action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ERPs &amp; Timekeeping Replacement Systems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805664" y="1405466"/>
            <a:ext cx="8185936" cy="491913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2025 – Kronos system end of life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Resume paper-based timesheet documentation and manual data entry/upload into financial management system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2031 – JD Edwards system end of life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our ability to make strategic, data-driven decisions resulting in significant non-quantifiable opportunity loss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likelihood EPC would fail audits and lose federal funding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Virtually impossible to have segregation of duties and cross-checks in place if had to revert to spreadsheets and manual tracking of required documentation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hundreds of staff to take on this workload, thereby significantly increasing costs to EPC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Off-the-Shelf box store programs incapable of meeting our needs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0200" y="6290734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Countywide Critical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8967" y="62642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CC74A-EDCF-4EAF-89E8-B80CC7AF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3048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Consultant Recommendations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ERPs &amp; Timekeeping Replacement Systems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729465" y="1447800"/>
            <a:ext cx="7924800" cy="484293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Gartner Challenges/Recommends: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 project implementation costs are highly variable and therefore easy to underestimate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grossly underestimating these costs by getting upfront cost estimates for all the elements that contribute to the ERP initiatives total cost of ownership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all costs 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 fees, data migration, change management, etc.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your first estimate by focusing on the largest elements of the cost calculations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ranges; be wary of averages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0200" y="6290734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Countywide Critical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CC74A-EDCF-4EAF-89E8-B80CC7AF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1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3048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Consultant Recommendations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ERPs &amp; Timekeeping Replacement Systems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762000" y="1606286"/>
            <a:ext cx="7924800" cy="41910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Gartner Challenges/Recommends Continued: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Underestimating the cost of external service providers is a common mistake, which often leads to actual ERP implementation costs being significantly higher that the predicted costs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ERP is no longer a matter of undertaking a single project with a single business case; order-of-magnitude cost estimates need to combine estimates for multiple contributing initiatives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0200" y="6290734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Countywide Critical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CC74A-EDCF-4EAF-89E8-B80CC7AF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0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Consultant Recommendations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ERPs &amp; Timekeeping Replacement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2D7AB-5078-FF4A-A19B-0DA5B205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54" y="1334394"/>
            <a:ext cx="7909199" cy="5142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CC74A-EDCF-4EAF-89E8-B80CC7AF2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" y="5833535"/>
            <a:ext cx="897275" cy="914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2642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24600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Countywide Critical Needs</a:t>
            </a:r>
          </a:p>
        </p:txBody>
      </p:sp>
    </p:spTree>
    <p:extLst>
      <p:ext uri="{BB962C8B-B14F-4D97-AF65-F5344CB8AC3E}">
        <p14:creationId xmlns:p14="http://schemas.microsoft.com/office/powerpoint/2010/main" val="1352815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5" ma:contentTypeDescription="Create a new document." ma:contentTypeScope="" ma:versionID="07ed8f0f4806d4c1c1ce97fe98252d66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e59269d3c5db8ffd41697c95cc025586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</documentManagement>
</p:properties>
</file>

<file path=customXml/itemProps1.xml><?xml version="1.0" encoding="utf-8"?>
<ds:datastoreItem xmlns:ds="http://schemas.openxmlformats.org/officeDocument/2006/customXml" ds:itemID="{EBE2C6B0-DF82-4B61-9BED-0E10213D8EB3}"/>
</file>

<file path=customXml/itemProps2.xml><?xml version="1.0" encoding="utf-8"?>
<ds:datastoreItem xmlns:ds="http://schemas.openxmlformats.org/officeDocument/2006/customXml" ds:itemID="{E0CB234F-BED0-4698-ADDA-CE727718EB6E}"/>
</file>

<file path=customXml/itemProps3.xml><?xml version="1.0" encoding="utf-8"?>
<ds:datastoreItem xmlns:ds="http://schemas.openxmlformats.org/officeDocument/2006/customXml" ds:itemID="{F5BA22BD-6D67-4B3B-A914-5A1B60AED19E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651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Parallax</vt:lpstr>
      <vt:lpstr>2022 Budget Presentation Enterprise Resource Planning Systems (ERPs) </vt:lpstr>
      <vt:lpstr>Process – ERPs &amp; Timekeeping Replacement Systems </vt:lpstr>
      <vt:lpstr>Process – ERPs &amp; Timekeeping Replacement Systems </vt:lpstr>
      <vt:lpstr>Value Added – ERPs &amp; Timekeeping Replacement Systems </vt:lpstr>
      <vt:lpstr>Value Added – ERPs &amp; Timekeeping Replacement Systems </vt:lpstr>
      <vt:lpstr>Costs of Not Taking Action – ERPs &amp; Timekeeping Replacement Systems</vt:lpstr>
      <vt:lpstr>Consultant Recommendations – ERPs &amp; Timekeeping Replacement Systems</vt:lpstr>
      <vt:lpstr>Consultant Recommendations – ERPs &amp; Timekeeping Replacement Systems</vt:lpstr>
      <vt:lpstr>Consultant Recommendations – ERPs &amp; Timekeeping Replacement Systems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2021-10-14T23:03:49Z</cp:lastPrinted>
  <dcterms:created xsi:type="dcterms:W3CDTF">2017-10-09T01:43:08Z</dcterms:created>
  <dcterms:modified xsi:type="dcterms:W3CDTF">2021-10-20T23:17:03Z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  <property fmtid="{D5CDD505-2E9C-101B-9397-08002B2CF9AE}" pid="3" name="ContentTypeId">
    <vt:lpwstr>0x010100B8B90CC84C13534CABA8E62057ACEC45</vt:lpwstr>
  </property>
</Properties>
</file>