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entation.xml" ContentType="application/vnd.openxmlformats-officedocument.presentationml.presentation.main+xml"/>
  <Override PartName="/ppt/slides/slide18.xml" ContentType="application/vnd.openxmlformats-officedocument.presentationml.slide+xml"/>
  <Override PartName="/ppt/diagrams/data1.xml" ContentType="application/vnd.openxmlformats-officedocument.drawingml.diagramData+xml"/>
  <Override PartName="/ppt/slides/slide17.xml" ContentType="application/vnd.openxmlformats-officedocument.presentationml.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3.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216" r:id="rId2"/>
  </p:sldMasterIdLst>
  <p:notesMasterIdLst>
    <p:notesMasterId r:id="rId21"/>
  </p:notesMasterIdLst>
  <p:sldIdLst>
    <p:sldId id="256" r:id="rId3"/>
    <p:sldId id="260" r:id="rId4"/>
    <p:sldId id="262" r:id="rId5"/>
    <p:sldId id="267" r:id="rId6"/>
    <p:sldId id="268" r:id="rId7"/>
    <p:sldId id="269" r:id="rId8"/>
    <p:sldId id="270" r:id="rId9"/>
    <p:sldId id="271" r:id="rId10"/>
    <p:sldId id="263" r:id="rId11"/>
    <p:sldId id="272" r:id="rId12"/>
    <p:sldId id="259" r:id="rId13"/>
    <p:sldId id="261" r:id="rId14"/>
    <p:sldId id="264" r:id="rId15"/>
    <p:sldId id="273" r:id="rId16"/>
    <p:sldId id="275" r:id="rId17"/>
    <p:sldId id="277" r:id="rId18"/>
    <p:sldId id="278" r:id="rId19"/>
    <p:sldId id="265"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p:cViewPr varScale="1">
        <p:scale>
          <a:sx n="72" d="100"/>
          <a:sy n="72" d="100"/>
        </p:scale>
        <p:origin x="11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2.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354AF7-4043-461D-BA1B-5B3B9F5A1D2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CD13D86-3F44-4B94-8AD0-F837F8B2FA94}">
      <dgm:prSet phldrT="[Text]"/>
      <dgm:spPr/>
      <dgm:t>
        <a:bodyPr/>
        <a:lstStyle/>
        <a:p>
          <a:r>
            <a:rPr lang="en-US" dirty="0"/>
            <a:t>Executive Director of Economic Development</a:t>
          </a:r>
        </a:p>
      </dgm:t>
    </dgm:pt>
    <dgm:pt modelId="{428F0D82-7DC1-4EF3-8053-4BF24D333591}" type="parTrans" cxnId="{C44E7034-3336-45ED-B977-CA69502EB5DF}">
      <dgm:prSet/>
      <dgm:spPr/>
      <dgm:t>
        <a:bodyPr/>
        <a:lstStyle/>
        <a:p>
          <a:endParaRPr lang="en-US"/>
        </a:p>
      </dgm:t>
    </dgm:pt>
    <dgm:pt modelId="{0EFE7751-90D6-4CC4-AB99-02A898AA0DBC}" type="sibTrans" cxnId="{C44E7034-3336-45ED-B977-CA69502EB5DF}">
      <dgm:prSet/>
      <dgm:spPr/>
      <dgm:t>
        <a:bodyPr/>
        <a:lstStyle/>
        <a:p>
          <a:endParaRPr lang="en-US"/>
        </a:p>
      </dgm:t>
    </dgm:pt>
    <dgm:pt modelId="{CF2F7B18-A67A-4E6D-A123-8D0C37584BB4}">
      <dgm:prSet phldrT="[Text]"/>
      <dgm:spPr/>
      <dgm:t>
        <a:bodyPr/>
        <a:lstStyle/>
        <a:p>
          <a:r>
            <a:rPr lang="en-US" dirty="0"/>
            <a:t>Economic Development Project Manager</a:t>
          </a:r>
        </a:p>
      </dgm:t>
    </dgm:pt>
    <dgm:pt modelId="{61879A54-D865-4780-AA21-8A40323F8FAF}" type="parTrans" cxnId="{108F5A4B-DDBE-4874-9C12-B678895C8AA2}">
      <dgm:prSet/>
      <dgm:spPr/>
      <dgm:t>
        <a:bodyPr/>
        <a:lstStyle/>
        <a:p>
          <a:endParaRPr lang="en-US"/>
        </a:p>
      </dgm:t>
    </dgm:pt>
    <dgm:pt modelId="{92A7C6E4-412E-4691-B7ED-241AAC8022C9}" type="sibTrans" cxnId="{108F5A4B-DDBE-4874-9C12-B678895C8AA2}">
      <dgm:prSet/>
      <dgm:spPr/>
      <dgm:t>
        <a:bodyPr/>
        <a:lstStyle/>
        <a:p>
          <a:endParaRPr lang="en-US"/>
        </a:p>
      </dgm:t>
    </dgm:pt>
    <dgm:pt modelId="{1972723B-40CC-41A2-8022-08C4A721E334}">
      <dgm:prSet phldrT="[Text]"/>
      <dgm:spPr/>
      <dgm:t>
        <a:bodyPr/>
        <a:lstStyle/>
        <a:p>
          <a:r>
            <a:rPr lang="en-US" dirty="0"/>
            <a:t>Enterprise Zone Administrator</a:t>
          </a:r>
        </a:p>
      </dgm:t>
    </dgm:pt>
    <dgm:pt modelId="{CE70F6FA-3E71-4D5A-8A10-49658D22BCEF}" type="parTrans" cxnId="{E3B51408-5A89-4CE9-AC68-A072E8F15CC5}">
      <dgm:prSet/>
      <dgm:spPr/>
      <dgm:t>
        <a:bodyPr/>
        <a:lstStyle/>
        <a:p>
          <a:endParaRPr lang="en-US"/>
        </a:p>
      </dgm:t>
    </dgm:pt>
    <dgm:pt modelId="{1B9FDD7C-3B21-45C5-B3E7-640870FCB1C2}" type="sibTrans" cxnId="{E3B51408-5A89-4CE9-AC68-A072E8F15CC5}">
      <dgm:prSet/>
      <dgm:spPr/>
      <dgm:t>
        <a:bodyPr/>
        <a:lstStyle/>
        <a:p>
          <a:endParaRPr lang="en-US"/>
        </a:p>
      </dgm:t>
    </dgm:pt>
    <dgm:pt modelId="{AAF56E1E-3643-4522-B989-BA620EA5036D}">
      <dgm:prSet phldrT="[Text]"/>
      <dgm:spPr/>
      <dgm:t>
        <a:bodyPr/>
        <a:lstStyle/>
        <a:p>
          <a:r>
            <a:rPr lang="en-US" dirty="0"/>
            <a:t>Community Development Analyst</a:t>
          </a:r>
        </a:p>
      </dgm:t>
    </dgm:pt>
    <dgm:pt modelId="{0AFEF11E-CAE4-4337-B27A-A38A6CDDB20B}" type="parTrans" cxnId="{3B3F30A9-3BE7-4A7F-9737-0D79EF0591A6}">
      <dgm:prSet/>
      <dgm:spPr/>
      <dgm:t>
        <a:bodyPr/>
        <a:lstStyle/>
        <a:p>
          <a:endParaRPr lang="en-US"/>
        </a:p>
      </dgm:t>
    </dgm:pt>
    <dgm:pt modelId="{BCE1F113-0316-44EB-BEAC-4D956AA87947}" type="sibTrans" cxnId="{3B3F30A9-3BE7-4A7F-9737-0D79EF0591A6}">
      <dgm:prSet/>
      <dgm:spPr/>
      <dgm:t>
        <a:bodyPr/>
        <a:lstStyle/>
        <a:p>
          <a:endParaRPr lang="en-US"/>
        </a:p>
      </dgm:t>
    </dgm:pt>
    <dgm:pt modelId="{77B9F855-9D05-420F-9317-9FAAF7446E6D}">
      <dgm:prSet phldrT="[Text]"/>
      <dgm:spPr/>
      <dgm:t>
        <a:bodyPr/>
        <a:lstStyle/>
        <a:p>
          <a:r>
            <a:rPr lang="en-US" dirty="0"/>
            <a:t>Business Incentives Analyst</a:t>
          </a:r>
        </a:p>
      </dgm:t>
    </dgm:pt>
    <dgm:pt modelId="{B926DFD0-C054-4E2D-81AD-16FBCDBE300F}" type="parTrans" cxnId="{B66B60C2-19C5-410A-9837-1A238F505334}">
      <dgm:prSet/>
      <dgm:spPr/>
      <dgm:t>
        <a:bodyPr/>
        <a:lstStyle/>
        <a:p>
          <a:endParaRPr lang="en-US"/>
        </a:p>
      </dgm:t>
    </dgm:pt>
    <dgm:pt modelId="{12F210D1-A733-4B07-9C01-55579F844870}" type="sibTrans" cxnId="{B66B60C2-19C5-410A-9837-1A238F505334}">
      <dgm:prSet/>
      <dgm:spPr/>
      <dgm:t>
        <a:bodyPr/>
        <a:lstStyle/>
        <a:p>
          <a:endParaRPr lang="en-US"/>
        </a:p>
      </dgm:t>
    </dgm:pt>
    <dgm:pt modelId="{56C04141-CEB4-4568-A262-7A3D8CB4318D}">
      <dgm:prSet phldrT="[Text]"/>
      <dgm:spPr/>
      <dgm:t>
        <a:bodyPr/>
        <a:lstStyle/>
        <a:p>
          <a:r>
            <a:rPr lang="en-US" dirty="0"/>
            <a:t>Housing Analyst</a:t>
          </a:r>
        </a:p>
      </dgm:t>
    </dgm:pt>
    <dgm:pt modelId="{247FDF3E-A48D-4C98-A6DC-B78A2B62FFA4}" type="parTrans" cxnId="{7211FF0D-68EE-4B9E-82CA-99E942E10818}">
      <dgm:prSet/>
      <dgm:spPr/>
      <dgm:t>
        <a:bodyPr/>
        <a:lstStyle/>
        <a:p>
          <a:endParaRPr lang="en-US"/>
        </a:p>
      </dgm:t>
    </dgm:pt>
    <dgm:pt modelId="{97605102-AB61-4D0D-9529-2784C9C2A954}" type="sibTrans" cxnId="{7211FF0D-68EE-4B9E-82CA-99E942E10818}">
      <dgm:prSet/>
      <dgm:spPr/>
      <dgm:t>
        <a:bodyPr/>
        <a:lstStyle/>
        <a:p>
          <a:endParaRPr lang="en-US"/>
        </a:p>
      </dgm:t>
    </dgm:pt>
    <dgm:pt modelId="{5CFB528D-9005-4091-8430-ACF9B7501B9A}">
      <dgm:prSet phldrT="[Text]"/>
      <dgm:spPr/>
      <dgm:t>
        <a:bodyPr/>
        <a:lstStyle/>
        <a:p>
          <a:r>
            <a:rPr lang="en-US" dirty="0"/>
            <a:t>Economic Development Coordinator</a:t>
          </a:r>
        </a:p>
      </dgm:t>
    </dgm:pt>
    <dgm:pt modelId="{391C659D-9E09-44B5-8EFC-4383260409DD}" type="parTrans" cxnId="{1E74BD0B-59D0-42B1-B1D4-61984ED683F7}">
      <dgm:prSet/>
      <dgm:spPr/>
      <dgm:t>
        <a:bodyPr/>
        <a:lstStyle/>
        <a:p>
          <a:endParaRPr lang="en-US"/>
        </a:p>
      </dgm:t>
    </dgm:pt>
    <dgm:pt modelId="{0E0153C3-1E9A-44FA-AF41-25CC23C7F2D9}" type="sibTrans" cxnId="{1E74BD0B-59D0-42B1-B1D4-61984ED683F7}">
      <dgm:prSet/>
      <dgm:spPr/>
      <dgm:t>
        <a:bodyPr/>
        <a:lstStyle/>
        <a:p>
          <a:endParaRPr lang="en-US"/>
        </a:p>
      </dgm:t>
    </dgm:pt>
    <dgm:pt modelId="{8D641300-9F7B-4DB1-9930-12B6A5BB9E34}">
      <dgm:prSet phldrT="[Text]"/>
      <dgm:spPr/>
      <dgm:t>
        <a:bodyPr/>
        <a:lstStyle/>
        <a:p>
          <a:r>
            <a:rPr lang="en-US" dirty="0"/>
            <a:t>SBDC Executive Director</a:t>
          </a:r>
        </a:p>
      </dgm:t>
    </dgm:pt>
    <dgm:pt modelId="{C1465AA9-EE7A-4BC5-996F-8B199F9D9A3F}" type="parTrans" cxnId="{4B5136B4-EBE2-4A56-8FD9-1FE52709EA56}">
      <dgm:prSet/>
      <dgm:spPr/>
      <dgm:t>
        <a:bodyPr/>
        <a:lstStyle/>
        <a:p>
          <a:endParaRPr lang="en-US"/>
        </a:p>
      </dgm:t>
    </dgm:pt>
    <dgm:pt modelId="{5DA3B292-CED7-4093-8F20-A18D25690FED}" type="sibTrans" cxnId="{4B5136B4-EBE2-4A56-8FD9-1FE52709EA56}">
      <dgm:prSet/>
      <dgm:spPr/>
      <dgm:t>
        <a:bodyPr/>
        <a:lstStyle/>
        <a:p>
          <a:endParaRPr lang="en-US"/>
        </a:p>
      </dgm:t>
    </dgm:pt>
    <dgm:pt modelId="{75BDFA4D-E36E-4059-8955-8185B32A8E76}">
      <dgm:prSet phldrT="[Text]"/>
      <dgm:spPr/>
      <dgm:t>
        <a:bodyPr/>
        <a:lstStyle/>
        <a:p>
          <a:r>
            <a:rPr lang="en-US" dirty="0"/>
            <a:t>SBDC Program Manager</a:t>
          </a:r>
        </a:p>
      </dgm:t>
    </dgm:pt>
    <dgm:pt modelId="{E1CC849B-0298-4D42-BE7E-AF5C45F2DDB4}" type="parTrans" cxnId="{A0DAAC19-B8F1-4D2A-B973-E4D530FB65C6}">
      <dgm:prSet/>
      <dgm:spPr/>
      <dgm:t>
        <a:bodyPr/>
        <a:lstStyle/>
        <a:p>
          <a:endParaRPr lang="en-US"/>
        </a:p>
      </dgm:t>
    </dgm:pt>
    <dgm:pt modelId="{4D5A9329-EC5B-41CE-A87C-91CDE00E9F9E}" type="sibTrans" cxnId="{A0DAAC19-B8F1-4D2A-B973-E4D530FB65C6}">
      <dgm:prSet/>
      <dgm:spPr/>
      <dgm:t>
        <a:bodyPr/>
        <a:lstStyle/>
        <a:p>
          <a:endParaRPr lang="en-US"/>
        </a:p>
      </dgm:t>
    </dgm:pt>
    <dgm:pt modelId="{64BD9DD1-714E-4DEB-BB2E-1A0BF4A8B82E}">
      <dgm:prSet phldrT="[Text]"/>
      <dgm:spPr/>
      <dgm:t>
        <a:bodyPr/>
        <a:lstStyle/>
        <a:p>
          <a:r>
            <a:rPr lang="en-US" dirty="0"/>
            <a:t>SBDC Grant and Contract Coordinator</a:t>
          </a:r>
        </a:p>
      </dgm:t>
    </dgm:pt>
    <dgm:pt modelId="{48312B1B-1408-46EF-9A1E-2E5B2285675C}" type="parTrans" cxnId="{1EB983FB-9663-41AB-8DAA-BAFFA6B29D28}">
      <dgm:prSet/>
      <dgm:spPr/>
      <dgm:t>
        <a:bodyPr/>
        <a:lstStyle/>
        <a:p>
          <a:endParaRPr lang="en-US"/>
        </a:p>
      </dgm:t>
    </dgm:pt>
    <dgm:pt modelId="{6001FF06-5D1F-4D9D-8A43-450B3A5D50A7}" type="sibTrans" cxnId="{1EB983FB-9663-41AB-8DAA-BAFFA6B29D28}">
      <dgm:prSet/>
      <dgm:spPr/>
      <dgm:t>
        <a:bodyPr/>
        <a:lstStyle/>
        <a:p>
          <a:endParaRPr lang="en-US"/>
        </a:p>
      </dgm:t>
    </dgm:pt>
    <dgm:pt modelId="{042F939A-15A1-4DBD-B056-0C75D22C4A43}">
      <dgm:prSet phldrT="[Text]"/>
      <dgm:spPr/>
      <dgm:t>
        <a:bodyPr/>
        <a:lstStyle/>
        <a:p>
          <a:r>
            <a:rPr lang="en-US" dirty="0"/>
            <a:t>SBDC Administrative and Program Assistant</a:t>
          </a:r>
        </a:p>
      </dgm:t>
    </dgm:pt>
    <dgm:pt modelId="{F3037535-FA7D-410A-B803-81C03EC94159}" type="parTrans" cxnId="{160746CD-16A9-46A6-862F-82537A5220B5}">
      <dgm:prSet/>
      <dgm:spPr/>
      <dgm:t>
        <a:bodyPr/>
        <a:lstStyle/>
        <a:p>
          <a:endParaRPr lang="en-US"/>
        </a:p>
      </dgm:t>
    </dgm:pt>
    <dgm:pt modelId="{EC374BF2-5500-4BC5-BCBE-73AD84D391BE}" type="sibTrans" cxnId="{160746CD-16A9-46A6-862F-82537A5220B5}">
      <dgm:prSet/>
      <dgm:spPr/>
      <dgm:t>
        <a:bodyPr/>
        <a:lstStyle/>
        <a:p>
          <a:endParaRPr lang="en-US"/>
        </a:p>
      </dgm:t>
    </dgm:pt>
    <dgm:pt modelId="{5E3C03DA-E374-488A-8C81-3F9A3E8DA009}" type="pres">
      <dgm:prSet presAssocID="{5D354AF7-4043-461D-BA1B-5B3B9F5A1D20}" presName="hierChild1" presStyleCnt="0">
        <dgm:presLayoutVars>
          <dgm:orgChart val="1"/>
          <dgm:chPref val="1"/>
          <dgm:dir/>
          <dgm:animOne val="branch"/>
          <dgm:animLvl val="lvl"/>
          <dgm:resizeHandles/>
        </dgm:presLayoutVars>
      </dgm:prSet>
      <dgm:spPr/>
    </dgm:pt>
    <dgm:pt modelId="{7E80AB00-A687-40EA-B343-43AD0F68C47B}" type="pres">
      <dgm:prSet presAssocID="{DCD13D86-3F44-4B94-8AD0-F837F8B2FA94}" presName="hierRoot1" presStyleCnt="0">
        <dgm:presLayoutVars>
          <dgm:hierBranch val="init"/>
        </dgm:presLayoutVars>
      </dgm:prSet>
      <dgm:spPr/>
    </dgm:pt>
    <dgm:pt modelId="{E74D6B6A-A330-4EA5-B70C-7568413DA384}" type="pres">
      <dgm:prSet presAssocID="{DCD13D86-3F44-4B94-8AD0-F837F8B2FA94}" presName="rootComposite1" presStyleCnt="0"/>
      <dgm:spPr/>
    </dgm:pt>
    <dgm:pt modelId="{55558B60-EC04-4C3B-B01D-FA8BBDE38419}" type="pres">
      <dgm:prSet presAssocID="{DCD13D86-3F44-4B94-8AD0-F837F8B2FA94}" presName="rootText1" presStyleLbl="node0" presStyleIdx="0" presStyleCnt="1">
        <dgm:presLayoutVars>
          <dgm:chPref val="3"/>
        </dgm:presLayoutVars>
      </dgm:prSet>
      <dgm:spPr/>
    </dgm:pt>
    <dgm:pt modelId="{4B8792CE-A443-441E-A35A-3C781D74DB2B}" type="pres">
      <dgm:prSet presAssocID="{DCD13D86-3F44-4B94-8AD0-F837F8B2FA94}" presName="rootConnector1" presStyleLbl="node1" presStyleIdx="0" presStyleCnt="0"/>
      <dgm:spPr/>
    </dgm:pt>
    <dgm:pt modelId="{4BF7FAC9-6DDD-46D6-B076-531F9C283F9E}" type="pres">
      <dgm:prSet presAssocID="{DCD13D86-3F44-4B94-8AD0-F837F8B2FA94}" presName="hierChild2" presStyleCnt="0"/>
      <dgm:spPr/>
    </dgm:pt>
    <dgm:pt modelId="{405DF641-B5A8-4D12-B98B-51A0AE30D2D6}" type="pres">
      <dgm:prSet presAssocID="{61879A54-D865-4780-AA21-8A40323F8FAF}" presName="Name37" presStyleLbl="parChTrans1D2" presStyleIdx="0" presStyleCnt="7"/>
      <dgm:spPr/>
    </dgm:pt>
    <dgm:pt modelId="{B29801CD-A020-49D2-BE78-9A796B12AA61}" type="pres">
      <dgm:prSet presAssocID="{CF2F7B18-A67A-4E6D-A123-8D0C37584BB4}" presName="hierRoot2" presStyleCnt="0">
        <dgm:presLayoutVars>
          <dgm:hierBranch val="init"/>
        </dgm:presLayoutVars>
      </dgm:prSet>
      <dgm:spPr/>
    </dgm:pt>
    <dgm:pt modelId="{AFD64511-68CB-4895-ACEB-682CEE821619}" type="pres">
      <dgm:prSet presAssocID="{CF2F7B18-A67A-4E6D-A123-8D0C37584BB4}" presName="rootComposite" presStyleCnt="0"/>
      <dgm:spPr/>
    </dgm:pt>
    <dgm:pt modelId="{DF7E1FE3-86A2-4101-9FA0-78632D714464}" type="pres">
      <dgm:prSet presAssocID="{CF2F7B18-A67A-4E6D-A123-8D0C37584BB4}" presName="rootText" presStyleLbl="node2" presStyleIdx="0" presStyleCnt="7">
        <dgm:presLayoutVars>
          <dgm:chPref val="3"/>
        </dgm:presLayoutVars>
      </dgm:prSet>
      <dgm:spPr/>
    </dgm:pt>
    <dgm:pt modelId="{66EF069A-A428-415F-8DC6-35B69AA963F3}" type="pres">
      <dgm:prSet presAssocID="{CF2F7B18-A67A-4E6D-A123-8D0C37584BB4}" presName="rootConnector" presStyleLbl="node2" presStyleIdx="0" presStyleCnt="7"/>
      <dgm:spPr/>
    </dgm:pt>
    <dgm:pt modelId="{CB186FF3-BF59-4E28-B477-AC5BD2048C3B}" type="pres">
      <dgm:prSet presAssocID="{CF2F7B18-A67A-4E6D-A123-8D0C37584BB4}" presName="hierChild4" presStyleCnt="0"/>
      <dgm:spPr/>
    </dgm:pt>
    <dgm:pt modelId="{97AD28C5-21FC-477F-A96E-5FE8D723EE01}" type="pres">
      <dgm:prSet presAssocID="{CF2F7B18-A67A-4E6D-A123-8D0C37584BB4}" presName="hierChild5" presStyleCnt="0"/>
      <dgm:spPr/>
    </dgm:pt>
    <dgm:pt modelId="{58B91766-DC68-4296-A3F4-45D362BE52A0}" type="pres">
      <dgm:prSet presAssocID="{CE70F6FA-3E71-4D5A-8A10-49658D22BCEF}" presName="Name37" presStyleLbl="parChTrans1D2" presStyleIdx="1" presStyleCnt="7"/>
      <dgm:spPr/>
    </dgm:pt>
    <dgm:pt modelId="{9F1ADBDB-91DD-4638-9512-E23F3439921D}" type="pres">
      <dgm:prSet presAssocID="{1972723B-40CC-41A2-8022-08C4A721E334}" presName="hierRoot2" presStyleCnt="0">
        <dgm:presLayoutVars>
          <dgm:hierBranch val="init"/>
        </dgm:presLayoutVars>
      </dgm:prSet>
      <dgm:spPr/>
    </dgm:pt>
    <dgm:pt modelId="{4256856D-23C6-4CB5-A70A-30F1F19B7C61}" type="pres">
      <dgm:prSet presAssocID="{1972723B-40CC-41A2-8022-08C4A721E334}" presName="rootComposite" presStyleCnt="0"/>
      <dgm:spPr/>
    </dgm:pt>
    <dgm:pt modelId="{9BEAA362-AEFC-4493-BFFE-697305F9FB87}" type="pres">
      <dgm:prSet presAssocID="{1972723B-40CC-41A2-8022-08C4A721E334}" presName="rootText" presStyleLbl="node2" presStyleIdx="1" presStyleCnt="7">
        <dgm:presLayoutVars>
          <dgm:chPref val="3"/>
        </dgm:presLayoutVars>
      </dgm:prSet>
      <dgm:spPr/>
    </dgm:pt>
    <dgm:pt modelId="{40EF896C-92F6-4B2B-A5F8-A682C20FEF69}" type="pres">
      <dgm:prSet presAssocID="{1972723B-40CC-41A2-8022-08C4A721E334}" presName="rootConnector" presStyleLbl="node2" presStyleIdx="1" presStyleCnt="7"/>
      <dgm:spPr/>
    </dgm:pt>
    <dgm:pt modelId="{EC6533B2-581B-4F15-BC44-4DD4CECD544D}" type="pres">
      <dgm:prSet presAssocID="{1972723B-40CC-41A2-8022-08C4A721E334}" presName="hierChild4" presStyleCnt="0"/>
      <dgm:spPr/>
    </dgm:pt>
    <dgm:pt modelId="{6AF290B6-70C0-4EDB-A828-5BD17DAF2E56}" type="pres">
      <dgm:prSet presAssocID="{1972723B-40CC-41A2-8022-08C4A721E334}" presName="hierChild5" presStyleCnt="0"/>
      <dgm:spPr/>
    </dgm:pt>
    <dgm:pt modelId="{626C3788-6C65-4E38-BC08-BE31021B9A94}" type="pres">
      <dgm:prSet presAssocID="{B926DFD0-C054-4E2D-81AD-16FBCDBE300F}" presName="Name37" presStyleLbl="parChTrans1D2" presStyleIdx="2" presStyleCnt="7"/>
      <dgm:spPr/>
    </dgm:pt>
    <dgm:pt modelId="{B3574484-F925-40AD-A37E-1FD9EDE66C9C}" type="pres">
      <dgm:prSet presAssocID="{77B9F855-9D05-420F-9317-9FAAF7446E6D}" presName="hierRoot2" presStyleCnt="0">
        <dgm:presLayoutVars>
          <dgm:hierBranch val="init"/>
        </dgm:presLayoutVars>
      </dgm:prSet>
      <dgm:spPr/>
    </dgm:pt>
    <dgm:pt modelId="{B3B870B9-C695-44AD-90D0-960473013C34}" type="pres">
      <dgm:prSet presAssocID="{77B9F855-9D05-420F-9317-9FAAF7446E6D}" presName="rootComposite" presStyleCnt="0"/>
      <dgm:spPr/>
    </dgm:pt>
    <dgm:pt modelId="{1240CE89-9CB5-4CC4-818A-462BC903B23B}" type="pres">
      <dgm:prSet presAssocID="{77B9F855-9D05-420F-9317-9FAAF7446E6D}" presName="rootText" presStyleLbl="node2" presStyleIdx="2" presStyleCnt="7">
        <dgm:presLayoutVars>
          <dgm:chPref val="3"/>
        </dgm:presLayoutVars>
      </dgm:prSet>
      <dgm:spPr/>
    </dgm:pt>
    <dgm:pt modelId="{20D5427E-464D-4E52-913A-BFC7F692D400}" type="pres">
      <dgm:prSet presAssocID="{77B9F855-9D05-420F-9317-9FAAF7446E6D}" presName="rootConnector" presStyleLbl="node2" presStyleIdx="2" presStyleCnt="7"/>
      <dgm:spPr/>
    </dgm:pt>
    <dgm:pt modelId="{DE29422D-7550-4C62-8888-ADCC4C7341EF}" type="pres">
      <dgm:prSet presAssocID="{77B9F855-9D05-420F-9317-9FAAF7446E6D}" presName="hierChild4" presStyleCnt="0"/>
      <dgm:spPr/>
    </dgm:pt>
    <dgm:pt modelId="{B6101767-A196-4DAB-BAB9-6E2B3B3607CC}" type="pres">
      <dgm:prSet presAssocID="{77B9F855-9D05-420F-9317-9FAAF7446E6D}" presName="hierChild5" presStyleCnt="0"/>
      <dgm:spPr/>
    </dgm:pt>
    <dgm:pt modelId="{386787A6-E7D4-487C-BCA3-42A94E3648B4}" type="pres">
      <dgm:prSet presAssocID="{0AFEF11E-CAE4-4337-B27A-A38A6CDDB20B}" presName="Name37" presStyleLbl="parChTrans1D2" presStyleIdx="3" presStyleCnt="7"/>
      <dgm:spPr/>
    </dgm:pt>
    <dgm:pt modelId="{3D336DE1-D321-46FA-B88D-A8C8ADEBDBF2}" type="pres">
      <dgm:prSet presAssocID="{AAF56E1E-3643-4522-B989-BA620EA5036D}" presName="hierRoot2" presStyleCnt="0">
        <dgm:presLayoutVars>
          <dgm:hierBranch val="init"/>
        </dgm:presLayoutVars>
      </dgm:prSet>
      <dgm:spPr/>
    </dgm:pt>
    <dgm:pt modelId="{B7F6BD84-312C-48A8-AE95-8D93E7C8726B}" type="pres">
      <dgm:prSet presAssocID="{AAF56E1E-3643-4522-B989-BA620EA5036D}" presName="rootComposite" presStyleCnt="0"/>
      <dgm:spPr/>
    </dgm:pt>
    <dgm:pt modelId="{E2909BCA-F739-4154-BC2A-0288A2A5F1E6}" type="pres">
      <dgm:prSet presAssocID="{AAF56E1E-3643-4522-B989-BA620EA5036D}" presName="rootText" presStyleLbl="node2" presStyleIdx="3" presStyleCnt="7">
        <dgm:presLayoutVars>
          <dgm:chPref val="3"/>
        </dgm:presLayoutVars>
      </dgm:prSet>
      <dgm:spPr/>
    </dgm:pt>
    <dgm:pt modelId="{8AE9C2D4-2A34-4FF2-9099-0B0720F2C3F0}" type="pres">
      <dgm:prSet presAssocID="{AAF56E1E-3643-4522-B989-BA620EA5036D}" presName="rootConnector" presStyleLbl="node2" presStyleIdx="3" presStyleCnt="7"/>
      <dgm:spPr/>
    </dgm:pt>
    <dgm:pt modelId="{9CC5F29F-43DB-4E94-9BF6-26AB09F779B6}" type="pres">
      <dgm:prSet presAssocID="{AAF56E1E-3643-4522-B989-BA620EA5036D}" presName="hierChild4" presStyleCnt="0"/>
      <dgm:spPr/>
    </dgm:pt>
    <dgm:pt modelId="{AFB9FDB7-2A1A-442B-A004-90897EF883A7}" type="pres">
      <dgm:prSet presAssocID="{AAF56E1E-3643-4522-B989-BA620EA5036D}" presName="hierChild5" presStyleCnt="0"/>
      <dgm:spPr/>
    </dgm:pt>
    <dgm:pt modelId="{EA3A6FE6-34F0-4498-87B6-FD10410D7385}" type="pres">
      <dgm:prSet presAssocID="{247FDF3E-A48D-4C98-A6DC-B78A2B62FFA4}" presName="Name37" presStyleLbl="parChTrans1D2" presStyleIdx="4" presStyleCnt="7"/>
      <dgm:spPr/>
    </dgm:pt>
    <dgm:pt modelId="{0517F630-1EB9-4920-B8C2-0931A7072914}" type="pres">
      <dgm:prSet presAssocID="{56C04141-CEB4-4568-A262-7A3D8CB4318D}" presName="hierRoot2" presStyleCnt="0">
        <dgm:presLayoutVars>
          <dgm:hierBranch val="init"/>
        </dgm:presLayoutVars>
      </dgm:prSet>
      <dgm:spPr/>
    </dgm:pt>
    <dgm:pt modelId="{38AA2836-2219-4B26-86AE-444D907B5B65}" type="pres">
      <dgm:prSet presAssocID="{56C04141-CEB4-4568-A262-7A3D8CB4318D}" presName="rootComposite" presStyleCnt="0"/>
      <dgm:spPr/>
    </dgm:pt>
    <dgm:pt modelId="{AEF85A09-06DB-4FFE-B353-4F4481902932}" type="pres">
      <dgm:prSet presAssocID="{56C04141-CEB4-4568-A262-7A3D8CB4318D}" presName="rootText" presStyleLbl="node2" presStyleIdx="4" presStyleCnt="7">
        <dgm:presLayoutVars>
          <dgm:chPref val="3"/>
        </dgm:presLayoutVars>
      </dgm:prSet>
      <dgm:spPr/>
    </dgm:pt>
    <dgm:pt modelId="{EC981F6A-A4ED-4117-984D-20AA61E2CF3C}" type="pres">
      <dgm:prSet presAssocID="{56C04141-CEB4-4568-A262-7A3D8CB4318D}" presName="rootConnector" presStyleLbl="node2" presStyleIdx="4" presStyleCnt="7"/>
      <dgm:spPr/>
    </dgm:pt>
    <dgm:pt modelId="{53B62B44-BC9F-40AC-8E1A-1777CD5F338A}" type="pres">
      <dgm:prSet presAssocID="{56C04141-CEB4-4568-A262-7A3D8CB4318D}" presName="hierChild4" presStyleCnt="0"/>
      <dgm:spPr/>
    </dgm:pt>
    <dgm:pt modelId="{7663DF8D-97B5-41C5-B208-B51721936DEB}" type="pres">
      <dgm:prSet presAssocID="{56C04141-CEB4-4568-A262-7A3D8CB4318D}" presName="hierChild5" presStyleCnt="0"/>
      <dgm:spPr/>
    </dgm:pt>
    <dgm:pt modelId="{F46B36E5-FF85-4990-9752-8D5A36D73A26}" type="pres">
      <dgm:prSet presAssocID="{391C659D-9E09-44B5-8EFC-4383260409DD}" presName="Name37" presStyleLbl="parChTrans1D2" presStyleIdx="5" presStyleCnt="7"/>
      <dgm:spPr/>
    </dgm:pt>
    <dgm:pt modelId="{9C556144-0339-4F4C-B435-F61531023117}" type="pres">
      <dgm:prSet presAssocID="{5CFB528D-9005-4091-8430-ACF9B7501B9A}" presName="hierRoot2" presStyleCnt="0">
        <dgm:presLayoutVars>
          <dgm:hierBranch val="init"/>
        </dgm:presLayoutVars>
      </dgm:prSet>
      <dgm:spPr/>
    </dgm:pt>
    <dgm:pt modelId="{0A29C905-2468-4DEA-A52E-92F68317E729}" type="pres">
      <dgm:prSet presAssocID="{5CFB528D-9005-4091-8430-ACF9B7501B9A}" presName="rootComposite" presStyleCnt="0"/>
      <dgm:spPr/>
    </dgm:pt>
    <dgm:pt modelId="{BA447BE8-E399-4D17-8916-67438D6FC4C3}" type="pres">
      <dgm:prSet presAssocID="{5CFB528D-9005-4091-8430-ACF9B7501B9A}" presName="rootText" presStyleLbl="node2" presStyleIdx="5" presStyleCnt="7">
        <dgm:presLayoutVars>
          <dgm:chPref val="3"/>
        </dgm:presLayoutVars>
      </dgm:prSet>
      <dgm:spPr/>
    </dgm:pt>
    <dgm:pt modelId="{4FA91BFD-B0A2-465D-B6DF-513BAA8DC552}" type="pres">
      <dgm:prSet presAssocID="{5CFB528D-9005-4091-8430-ACF9B7501B9A}" presName="rootConnector" presStyleLbl="node2" presStyleIdx="5" presStyleCnt="7"/>
      <dgm:spPr/>
    </dgm:pt>
    <dgm:pt modelId="{6377B43E-233B-4857-AAE0-A9082AB72CD5}" type="pres">
      <dgm:prSet presAssocID="{5CFB528D-9005-4091-8430-ACF9B7501B9A}" presName="hierChild4" presStyleCnt="0"/>
      <dgm:spPr/>
    </dgm:pt>
    <dgm:pt modelId="{5545701D-A7FD-460B-812C-C94E1791237E}" type="pres">
      <dgm:prSet presAssocID="{5CFB528D-9005-4091-8430-ACF9B7501B9A}" presName="hierChild5" presStyleCnt="0"/>
      <dgm:spPr/>
    </dgm:pt>
    <dgm:pt modelId="{39C948C1-A2A1-49BC-9637-EC8161F2DA4D}" type="pres">
      <dgm:prSet presAssocID="{C1465AA9-EE7A-4BC5-996F-8B199F9D9A3F}" presName="Name37" presStyleLbl="parChTrans1D2" presStyleIdx="6" presStyleCnt="7"/>
      <dgm:spPr/>
    </dgm:pt>
    <dgm:pt modelId="{BD3C34ED-57CA-4BDE-B219-66DD5345CAFC}" type="pres">
      <dgm:prSet presAssocID="{8D641300-9F7B-4DB1-9930-12B6A5BB9E34}" presName="hierRoot2" presStyleCnt="0">
        <dgm:presLayoutVars>
          <dgm:hierBranch val="init"/>
        </dgm:presLayoutVars>
      </dgm:prSet>
      <dgm:spPr/>
    </dgm:pt>
    <dgm:pt modelId="{0DAD53CD-D18B-415B-9E3B-E8C89862C858}" type="pres">
      <dgm:prSet presAssocID="{8D641300-9F7B-4DB1-9930-12B6A5BB9E34}" presName="rootComposite" presStyleCnt="0"/>
      <dgm:spPr/>
    </dgm:pt>
    <dgm:pt modelId="{2F41824F-2A49-46DB-95CE-8C9CFCFEC523}" type="pres">
      <dgm:prSet presAssocID="{8D641300-9F7B-4DB1-9930-12B6A5BB9E34}" presName="rootText" presStyleLbl="node2" presStyleIdx="6" presStyleCnt="7">
        <dgm:presLayoutVars>
          <dgm:chPref val="3"/>
        </dgm:presLayoutVars>
      </dgm:prSet>
      <dgm:spPr/>
    </dgm:pt>
    <dgm:pt modelId="{B4476187-C846-454B-BD33-1C91B3E21C6E}" type="pres">
      <dgm:prSet presAssocID="{8D641300-9F7B-4DB1-9930-12B6A5BB9E34}" presName="rootConnector" presStyleLbl="node2" presStyleIdx="6" presStyleCnt="7"/>
      <dgm:spPr/>
    </dgm:pt>
    <dgm:pt modelId="{8FF17692-DA6C-4414-9988-0A083E5AE138}" type="pres">
      <dgm:prSet presAssocID="{8D641300-9F7B-4DB1-9930-12B6A5BB9E34}" presName="hierChild4" presStyleCnt="0"/>
      <dgm:spPr/>
    </dgm:pt>
    <dgm:pt modelId="{87F1288F-B2C7-4BB2-9CB2-9E18A012F1C3}" type="pres">
      <dgm:prSet presAssocID="{E1CC849B-0298-4D42-BE7E-AF5C45F2DDB4}" presName="Name37" presStyleLbl="parChTrans1D3" presStyleIdx="0" presStyleCnt="3"/>
      <dgm:spPr/>
    </dgm:pt>
    <dgm:pt modelId="{344FEEEA-2C5B-4A83-8C34-81643F3808B5}" type="pres">
      <dgm:prSet presAssocID="{75BDFA4D-E36E-4059-8955-8185B32A8E76}" presName="hierRoot2" presStyleCnt="0">
        <dgm:presLayoutVars>
          <dgm:hierBranch val="init"/>
        </dgm:presLayoutVars>
      </dgm:prSet>
      <dgm:spPr/>
    </dgm:pt>
    <dgm:pt modelId="{634068BF-56F2-4A26-B741-B54AF4D9D055}" type="pres">
      <dgm:prSet presAssocID="{75BDFA4D-E36E-4059-8955-8185B32A8E76}" presName="rootComposite" presStyleCnt="0"/>
      <dgm:spPr/>
    </dgm:pt>
    <dgm:pt modelId="{B4B8DE94-C397-44AA-9644-415122B15665}" type="pres">
      <dgm:prSet presAssocID="{75BDFA4D-E36E-4059-8955-8185B32A8E76}" presName="rootText" presStyleLbl="node3" presStyleIdx="0" presStyleCnt="3">
        <dgm:presLayoutVars>
          <dgm:chPref val="3"/>
        </dgm:presLayoutVars>
      </dgm:prSet>
      <dgm:spPr/>
    </dgm:pt>
    <dgm:pt modelId="{334AE9E9-655C-4BD6-92B3-66075FC610B3}" type="pres">
      <dgm:prSet presAssocID="{75BDFA4D-E36E-4059-8955-8185B32A8E76}" presName="rootConnector" presStyleLbl="node3" presStyleIdx="0" presStyleCnt="3"/>
      <dgm:spPr/>
    </dgm:pt>
    <dgm:pt modelId="{BE3587F8-A907-4C49-B322-6E16FE96036C}" type="pres">
      <dgm:prSet presAssocID="{75BDFA4D-E36E-4059-8955-8185B32A8E76}" presName="hierChild4" presStyleCnt="0"/>
      <dgm:spPr/>
    </dgm:pt>
    <dgm:pt modelId="{E6433442-799C-428C-9D3C-AE1E70DDB982}" type="pres">
      <dgm:prSet presAssocID="{75BDFA4D-E36E-4059-8955-8185B32A8E76}" presName="hierChild5" presStyleCnt="0"/>
      <dgm:spPr/>
    </dgm:pt>
    <dgm:pt modelId="{24761575-21C4-4208-83C2-3E4233E952FD}" type="pres">
      <dgm:prSet presAssocID="{48312B1B-1408-46EF-9A1E-2E5B2285675C}" presName="Name37" presStyleLbl="parChTrans1D3" presStyleIdx="1" presStyleCnt="3"/>
      <dgm:spPr/>
    </dgm:pt>
    <dgm:pt modelId="{92C11BFF-B0E7-4F39-9850-7AA3D477D80F}" type="pres">
      <dgm:prSet presAssocID="{64BD9DD1-714E-4DEB-BB2E-1A0BF4A8B82E}" presName="hierRoot2" presStyleCnt="0">
        <dgm:presLayoutVars>
          <dgm:hierBranch val="init"/>
        </dgm:presLayoutVars>
      </dgm:prSet>
      <dgm:spPr/>
    </dgm:pt>
    <dgm:pt modelId="{9ADB8352-7FE7-4EF8-BA6D-1167005C6090}" type="pres">
      <dgm:prSet presAssocID="{64BD9DD1-714E-4DEB-BB2E-1A0BF4A8B82E}" presName="rootComposite" presStyleCnt="0"/>
      <dgm:spPr/>
    </dgm:pt>
    <dgm:pt modelId="{A45C646B-1301-4BA3-BCA6-A18480E91623}" type="pres">
      <dgm:prSet presAssocID="{64BD9DD1-714E-4DEB-BB2E-1A0BF4A8B82E}" presName="rootText" presStyleLbl="node3" presStyleIdx="1" presStyleCnt="3">
        <dgm:presLayoutVars>
          <dgm:chPref val="3"/>
        </dgm:presLayoutVars>
      </dgm:prSet>
      <dgm:spPr/>
    </dgm:pt>
    <dgm:pt modelId="{85ABAF76-D0D5-49C7-B5FB-BF551D4E5E29}" type="pres">
      <dgm:prSet presAssocID="{64BD9DD1-714E-4DEB-BB2E-1A0BF4A8B82E}" presName="rootConnector" presStyleLbl="node3" presStyleIdx="1" presStyleCnt="3"/>
      <dgm:spPr/>
    </dgm:pt>
    <dgm:pt modelId="{F418D678-08DD-4372-BCAC-E2CB34E26515}" type="pres">
      <dgm:prSet presAssocID="{64BD9DD1-714E-4DEB-BB2E-1A0BF4A8B82E}" presName="hierChild4" presStyleCnt="0"/>
      <dgm:spPr/>
    </dgm:pt>
    <dgm:pt modelId="{666B4D0D-26C7-4966-88FD-32E77CF21F56}" type="pres">
      <dgm:prSet presAssocID="{64BD9DD1-714E-4DEB-BB2E-1A0BF4A8B82E}" presName="hierChild5" presStyleCnt="0"/>
      <dgm:spPr/>
    </dgm:pt>
    <dgm:pt modelId="{A1A1B455-7FF2-460D-BA1B-129F89D8EB7A}" type="pres">
      <dgm:prSet presAssocID="{F3037535-FA7D-410A-B803-81C03EC94159}" presName="Name37" presStyleLbl="parChTrans1D3" presStyleIdx="2" presStyleCnt="3"/>
      <dgm:spPr/>
    </dgm:pt>
    <dgm:pt modelId="{3676E0E4-C165-4CDD-A801-CF84BE9E7533}" type="pres">
      <dgm:prSet presAssocID="{042F939A-15A1-4DBD-B056-0C75D22C4A43}" presName="hierRoot2" presStyleCnt="0">
        <dgm:presLayoutVars>
          <dgm:hierBranch val="init"/>
        </dgm:presLayoutVars>
      </dgm:prSet>
      <dgm:spPr/>
    </dgm:pt>
    <dgm:pt modelId="{F6FD8099-69A3-413E-B7AE-924A80015CE2}" type="pres">
      <dgm:prSet presAssocID="{042F939A-15A1-4DBD-B056-0C75D22C4A43}" presName="rootComposite" presStyleCnt="0"/>
      <dgm:spPr/>
    </dgm:pt>
    <dgm:pt modelId="{16ADE118-06CA-45C6-AFFD-32BCB02CA411}" type="pres">
      <dgm:prSet presAssocID="{042F939A-15A1-4DBD-B056-0C75D22C4A43}" presName="rootText" presStyleLbl="node3" presStyleIdx="2" presStyleCnt="3">
        <dgm:presLayoutVars>
          <dgm:chPref val="3"/>
        </dgm:presLayoutVars>
      </dgm:prSet>
      <dgm:spPr/>
    </dgm:pt>
    <dgm:pt modelId="{8F583916-9D91-424D-AC9D-4A26AFC48B91}" type="pres">
      <dgm:prSet presAssocID="{042F939A-15A1-4DBD-B056-0C75D22C4A43}" presName="rootConnector" presStyleLbl="node3" presStyleIdx="2" presStyleCnt="3"/>
      <dgm:spPr/>
    </dgm:pt>
    <dgm:pt modelId="{6341D877-0001-447F-B79F-CAC877B754F6}" type="pres">
      <dgm:prSet presAssocID="{042F939A-15A1-4DBD-B056-0C75D22C4A43}" presName="hierChild4" presStyleCnt="0"/>
      <dgm:spPr/>
    </dgm:pt>
    <dgm:pt modelId="{38E14110-33F4-4724-8EC4-EE4FD116CF8E}" type="pres">
      <dgm:prSet presAssocID="{042F939A-15A1-4DBD-B056-0C75D22C4A43}" presName="hierChild5" presStyleCnt="0"/>
      <dgm:spPr/>
    </dgm:pt>
    <dgm:pt modelId="{3EC39074-723B-46C5-8092-D8C9577A8709}" type="pres">
      <dgm:prSet presAssocID="{8D641300-9F7B-4DB1-9930-12B6A5BB9E34}" presName="hierChild5" presStyleCnt="0"/>
      <dgm:spPr/>
    </dgm:pt>
    <dgm:pt modelId="{4EDE6E12-F22C-404C-B2A3-A722D631D70E}" type="pres">
      <dgm:prSet presAssocID="{DCD13D86-3F44-4B94-8AD0-F837F8B2FA94}" presName="hierChild3" presStyleCnt="0"/>
      <dgm:spPr/>
    </dgm:pt>
  </dgm:ptLst>
  <dgm:cxnLst>
    <dgm:cxn modelId="{4D880A01-C968-4F92-8930-4D6636CC2397}" type="presOf" srcId="{5CFB528D-9005-4091-8430-ACF9B7501B9A}" destId="{BA447BE8-E399-4D17-8916-67438D6FC4C3}" srcOrd="0" destOrd="0" presId="urn:microsoft.com/office/officeart/2005/8/layout/orgChart1"/>
    <dgm:cxn modelId="{51526F07-52CB-469C-8D7E-1326F11A13C1}" type="presOf" srcId="{56C04141-CEB4-4568-A262-7A3D8CB4318D}" destId="{AEF85A09-06DB-4FFE-B353-4F4481902932}" srcOrd="0" destOrd="0" presId="urn:microsoft.com/office/officeart/2005/8/layout/orgChart1"/>
    <dgm:cxn modelId="{E3B51408-5A89-4CE9-AC68-A072E8F15CC5}" srcId="{DCD13D86-3F44-4B94-8AD0-F837F8B2FA94}" destId="{1972723B-40CC-41A2-8022-08C4A721E334}" srcOrd="1" destOrd="0" parTransId="{CE70F6FA-3E71-4D5A-8A10-49658D22BCEF}" sibTransId="{1B9FDD7C-3B21-45C5-B3E7-640870FCB1C2}"/>
    <dgm:cxn modelId="{1E74BD0B-59D0-42B1-B1D4-61984ED683F7}" srcId="{DCD13D86-3F44-4B94-8AD0-F837F8B2FA94}" destId="{5CFB528D-9005-4091-8430-ACF9B7501B9A}" srcOrd="5" destOrd="0" parTransId="{391C659D-9E09-44B5-8EFC-4383260409DD}" sibTransId="{0E0153C3-1E9A-44FA-AF41-25CC23C7F2D9}"/>
    <dgm:cxn modelId="{7211FF0D-68EE-4B9E-82CA-99E942E10818}" srcId="{DCD13D86-3F44-4B94-8AD0-F837F8B2FA94}" destId="{56C04141-CEB4-4568-A262-7A3D8CB4318D}" srcOrd="4" destOrd="0" parTransId="{247FDF3E-A48D-4C98-A6DC-B78A2B62FFA4}" sibTransId="{97605102-AB61-4D0D-9529-2784C9C2A954}"/>
    <dgm:cxn modelId="{3790B216-379B-4645-9867-B56037ADD38B}" type="presOf" srcId="{B926DFD0-C054-4E2D-81AD-16FBCDBE300F}" destId="{626C3788-6C65-4E38-BC08-BE31021B9A94}" srcOrd="0" destOrd="0" presId="urn:microsoft.com/office/officeart/2005/8/layout/orgChart1"/>
    <dgm:cxn modelId="{A0DAAC19-B8F1-4D2A-B973-E4D530FB65C6}" srcId="{8D641300-9F7B-4DB1-9930-12B6A5BB9E34}" destId="{75BDFA4D-E36E-4059-8955-8185B32A8E76}" srcOrd="0" destOrd="0" parTransId="{E1CC849B-0298-4D42-BE7E-AF5C45F2DDB4}" sibTransId="{4D5A9329-EC5B-41CE-A87C-91CDE00E9F9E}"/>
    <dgm:cxn modelId="{9884F929-896A-4475-AD38-6B5E92096982}" type="presOf" srcId="{61879A54-D865-4780-AA21-8A40323F8FAF}" destId="{405DF641-B5A8-4D12-B98B-51A0AE30D2D6}" srcOrd="0" destOrd="0" presId="urn:microsoft.com/office/officeart/2005/8/layout/orgChart1"/>
    <dgm:cxn modelId="{C44E7034-3336-45ED-B977-CA69502EB5DF}" srcId="{5D354AF7-4043-461D-BA1B-5B3B9F5A1D20}" destId="{DCD13D86-3F44-4B94-8AD0-F837F8B2FA94}" srcOrd="0" destOrd="0" parTransId="{428F0D82-7DC1-4EF3-8053-4BF24D333591}" sibTransId="{0EFE7751-90D6-4CC4-AB99-02A898AA0DBC}"/>
    <dgm:cxn modelId="{DE479969-2A4E-4357-8EFF-0E7EFB60D3C6}" type="presOf" srcId="{1972723B-40CC-41A2-8022-08C4A721E334}" destId="{40EF896C-92F6-4B2B-A5F8-A682C20FEF69}" srcOrd="1" destOrd="0" presId="urn:microsoft.com/office/officeart/2005/8/layout/orgChart1"/>
    <dgm:cxn modelId="{108F5A4B-DDBE-4874-9C12-B678895C8AA2}" srcId="{DCD13D86-3F44-4B94-8AD0-F837F8B2FA94}" destId="{CF2F7B18-A67A-4E6D-A123-8D0C37584BB4}" srcOrd="0" destOrd="0" parTransId="{61879A54-D865-4780-AA21-8A40323F8FAF}" sibTransId="{92A7C6E4-412E-4691-B7ED-241AAC8022C9}"/>
    <dgm:cxn modelId="{CE2F7D6B-1829-4E3A-9D56-934D2739C1AF}" type="presOf" srcId="{75BDFA4D-E36E-4059-8955-8185B32A8E76}" destId="{B4B8DE94-C397-44AA-9644-415122B15665}" srcOrd="0" destOrd="0" presId="urn:microsoft.com/office/officeart/2005/8/layout/orgChart1"/>
    <dgm:cxn modelId="{E5EB4C52-7C14-4552-8246-7F66E71C9A4F}" type="presOf" srcId="{5CFB528D-9005-4091-8430-ACF9B7501B9A}" destId="{4FA91BFD-B0A2-465D-B6DF-513BAA8DC552}" srcOrd="1" destOrd="0" presId="urn:microsoft.com/office/officeart/2005/8/layout/orgChart1"/>
    <dgm:cxn modelId="{342C6D52-E8CE-4765-9701-51BAAECCD763}" type="presOf" srcId="{CF2F7B18-A67A-4E6D-A123-8D0C37584BB4}" destId="{66EF069A-A428-415F-8DC6-35B69AA963F3}" srcOrd="1" destOrd="0" presId="urn:microsoft.com/office/officeart/2005/8/layout/orgChart1"/>
    <dgm:cxn modelId="{8D944053-1497-4158-AC01-3EB81841B37F}" type="presOf" srcId="{C1465AA9-EE7A-4BC5-996F-8B199F9D9A3F}" destId="{39C948C1-A2A1-49BC-9637-EC8161F2DA4D}" srcOrd="0" destOrd="0" presId="urn:microsoft.com/office/officeart/2005/8/layout/orgChart1"/>
    <dgm:cxn modelId="{4F3ECB85-80D6-4AF8-A84D-06330832E2D5}" type="presOf" srcId="{CF2F7B18-A67A-4E6D-A123-8D0C37584BB4}" destId="{DF7E1FE3-86A2-4101-9FA0-78632D714464}" srcOrd="0" destOrd="0" presId="urn:microsoft.com/office/officeart/2005/8/layout/orgChart1"/>
    <dgm:cxn modelId="{96F59486-4346-479C-952D-72F5919748BE}" type="presOf" srcId="{56C04141-CEB4-4568-A262-7A3D8CB4318D}" destId="{EC981F6A-A4ED-4117-984D-20AA61E2CF3C}" srcOrd="1" destOrd="0" presId="urn:microsoft.com/office/officeart/2005/8/layout/orgChart1"/>
    <dgm:cxn modelId="{67AEB98C-FC4F-412D-9C01-28372E9C1DEA}" type="presOf" srcId="{DCD13D86-3F44-4B94-8AD0-F837F8B2FA94}" destId="{4B8792CE-A443-441E-A35A-3C781D74DB2B}" srcOrd="1" destOrd="0" presId="urn:microsoft.com/office/officeart/2005/8/layout/orgChart1"/>
    <dgm:cxn modelId="{250E9E94-96EA-4FC8-B837-5DF4B8AC8525}" type="presOf" srcId="{247FDF3E-A48D-4C98-A6DC-B78A2B62FFA4}" destId="{EA3A6FE6-34F0-4498-87B6-FD10410D7385}" srcOrd="0" destOrd="0" presId="urn:microsoft.com/office/officeart/2005/8/layout/orgChart1"/>
    <dgm:cxn modelId="{9F567A98-16E5-4C65-91FE-E6831765F468}" type="presOf" srcId="{48312B1B-1408-46EF-9A1E-2E5B2285675C}" destId="{24761575-21C4-4208-83C2-3E4233E952FD}" srcOrd="0" destOrd="0" presId="urn:microsoft.com/office/officeart/2005/8/layout/orgChart1"/>
    <dgm:cxn modelId="{D8B2DBA1-592D-48C4-97D7-003FB60EBC8A}" type="presOf" srcId="{77B9F855-9D05-420F-9317-9FAAF7446E6D}" destId="{1240CE89-9CB5-4CC4-818A-462BC903B23B}" srcOrd="0" destOrd="0" presId="urn:microsoft.com/office/officeart/2005/8/layout/orgChart1"/>
    <dgm:cxn modelId="{21E8F2A4-4265-4E9E-899D-861AC60C3CC7}" type="presOf" srcId="{042F939A-15A1-4DBD-B056-0C75D22C4A43}" destId="{16ADE118-06CA-45C6-AFFD-32BCB02CA411}" srcOrd="0" destOrd="0" presId="urn:microsoft.com/office/officeart/2005/8/layout/orgChart1"/>
    <dgm:cxn modelId="{3B3F30A9-3BE7-4A7F-9737-0D79EF0591A6}" srcId="{DCD13D86-3F44-4B94-8AD0-F837F8B2FA94}" destId="{AAF56E1E-3643-4522-B989-BA620EA5036D}" srcOrd="3" destOrd="0" parTransId="{0AFEF11E-CAE4-4337-B27A-A38A6CDDB20B}" sibTransId="{BCE1F113-0316-44EB-BEAC-4D956AA87947}"/>
    <dgm:cxn modelId="{BEDCE6AF-0D8F-4A07-8669-EEE17A1DB20D}" type="presOf" srcId="{8D641300-9F7B-4DB1-9930-12B6A5BB9E34}" destId="{B4476187-C846-454B-BD33-1C91B3E21C6E}" srcOrd="1" destOrd="0" presId="urn:microsoft.com/office/officeart/2005/8/layout/orgChart1"/>
    <dgm:cxn modelId="{4B5136B4-EBE2-4A56-8FD9-1FE52709EA56}" srcId="{DCD13D86-3F44-4B94-8AD0-F837F8B2FA94}" destId="{8D641300-9F7B-4DB1-9930-12B6A5BB9E34}" srcOrd="6" destOrd="0" parTransId="{C1465AA9-EE7A-4BC5-996F-8B199F9D9A3F}" sibTransId="{5DA3B292-CED7-4093-8F20-A18D25690FED}"/>
    <dgm:cxn modelId="{1D42F1B5-78CC-4C26-BC45-8F01933F72F5}" type="presOf" srcId="{E1CC849B-0298-4D42-BE7E-AF5C45F2DDB4}" destId="{87F1288F-B2C7-4BB2-9CB2-9E18A012F1C3}" srcOrd="0" destOrd="0" presId="urn:microsoft.com/office/officeart/2005/8/layout/orgChart1"/>
    <dgm:cxn modelId="{9BEF40B7-6338-42B6-BDE8-4B3D711C3430}" type="presOf" srcId="{0AFEF11E-CAE4-4337-B27A-A38A6CDDB20B}" destId="{386787A6-E7D4-487C-BCA3-42A94E3648B4}" srcOrd="0" destOrd="0" presId="urn:microsoft.com/office/officeart/2005/8/layout/orgChart1"/>
    <dgm:cxn modelId="{F8A022BE-5C7A-4FFE-AC4C-864E34649431}" type="presOf" srcId="{8D641300-9F7B-4DB1-9930-12B6A5BB9E34}" destId="{2F41824F-2A49-46DB-95CE-8C9CFCFEC523}" srcOrd="0" destOrd="0" presId="urn:microsoft.com/office/officeart/2005/8/layout/orgChart1"/>
    <dgm:cxn modelId="{B66B60C2-19C5-410A-9837-1A238F505334}" srcId="{DCD13D86-3F44-4B94-8AD0-F837F8B2FA94}" destId="{77B9F855-9D05-420F-9317-9FAAF7446E6D}" srcOrd="2" destOrd="0" parTransId="{B926DFD0-C054-4E2D-81AD-16FBCDBE300F}" sibTransId="{12F210D1-A733-4B07-9C01-55579F844870}"/>
    <dgm:cxn modelId="{F30FB7C8-C089-4AEF-A74A-BA19092DA8DE}" type="presOf" srcId="{1972723B-40CC-41A2-8022-08C4A721E334}" destId="{9BEAA362-AEFC-4493-BFFE-697305F9FB87}" srcOrd="0" destOrd="0" presId="urn:microsoft.com/office/officeart/2005/8/layout/orgChart1"/>
    <dgm:cxn modelId="{187BEEC8-EEBD-499F-9E5F-AF6A6F49082D}" type="presOf" srcId="{5D354AF7-4043-461D-BA1B-5B3B9F5A1D20}" destId="{5E3C03DA-E374-488A-8C81-3F9A3E8DA009}" srcOrd="0" destOrd="0" presId="urn:microsoft.com/office/officeart/2005/8/layout/orgChart1"/>
    <dgm:cxn modelId="{160746CD-16A9-46A6-862F-82537A5220B5}" srcId="{8D641300-9F7B-4DB1-9930-12B6A5BB9E34}" destId="{042F939A-15A1-4DBD-B056-0C75D22C4A43}" srcOrd="2" destOrd="0" parTransId="{F3037535-FA7D-410A-B803-81C03EC94159}" sibTransId="{EC374BF2-5500-4BC5-BCBE-73AD84D391BE}"/>
    <dgm:cxn modelId="{AA3654CE-CCBA-4602-8E1E-C9DAA56923EE}" type="presOf" srcId="{64BD9DD1-714E-4DEB-BB2E-1A0BF4A8B82E}" destId="{85ABAF76-D0D5-49C7-B5FB-BF551D4E5E29}" srcOrd="1" destOrd="0" presId="urn:microsoft.com/office/officeart/2005/8/layout/orgChart1"/>
    <dgm:cxn modelId="{F01537D0-C24C-47FE-9CED-4418D8D99310}" type="presOf" srcId="{75BDFA4D-E36E-4059-8955-8185B32A8E76}" destId="{334AE9E9-655C-4BD6-92B3-66075FC610B3}" srcOrd="1" destOrd="0" presId="urn:microsoft.com/office/officeart/2005/8/layout/orgChart1"/>
    <dgm:cxn modelId="{E9D0A0D2-B430-47FD-83B3-BED6FD3D27D3}" type="presOf" srcId="{042F939A-15A1-4DBD-B056-0C75D22C4A43}" destId="{8F583916-9D91-424D-AC9D-4A26AFC48B91}" srcOrd="1" destOrd="0" presId="urn:microsoft.com/office/officeart/2005/8/layout/orgChart1"/>
    <dgm:cxn modelId="{B144BAD2-5B1F-451D-89D5-807777D30E80}" type="presOf" srcId="{AAF56E1E-3643-4522-B989-BA620EA5036D}" destId="{E2909BCA-F739-4154-BC2A-0288A2A5F1E6}" srcOrd="0" destOrd="0" presId="urn:microsoft.com/office/officeart/2005/8/layout/orgChart1"/>
    <dgm:cxn modelId="{75BFEAD3-85E2-47D8-A3BB-35D6B0CE0691}" type="presOf" srcId="{DCD13D86-3F44-4B94-8AD0-F837F8B2FA94}" destId="{55558B60-EC04-4C3B-B01D-FA8BBDE38419}" srcOrd="0" destOrd="0" presId="urn:microsoft.com/office/officeart/2005/8/layout/orgChart1"/>
    <dgm:cxn modelId="{5052D8DB-F202-4659-97BB-CF1B3E8D3600}" type="presOf" srcId="{77B9F855-9D05-420F-9317-9FAAF7446E6D}" destId="{20D5427E-464D-4E52-913A-BFC7F692D400}" srcOrd="1" destOrd="0" presId="urn:microsoft.com/office/officeart/2005/8/layout/orgChart1"/>
    <dgm:cxn modelId="{33464BDF-A2B4-41DE-B207-57F914E340C7}" type="presOf" srcId="{391C659D-9E09-44B5-8EFC-4383260409DD}" destId="{F46B36E5-FF85-4990-9752-8D5A36D73A26}" srcOrd="0" destOrd="0" presId="urn:microsoft.com/office/officeart/2005/8/layout/orgChart1"/>
    <dgm:cxn modelId="{FE839DE0-7787-4762-B720-72F640937F85}" type="presOf" srcId="{AAF56E1E-3643-4522-B989-BA620EA5036D}" destId="{8AE9C2D4-2A34-4FF2-9099-0B0720F2C3F0}" srcOrd="1" destOrd="0" presId="urn:microsoft.com/office/officeart/2005/8/layout/orgChart1"/>
    <dgm:cxn modelId="{F2EF9EE6-63F0-446C-966A-A34977DDD336}" type="presOf" srcId="{64BD9DD1-714E-4DEB-BB2E-1A0BF4A8B82E}" destId="{A45C646B-1301-4BA3-BCA6-A18480E91623}" srcOrd="0" destOrd="0" presId="urn:microsoft.com/office/officeart/2005/8/layout/orgChart1"/>
    <dgm:cxn modelId="{281C87F7-24BA-44D3-8370-C4BD5DB7DCF9}" type="presOf" srcId="{F3037535-FA7D-410A-B803-81C03EC94159}" destId="{A1A1B455-7FF2-460D-BA1B-129F89D8EB7A}" srcOrd="0" destOrd="0" presId="urn:microsoft.com/office/officeart/2005/8/layout/orgChart1"/>
    <dgm:cxn modelId="{1EB983FB-9663-41AB-8DAA-BAFFA6B29D28}" srcId="{8D641300-9F7B-4DB1-9930-12B6A5BB9E34}" destId="{64BD9DD1-714E-4DEB-BB2E-1A0BF4A8B82E}" srcOrd="1" destOrd="0" parTransId="{48312B1B-1408-46EF-9A1E-2E5B2285675C}" sibTransId="{6001FF06-5D1F-4D9D-8A43-450B3A5D50A7}"/>
    <dgm:cxn modelId="{67D363FC-FE83-4940-B932-4C8FBB249A33}" type="presOf" srcId="{CE70F6FA-3E71-4D5A-8A10-49658D22BCEF}" destId="{58B91766-DC68-4296-A3F4-45D362BE52A0}" srcOrd="0" destOrd="0" presId="urn:microsoft.com/office/officeart/2005/8/layout/orgChart1"/>
    <dgm:cxn modelId="{FEDDDB15-A512-4A95-91C4-FFC416A97500}" type="presParOf" srcId="{5E3C03DA-E374-488A-8C81-3F9A3E8DA009}" destId="{7E80AB00-A687-40EA-B343-43AD0F68C47B}" srcOrd="0" destOrd="0" presId="urn:microsoft.com/office/officeart/2005/8/layout/orgChart1"/>
    <dgm:cxn modelId="{8AE75DED-0BEA-4F9A-9429-18EDABF7900A}" type="presParOf" srcId="{7E80AB00-A687-40EA-B343-43AD0F68C47B}" destId="{E74D6B6A-A330-4EA5-B70C-7568413DA384}" srcOrd="0" destOrd="0" presId="urn:microsoft.com/office/officeart/2005/8/layout/orgChart1"/>
    <dgm:cxn modelId="{AA688D87-886E-4924-9D71-56CEEDABFB38}" type="presParOf" srcId="{E74D6B6A-A330-4EA5-B70C-7568413DA384}" destId="{55558B60-EC04-4C3B-B01D-FA8BBDE38419}" srcOrd="0" destOrd="0" presId="urn:microsoft.com/office/officeart/2005/8/layout/orgChart1"/>
    <dgm:cxn modelId="{7EEE860E-1863-4D9C-A486-D0879E4189B7}" type="presParOf" srcId="{E74D6B6A-A330-4EA5-B70C-7568413DA384}" destId="{4B8792CE-A443-441E-A35A-3C781D74DB2B}" srcOrd="1" destOrd="0" presId="urn:microsoft.com/office/officeart/2005/8/layout/orgChart1"/>
    <dgm:cxn modelId="{673A1736-0871-424E-AC53-515E1A52995B}" type="presParOf" srcId="{7E80AB00-A687-40EA-B343-43AD0F68C47B}" destId="{4BF7FAC9-6DDD-46D6-B076-531F9C283F9E}" srcOrd="1" destOrd="0" presId="urn:microsoft.com/office/officeart/2005/8/layout/orgChart1"/>
    <dgm:cxn modelId="{FF0D2E8C-82EA-49B4-A23D-5DE27CA598E1}" type="presParOf" srcId="{4BF7FAC9-6DDD-46D6-B076-531F9C283F9E}" destId="{405DF641-B5A8-4D12-B98B-51A0AE30D2D6}" srcOrd="0" destOrd="0" presId="urn:microsoft.com/office/officeart/2005/8/layout/orgChart1"/>
    <dgm:cxn modelId="{874D4838-B458-47F5-9E35-4ADC955D0E12}" type="presParOf" srcId="{4BF7FAC9-6DDD-46D6-B076-531F9C283F9E}" destId="{B29801CD-A020-49D2-BE78-9A796B12AA61}" srcOrd="1" destOrd="0" presId="urn:microsoft.com/office/officeart/2005/8/layout/orgChart1"/>
    <dgm:cxn modelId="{C0BB25EF-8CA1-45E9-9EFC-5AC8A8D748D4}" type="presParOf" srcId="{B29801CD-A020-49D2-BE78-9A796B12AA61}" destId="{AFD64511-68CB-4895-ACEB-682CEE821619}" srcOrd="0" destOrd="0" presId="urn:microsoft.com/office/officeart/2005/8/layout/orgChart1"/>
    <dgm:cxn modelId="{ED00AD86-60AA-4C15-AA6A-D86B97B26F16}" type="presParOf" srcId="{AFD64511-68CB-4895-ACEB-682CEE821619}" destId="{DF7E1FE3-86A2-4101-9FA0-78632D714464}" srcOrd="0" destOrd="0" presId="urn:microsoft.com/office/officeart/2005/8/layout/orgChart1"/>
    <dgm:cxn modelId="{55C20648-972F-4042-A531-E24096020A1F}" type="presParOf" srcId="{AFD64511-68CB-4895-ACEB-682CEE821619}" destId="{66EF069A-A428-415F-8DC6-35B69AA963F3}" srcOrd="1" destOrd="0" presId="urn:microsoft.com/office/officeart/2005/8/layout/orgChart1"/>
    <dgm:cxn modelId="{340B7DF4-DF57-4ADC-9A84-2075FB39993B}" type="presParOf" srcId="{B29801CD-A020-49D2-BE78-9A796B12AA61}" destId="{CB186FF3-BF59-4E28-B477-AC5BD2048C3B}" srcOrd="1" destOrd="0" presId="urn:microsoft.com/office/officeart/2005/8/layout/orgChart1"/>
    <dgm:cxn modelId="{AF762F21-3FA8-4276-B8FB-9CBC5E1C2B4E}" type="presParOf" srcId="{B29801CD-A020-49D2-BE78-9A796B12AA61}" destId="{97AD28C5-21FC-477F-A96E-5FE8D723EE01}" srcOrd="2" destOrd="0" presId="urn:microsoft.com/office/officeart/2005/8/layout/orgChart1"/>
    <dgm:cxn modelId="{294AA6C0-83A3-4C92-9FB2-D23B6A93021A}" type="presParOf" srcId="{4BF7FAC9-6DDD-46D6-B076-531F9C283F9E}" destId="{58B91766-DC68-4296-A3F4-45D362BE52A0}" srcOrd="2" destOrd="0" presId="urn:microsoft.com/office/officeart/2005/8/layout/orgChart1"/>
    <dgm:cxn modelId="{98DE692F-0BCB-41DA-A012-27F94D750F96}" type="presParOf" srcId="{4BF7FAC9-6DDD-46D6-B076-531F9C283F9E}" destId="{9F1ADBDB-91DD-4638-9512-E23F3439921D}" srcOrd="3" destOrd="0" presId="urn:microsoft.com/office/officeart/2005/8/layout/orgChart1"/>
    <dgm:cxn modelId="{1B6E2052-4D4F-431C-A2C8-DBD4BF2DBB7E}" type="presParOf" srcId="{9F1ADBDB-91DD-4638-9512-E23F3439921D}" destId="{4256856D-23C6-4CB5-A70A-30F1F19B7C61}" srcOrd="0" destOrd="0" presId="urn:microsoft.com/office/officeart/2005/8/layout/orgChart1"/>
    <dgm:cxn modelId="{2CE90E5E-4222-4AD0-97DB-D64F72A7839C}" type="presParOf" srcId="{4256856D-23C6-4CB5-A70A-30F1F19B7C61}" destId="{9BEAA362-AEFC-4493-BFFE-697305F9FB87}" srcOrd="0" destOrd="0" presId="urn:microsoft.com/office/officeart/2005/8/layout/orgChart1"/>
    <dgm:cxn modelId="{3ED32508-A0A8-495A-8126-13E857D8A5BD}" type="presParOf" srcId="{4256856D-23C6-4CB5-A70A-30F1F19B7C61}" destId="{40EF896C-92F6-4B2B-A5F8-A682C20FEF69}" srcOrd="1" destOrd="0" presId="urn:microsoft.com/office/officeart/2005/8/layout/orgChart1"/>
    <dgm:cxn modelId="{45F2A38B-EB38-41A9-AD0D-899B26F3D24E}" type="presParOf" srcId="{9F1ADBDB-91DD-4638-9512-E23F3439921D}" destId="{EC6533B2-581B-4F15-BC44-4DD4CECD544D}" srcOrd="1" destOrd="0" presId="urn:microsoft.com/office/officeart/2005/8/layout/orgChart1"/>
    <dgm:cxn modelId="{955A1470-A6F2-429A-BFC6-5686DFCC6240}" type="presParOf" srcId="{9F1ADBDB-91DD-4638-9512-E23F3439921D}" destId="{6AF290B6-70C0-4EDB-A828-5BD17DAF2E56}" srcOrd="2" destOrd="0" presId="urn:microsoft.com/office/officeart/2005/8/layout/orgChart1"/>
    <dgm:cxn modelId="{D3C9AE1E-6679-4114-91CC-DF064650970A}" type="presParOf" srcId="{4BF7FAC9-6DDD-46D6-B076-531F9C283F9E}" destId="{626C3788-6C65-4E38-BC08-BE31021B9A94}" srcOrd="4" destOrd="0" presId="urn:microsoft.com/office/officeart/2005/8/layout/orgChart1"/>
    <dgm:cxn modelId="{EB75CC1D-DF71-4A01-8AF5-BFA67DDBFD2B}" type="presParOf" srcId="{4BF7FAC9-6DDD-46D6-B076-531F9C283F9E}" destId="{B3574484-F925-40AD-A37E-1FD9EDE66C9C}" srcOrd="5" destOrd="0" presId="urn:microsoft.com/office/officeart/2005/8/layout/orgChart1"/>
    <dgm:cxn modelId="{6B3BA09B-90DA-44AA-A996-9BE5C29EAC95}" type="presParOf" srcId="{B3574484-F925-40AD-A37E-1FD9EDE66C9C}" destId="{B3B870B9-C695-44AD-90D0-960473013C34}" srcOrd="0" destOrd="0" presId="urn:microsoft.com/office/officeart/2005/8/layout/orgChart1"/>
    <dgm:cxn modelId="{E7B6A43C-85F4-424B-8103-41712811331E}" type="presParOf" srcId="{B3B870B9-C695-44AD-90D0-960473013C34}" destId="{1240CE89-9CB5-4CC4-818A-462BC903B23B}" srcOrd="0" destOrd="0" presId="urn:microsoft.com/office/officeart/2005/8/layout/orgChart1"/>
    <dgm:cxn modelId="{0452BF5F-FDB5-4129-BD60-A5C983043813}" type="presParOf" srcId="{B3B870B9-C695-44AD-90D0-960473013C34}" destId="{20D5427E-464D-4E52-913A-BFC7F692D400}" srcOrd="1" destOrd="0" presId="urn:microsoft.com/office/officeart/2005/8/layout/orgChart1"/>
    <dgm:cxn modelId="{6D1EABF3-1831-45AB-A3AA-CFD122215BDE}" type="presParOf" srcId="{B3574484-F925-40AD-A37E-1FD9EDE66C9C}" destId="{DE29422D-7550-4C62-8888-ADCC4C7341EF}" srcOrd="1" destOrd="0" presId="urn:microsoft.com/office/officeart/2005/8/layout/orgChart1"/>
    <dgm:cxn modelId="{A9B18893-F447-4DB1-BCD0-2838F845114C}" type="presParOf" srcId="{B3574484-F925-40AD-A37E-1FD9EDE66C9C}" destId="{B6101767-A196-4DAB-BAB9-6E2B3B3607CC}" srcOrd="2" destOrd="0" presId="urn:microsoft.com/office/officeart/2005/8/layout/orgChart1"/>
    <dgm:cxn modelId="{D3400C55-193E-48FD-9A2B-4A4DCB07C0FD}" type="presParOf" srcId="{4BF7FAC9-6DDD-46D6-B076-531F9C283F9E}" destId="{386787A6-E7D4-487C-BCA3-42A94E3648B4}" srcOrd="6" destOrd="0" presId="urn:microsoft.com/office/officeart/2005/8/layout/orgChart1"/>
    <dgm:cxn modelId="{0567D95E-3265-482B-90CC-1CC4B44F636F}" type="presParOf" srcId="{4BF7FAC9-6DDD-46D6-B076-531F9C283F9E}" destId="{3D336DE1-D321-46FA-B88D-A8C8ADEBDBF2}" srcOrd="7" destOrd="0" presId="urn:microsoft.com/office/officeart/2005/8/layout/orgChart1"/>
    <dgm:cxn modelId="{8DABA73F-AD98-45C8-9BFF-01D27C6FA464}" type="presParOf" srcId="{3D336DE1-D321-46FA-B88D-A8C8ADEBDBF2}" destId="{B7F6BD84-312C-48A8-AE95-8D93E7C8726B}" srcOrd="0" destOrd="0" presId="urn:microsoft.com/office/officeart/2005/8/layout/orgChart1"/>
    <dgm:cxn modelId="{F488DEC3-2D6F-479D-8D96-56E4934E0DEF}" type="presParOf" srcId="{B7F6BD84-312C-48A8-AE95-8D93E7C8726B}" destId="{E2909BCA-F739-4154-BC2A-0288A2A5F1E6}" srcOrd="0" destOrd="0" presId="urn:microsoft.com/office/officeart/2005/8/layout/orgChart1"/>
    <dgm:cxn modelId="{DD4F5E4F-FA0D-474A-8AAB-F796470E77C1}" type="presParOf" srcId="{B7F6BD84-312C-48A8-AE95-8D93E7C8726B}" destId="{8AE9C2D4-2A34-4FF2-9099-0B0720F2C3F0}" srcOrd="1" destOrd="0" presId="urn:microsoft.com/office/officeart/2005/8/layout/orgChart1"/>
    <dgm:cxn modelId="{3EDA4079-AEAC-4125-86C6-8A7F37CBA426}" type="presParOf" srcId="{3D336DE1-D321-46FA-B88D-A8C8ADEBDBF2}" destId="{9CC5F29F-43DB-4E94-9BF6-26AB09F779B6}" srcOrd="1" destOrd="0" presId="urn:microsoft.com/office/officeart/2005/8/layout/orgChart1"/>
    <dgm:cxn modelId="{7D46D160-DE28-4FA7-8352-C2413298F399}" type="presParOf" srcId="{3D336DE1-D321-46FA-B88D-A8C8ADEBDBF2}" destId="{AFB9FDB7-2A1A-442B-A004-90897EF883A7}" srcOrd="2" destOrd="0" presId="urn:microsoft.com/office/officeart/2005/8/layout/orgChart1"/>
    <dgm:cxn modelId="{6F63156F-0644-46BA-A788-5DCD58E68EEA}" type="presParOf" srcId="{4BF7FAC9-6DDD-46D6-B076-531F9C283F9E}" destId="{EA3A6FE6-34F0-4498-87B6-FD10410D7385}" srcOrd="8" destOrd="0" presId="urn:microsoft.com/office/officeart/2005/8/layout/orgChart1"/>
    <dgm:cxn modelId="{DB19AB08-2FDA-4692-8FA1-E7BA338A0B33}" type="presParOf" srcId="{4BF7FAC9-6DDD-46D6-B076-531F9C283F9E}" destId="{0517F630-1EB9-4920-B8C2-0931A7072914}" srcOrd="9" destOrd="0" presId="urn:microsoft.com/office/officeart/2005/8/layout/orgChart1"/>
    <dgm:cxn modelId="{6865E71C-DD61-4F0D-9C9F-ABC66F9955AB}" type="presParOf" srcId="{0517F630-1EB9-4920-B8C2-0931A7072914}" destId="{38AA2836-2219-4B26-86AE-444D907B5B65}" srcOrd="0" destOrd="0" presId="urn:microsoft.com/office/officeart/2005/8/layout/orgChart1"/>
    <dgm:cxn modelId="{91A382BA-88DC-44CE-BB77-A24843258F89}" type="presParOf" srcId="{38AA2836-2219-4B26-86AE-444D907B5B65}" destId="{AEF85A09-06DB-4FFE-B353-4F4481902932}" srcOrd="0" destOrd="0" presId="urn:microsoft.com/office/officeart/2005/8/layout/orgChart1"/>
    <dgm:cxn modelId="{C88DF2F2-5CE4-4F3B-94E7-2F0A81A07E36}" type="presParOf" srcId="{38AA2836-2219-4B26-86AE-444D907B5B65}" destId="{EC981F6A-A4ED-4117-984D-20AA61E2CF3C}" srcOrd="1" destOrd="0" presId="urn:microsoft.com/office/officeart/2005/8/layout/orgChart1"/>
    <dgm:cxn modelId="{29E25836-CC3B-4FCC-BCBC-0766F1D149F4}" type="presParOf" srcId="{0517F630-1EB9-4920-B8C2-0931A7072914}" destId="{53B62B44-BC9F-40AC-8E1A-1777CD5F338A}" srcOrd="1" destOrd="0" presId="urn:microsoft.com/office/officeart/2005/8/layout/orgChart1"/>
    <dgm:cxn modelId="{9C711CDC-4845-464E-A665-5DBC1209F5D4}" type="presParOf" srcId="{0517F630-1EB9-4920-B8C2-0931A7072914}" destId="{7663DF8D-97B5-41C5-B208-B51721936DEB}" srcOrd="2" destOrd="0" presId="urn:microsoft.com/office/officeart/2005/8/layout/orgChart1"/>
    <dgm:cxn modelId="{EB564B8E-6E49-40C9-AF23-284C26A47C73}" type="presParOf" srcId="{4BF7FAC9-6DDD-46D6-B076-531F9C283F9E}" destId="{F46B36E5-FF85-4990-9752-8D5A36D73A26}" srcOrd="10" destOrd="0" presId="urn:microsoft.com/office/officeart/2005/8/layout/orgChart1"/>
    <dgm:cxn modelId="{0D0259C7-ECD2-4C79-B423-FC41AC35328E}" type="presParOf" srcId="{4BF7FAC9-6DDD-46D6-B076-531F9C283F9E}" destId="{9C556144-0339-4F4C-B435-F61531023117}" srcOrd="11" destOrd="0" presId="urn:microsoft.com/office/officeart/2005/8/layout/orgChart1"/>
    <dgm:cxn modelId="{152420EC-6E1D-4F93-886E-2013FDDDC569}" type="presParOf" srcId="{9C556144-0339-4F4C-B435-F61531023117}" destId="{0A29C905-2468-4DEA-A52E-92F68317E729}" srcOrd="0" destOrd="0" presId="urn:microsoft.com/office/officeart/2005/8/layout/orgChart1"/>
    <dgm:cxn modelId="{5A6D6171-E859-44B7-852A-C1D21651496E}" type="presParOf" srcId="{0A29C905-2468-4DEA-A52E-92F68317E729}" destId="{BA447BE8-E399-4D17-8916-67438D6FC4C3}" srcOrd="0" destOrd="0" presId="urn:microsoft.com/office/officeart/2005/8/layout/orgChart1"/>
    <dgm:cxn modelId="{2A8991FB-108A-413D-9AF5-53CCA50AF7D8}" type="presParOf" srcId="{0A29C905-2468-4DEA-A52E-92F68317E729}" destId="{4FA91BFD-B0A2-465D-B6DF-513BAA8DC552}" srcOrd="1" destOrd="0" presId="urn:microsoft.com/office/officeart/2005/8/layout/orgChart1"/>
    <dgm:cxn modelId="{270CF280-9889-476D-9370-EF505DC6FE77}" type="presParOf" srcId="{9C556144-0339-4F4C-B435-F61531023117}" destId="{6377B43E-233B-4857-AAE0-A9082AB72CD5}" srcOrd="1" destOrd="0" presId="urn:microsoft.com/office/officeart/2005/8/layout/orgChart1"/>
    <dgm:cxn modelId="{5149997E-E2A2-487C-9CA9-5FF4E88D51AE}" type="presParOf" srcId="{9C556144-0339-4F4C-B435-F61531023117}" destId="{5545701D-A7FD-460B-812C-C94E1791237E}" srcOrd="2" destOrd="0" presId="urn:microsoft.com/office/officeart/2005/8/layout/orgChart1"/>
    <dgm:cxn modelId="{877A6530-C054-4ABB-B8D1-E6CB8D67AFD3}" type="presParOf" srcId="{4BF7FAC9-6DDD-46D6-B076-531F9C283F9E}" destId="{39C948C1-A2A1-49BC-9637-EC8161F2DA4D}" srcOrd="12" destOrd="0" presId="urn:microsoft.com/office/officeart/2005/8/layout/orgChart1"/>
    <dgm:cxn modelId="{E2A83F7B-F322-44D7-BDEF-F7BAA39C3E00}" type="presParOf" srcId="{4BF7FAC9-6DDD-46D6-B076-531F9C283F9E}" destId="{BD3C34ED-57CA-4BDE-B219-66DD5345CAFC}" srcOrd="13" destOrd="0" presId="urn:microsoft.com/office/officeart/2005/8/layout/orgChart1"/>
    <dgm:cxn modelId="{23B17B33-B408-4689-834B-1BF79168AC7B}" type="presParOf" srcId="{BD3C34ED-57CA-4BDE-B219-66DD5345CAFC}" destId="{0DAD53CD-D18B-415B-9E3B-E8C89862C858}" srcOrd="0" destOrd="0" presId="urn:microsoft.com/office/officeart/2005/8/layout/orgChart1"/>
    <dgm:cxn modelId="{32C3D208-71FC-41AB-98C7-FFFD508958CE}" type="presParOf" srcId="{0DAD53CD-D18B-415B-9E3B-E8C89862C858}" destId="{2F41824F-2A49-46DB-95CE-8C9CFCFEC523}" srcOrd="0" destOrd="0" presId="urn:microsoft.com/office/officeart/2005/8/layout/orgChart1"/>
    <dgm:cxn modelId="{6D8F404B-2776-48FE-8B96-5A16BE838D94}" type="presParOf" srcId="{0DAD53CD-D18B-415B-9E3B-E8C89862C858}" destId="{B4476187-C846-454B-BD33-1C91B3E21C6E}" srcOrd="1" destOrd="0" presId="urn:microsoft.com/office/officeart/2005/8/layout/orgChart1"/>
    <dgm:cxn modelId="{0AD13220-1A49-4878-8190-A8ED339B5324}" type="presParOf" srcId="{BD3C34ED-57CA-4BDE-B219-66DD5345CAFC}" destId="{8FF17692-DA6C-4414-9988-0A083E5AE138}" srcOrd="1" destOrd="0" presId="urn:microsoft.com/office/officeart/2005/8/layout/orgChart1"/>
    <dgm:cxn modelId="{2A481719-D7EC-4B10-B0D8-594F93CD44DE}" type="presParOf" srcId="{8FF17692-DA6C-4414-9988-0A083E5AE138}" destId="{87F1288F-B2C7-4BB2-9CB2-9E18A012F1C3}" srcOrd="0" destOrd="0" presId="urn:microsoft.com/office/officeart/2005/8/layout/orgChart1"/>
    <dgm:cxn modelId="{8EE7ADA2-EE53-4736-B31A-0DEF60189046}" type="presParOf" srcId="{8FF17692-DA6C-4414-9988-0A083E5AE138}" destId="{344FEEEA-2C5B-4A83-8C34-81643F3808B5}" srcOrd="1" destOrd="0" presId="urn:microsoft.com/office/officeart/2005/8/layout/orgChart1"/>
    <dgm:cxn modelId="{BA6FFC83-5EAF-422D-B6B9-240AF1AC0642}" type="presParOf" srcId="{344FEEEA-2C5B-4A83-8C34-81643F3808B5}" destId="{634068BF-56F2-4A26-B741-B54AF4D9D055}" srcOrd="0" destOrd="0" presId="urn:microsoft.com/office/officeart/2005/8/layout/orgChart1"/>
    <dgm:cxn modelId="{7E48CB51-894C-44A9-9CE5-435CC0322993}" type="presParOf" srcId="{634068BF-56F2-4A26-B741-B54AF4D9D055}" destId="{B4B8DE94-C397-44AA-9644-415122B15665}" srcOrd="0" destOrd="0" presId="urn:microsoft.com/office/officeart/2005/8/layout/orgChart1"/>
    <dgm:cxn modelId="{41960316-8419-41C6-85E8-3477C38E10DC}" type="presParOf" srcId="{634068BF-56F2-4A26-B741-B54AF4D9D055}" destId="{334AE9E9-655C-4BD6-92B3-66075FC610B3}" srcOrd="1" destOrd="0" presId="urn:microsoft.com/office/officeart/2005/8/layout/orgChart1"/>
    <dgm:cxn modelId="{93B4BC4E-0ABB-40B1-B32F-921984915FD3}" type="presParOf" srcId="{344FEEEA-2C5B-4A83-8C34-81643F3808B5}" destId="{BE3587F8-A907-4C49-B322-6E16FE96036C}" srcOrd="1" destOrd="0" presId="urn:microsoft.com/office/officeart/2005/8/layout/orgChart1"/>
    <dgm:cxn modelId="{82D4A38B-C062-45F6-BD99-C4C87DB66AAE}" type="presParOf" srcId="{344FEEEA-2C5B-4A83-8C34-81643F3808B5}" destId="{E6433442-799C-428C-9D3C-AE1E70DDB982}" srcOrd="2" destOrd="0" presId="urn:microsoft.com/office/officeart/2005/8/layout/orgChart1"/>
    <dgm:cxn modelId="{4171DDFD-110F-4D8E-8539-314BEAADF5F3}" type="presParOf" srcId="{8FF17692-DA6C-4414-9988-0A083E5AE138}" destId="{24761575-21C4-4208-83C2-3E4233E952FD}" srcOrd="2" destOrd="0" presId="urn:microsoft.com/office/officeart/2005/8/layout/orgChart1"/>
    <dgm:cxn modelId="{D6E30677-C6A1-4079-BD0D-A7AA0A36E128}" type="presParOf" srcId="{8FF17692-DA6C-4414-9988-0A083E5AE138}" destId="{92C11BFF-B0E7-4F39-9850-7AA3D477D80F}" srcOrd="3" destOrd="0" presId="urn:microsoft.com/office/officeart/2005/8/layout/orgChart1"/>
    <dgm:cxn modelId="{AFD0D269-C09A-4615-8001-0288536676D1}" type="presParOf" srcId="{92C11BFF-B0E7-4F39-9850-7AA3D477D80F}" destId="{9ADB8352-7FE7-4EF8-BA6D-1167005C6090}" srcOrd="0" destOrd="0" presId="urn:microsoft.com/office/officeart/2005/8/layout/orgChart1"/>
    <dgm:cxn modelId="{86A40B0D-987D-4049-9DE4-AD91665628E4}" type="presParOf" srcId="{9ADB8352-7FE7-4EF8-BA6D-1167005C6090}" destId="{A45C646B-1301-4BA3-BCA6-A18480E91623}" srcOrd="0" destOrd="0" presId="urn:microsoft.com/office/officeart/2005/8/layout/orgChart1"/>
    <dgm:cxn modelId="{02EA1548-3276-4208-A376-ABBB6EF6529F}" type="presParOf" srcId="{9ADB8352-7FE7-4EF8-BA6D-1167005C6090}" destId="{85ABAF76-D0D5-49C7-B5FB-BF551D4E5E29}" srcOrd="1" destOrd="0" presId="urn:microsoft.com/office/officeart/2005/8/layout/orgChart1"/>
    <dgm:cxn modelId="{1739DEDA-8AD8-4E5E-A5F6-CEDF6B698D69}" type="presParOf" srcId="{92C11BFF-B0E7-4F39-9850-7AA3D477D80F}" destId="{F418D678-08DD-4372-BCAC-E2CB34E26515}" srcOrd="1" destOrd="0" presId="urn:microsoft.com/office/officeart/2005/8/layout/orgChart1"/>
    <dgm:cxn modelId="{EA59BE84-177D-46BB-B252-F9EA67CEE665}" type="presParOf" srcId="{92C11BFF-B0E7-4F39-9850-7AA3D477D80F}" destId="{666B4D0D-26C7-4966-88FD-32E77CF21F56}" srcOrd="2" destOrd="0" presId="urn:microsoft.com/office/officeart/2005/8/layout/orgChart1"/>
    <dgm:cxn modelId="{8678D680-C06A-48AE-9B53-15D6D0DA866E}" type="presParOf" srcId="{8FF17692-DA6C-4414-9988-0A083E5AE138}" destId="{A1A1B455-7FF2-460D-BA1B-129F89D8EB7A}" srcOrd="4" destOrd="0" presId="urn:microsoft.com/office/officeart/2005/8/layout/orgChart1"/>
    <dgm:cxn modelId="{8A985279-7446-4A38-B613-57CD16AD8CC1}" type="presParOf" srcId="{8FF17692-DA6C-4414-9988-0A083E5AE138}" destId="{3676E0E4-C165-4CDD-A801-CF84BE9E7533}" srcOrd="5" destOrd="0" presId="urn:microsoft.com/office/officeart/2005/8/layout/orgChart1"/>
    <dgm:cxn modelId="{7341F473-FAC7-48E3-A479-7FB608573984}" type="presParOf" srcId="{3676E0E4-C165-4CDD-A801-CF84BE9E7533}" destId="{F6FD8099-69A3-413E-B7AE-924A80015CE2}" srcOrd="0" destOrd="0" presId="urn:microsoft.com/office/officeart/2005/8/layout/orgChart1"/>
    <dgm:cxn modelId="{43A4FA83-379F-4F56-8D4B-0E972D56AD1B}" type="presParOf" srcId="{F6FD8099-69A3-413E-B7AE-924A80015CE2}" destId="{16ADE118-06CA-45C6-AFFD-32BCB02CA411}" srcOrd="0" destOrd="0" presId="urn:microsoft.com/office/officeart/2005/8/layout/orgChart1"/>
    <dgm:cxn modelId="{4000D8AE-03C6-4460-87B0-B28CD553AFFB}" type="presParOf" srcId="{F6FD8099-69A3-413E-B7AE-924A80015CE2}" destId="{8F583916-9D91-424D-AC9D-4A26AFC48B91}" srcOrd="1" destOrd="0" presId="urn:microsoft.com/office/officeart/2005/8/layout/orgChart1"/>
    <dgm:cxn modelId="{E1469078-217F-497F-930E-749C6437A0BA}" type="presParOf" srcId="{3676E0E4-C165-4CDD-A801-CF84BE9E7533}" destId="{6341D877-0001-447F-B79F-CAC877B754F6}" srcOrd="1" destOrd="0" presId="urn:microsoft.com/office/officeart/2005/8/layout/orgChart1"/>
    <dgm:cxn modelId="{38BBAD86-4FA9-4DB6-974F-906B05DDE4F5}" type="presParOf" srcId="{3676E0E4-C165-4CDD-A801-CF84BE9E7533}" destId="{38E14110-33F4-4724-8EC4-EE4FD116CF8E}" srcOrd="2" destOrd="0" presId="urn:microsoft.com/office/officeart/2005/8/layout/orgChart1"/>
    <dgm:cxn modelId="{FE785269-BBAF-43C2-A7FD-B56AE07BB3F1}" type="presParOf" srcId="{BD3C34ED-57CA-4BDE-B219-66DD5345CAFC}" destId="{3EC39074-723B-46C5-8092-D8C9577A8709}" srcOrd="2" destOrd="0" presId="urn:microsoft.com/office/officeart/2005/8/layout/orgChart1"/>
    <dgm:cxn modelId="{89CEF40D-406E-4285-B8BA-707F42629F2B}" type="presParOf" srcId="{7E80AB00-A687-40EA-B343-43AD0F68C47B}" destId="{4EDE6E12-F22C-404C-B2A3-A722D631D70E}"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1B455-7FF2-460D-BA1B-129F89D8EB7A}">
      <dsp:nvSpPr>
        <dsp:cNvPr id="0" name=""/>
        <dsp:cNvSpPr/>
      </dsp:nvSpPr>
      <dsp:spPr>
        <a:xfrm>
          <a:off x="6663109" y="2157455"/>
          <a:ext cx="135786" cy="1701854"/>
        </a:xfrm>
        <a:custGeom>
          <a:avLst/>
          <a:gdLst/>
          <a:ahLst/>
          <a:cxnLst/>
          <a:rect l="0" t="0" r="0" b="0"/>
          <a:pathLst>
            <a:path>
              <a:moveTo>
                <a:pt x="0" y="0"/>
              </a:moveTo>
              <a:lnTo>
                <a:pt x="0" y="1701854"/>
              </a:lnTo>
              <a:lnTo>
                <a:pt x="135786" y="1701854"/>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761575-21C4-4208-83C2-3E4233E952FD}">
      <dsp:nvSpPr>
        <dsp:cNvPr id="0" name=""/>
        <dsp:cNvSpPr/>
      </dsp:nvSpPr>
      <dsp:spPr>
        <a:xfrm>
          <a:off x="6663109" y="2157455"/>
          <a:ext cx="135786" cy="1059133"/>
        </a:xfrm>
        <a:custGeom>
          <a:avLst/>
          <a:gdLst/>
          <a:ahLst/>
          <a:cxnLst/>
          <a:rect l="0" t="0" r="0" b="0"/>
          <a:pathLst>
            <a:path>
              <a:moveTo>
                <a:pt x="0" y="0"/>
              </a:moveTo>
              <a:lnTo>
                <a:pt x="0" y="1059133"/>
              </a:lnTo>
              <a:lnTo>
                <a:pt x="135786" y="1059133"/>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F1288F-B2C7-4BB2-9CB2-9E18A012F1C3}">
      <dsp:nvSpPr>
        <dsp:cNvPr id="0" name=""/>
        <dsp:cNvSpPr/>
      </dsp:nvSpPr>
      <dsp:spPr>
        <a:xfrm>
          <a:off x="6663109" y="2157455"/>
          <a:ext cx="135786" cy="416411"/>
        </a:xfrm>
        <a:custGeom>
          <a:avLst/>
          <a:gdLst/>
          <a:ahLst/>
          <a:cxnLst/>
          <a:rect l="0" t="0" r="0" b="0"/>
          <a:pathLst>
            <a:path>
              <a:moveTo>
                <a:pt x="0" y="0"/>
              </a:moveTo>
              <a:lnTo>
                <a:pt x="0" y="416411"/>
              </a:lnTo>
              <a:lnTo>
                <a:pt x="135786" y="416411"/>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C948C1-A2A1-49BC-9637-EC8161F2DA4D}">
      <dsp:nvSpPr>
        <dsp:cNvPr id="0" name=""/>
        <dsp:cNvSpPr/>
      </dsp:nvSpPr>
      <dsp:spPr>
        <a:xfrm>
          <a:off x="3739178" y="1514733"/>
          <a:ext cx="3286028" cy="190100"/>
        </a:xfrm>
        <a:custGeom>
          <a:avLst/>
          <a:gdLst/>
          <a:ahLst/>
          <a:cxnLst/>
          <a:rect l="0" t="0" r="0" b="0"/>
          <a:pathLst>
            <a:path>
              <a:moveTo>
                <a:pt x="0" y="0"/>
              </a:moveTo>
              <a:lnTo>
                <a:pt x="0" y="95050"/>
              </a:lnTo>
              <a:lnTo>
                <a:pt x="3286028" y="95050"/>
              </a:lnTo>
              <a:lnTo>
                <a:pt x="3286028" y="19010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6B36E5-FF85-4990-9752-8D5A36D73A26}">
      <dsp:nvSpPr>
        <dsp:cNvPr id="0" name=""/>
        <dsp:cNvSpPr/>
      </dsp:nvSpPr>
      <dsp:spPr>
        <a:xfrm>
          <a:off x="3739178" y="1514733"/>
          <a:ext cx="2190685" cy="190100"/>
        </a:xfrm>
        <a:custGeom>
          <a:avLst/>
          <a:gdLst/>
          <a:ahLst/>
          <a:cxnLst/>
          <a:rect l="0" t="0" r="0" b="0"/>
          <a:pathLst>
            <a:path>
              <a:moveTo>
                <a:pt x="0" y="0"/>
              </a:moveTo>
              <a:lnTo>
                <a:pt x="0" y="95050"/>
              </a:lnTo>
              <a:lnTo>
                <a:pt x="2190685" y="95050"/>
              </a:lnTo>
              <a:lnTo>
                <a:pt x="2190685" y="19010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3A6FE6-34F0-4498-87B6-FD10410D7385}">
      <dsp:nvSpPr>
        <dsp:cNvPr id="0" name=""/>
        <dsp:cNvSpPr/>
      </dsp:nvSpPr>
      <dsp:spPr>
        <a:xfrm>
          <a:off x="3739178" y="1514733"/>
          <a:ext cx="1095342" cy="190100"/>
        </a:xfrm>
        <a:custGeom>
          <a:avLst/>
          <a:gdLst/>
          <a:ahLst/>
          <a:cxnLst/>
          <a:rect l="0" t="0" r="0" b="0"/>
          <a:pathLst>
            <a:path>
              <a:moveTo>
                <a:pt x="0" y="0"/>
              </a:moveTo>
              <a:lnTo>
                <a:pt x="0" y="95050"/>
              </a:lnTo>
              <a:lnTo>
                <a:pt x="1095342" y="95050"/>
              </a:lnTo>
              <a:lnTo>
                <a:pt x="1095342" y="19010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6787A6-E7D4-487C-BCA3-42A94E3648B4}">
      <dsp:nvSpPr>
        <dsp:cNvPr id="0" name=""/>
        <dsp:cNvSpPr/>
      </dsp:nvSpPr>
      <dsp:spPr>
        <a:xfrm>
          <a:off x="3693458" y="1514733"/>
          <a:ext cx="91440" cy="190100"/>
        </a:xfrm>
        <a:custGeom>
          <a:avLst/>
          <a:gdLst/>
          <a:ahLst/>
          <a:cxnLst/>
          <a:rect l="0" t="0" r="0" b="0"/>
          <a:pathLst>
            <a:path>
              <a:moveTo>
                <a:pt x="45720" y="0"/>
              </a:moveTo>
              <a:lnTo>
                <a:pt x="45720" y="19010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6C3788-6C65-4E38-BC08-BE31021B9A94}">
      <dsp:nvSpPr>
        <dsp:cNvPr id="0" name=""/>
        <dsp:cNvSpPr/>
      </dsp:nvSpPr>
      <dsp:spPr>
        <a:xfrm>
          <a:off x="2643835" y="1514733"/>
          <a:ext cx="1095342" cy="190100"/>
        </a:xfrm>
        <a:custGeom>
          <a:avLst/>
          <a:gdLst/>
          <a:ahLst/>
          <a:cxnLst/>
          <a:rect l="0" t="0" r="0" b="0"/>
          <a:pathLst>
            <a:path>
              <a:moveTo>
                <a:pt x="1095342" y="0"/>
              </a:moveTo>
              <a:lnTo>
                <a:pt x="1095342" y="95050"/>
              </a:lnTo>
              <a:lnTo>
                <a:pt x="0" y="95050"/>
              </a:lnTo>
              <a:lnTo>
                <a:pt x="0" y="19010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B91766-DC68-4296-A3F4-45D362BE52A0}">
      <dsp:nvSpPr>
        <dsp:cNvPr id="0" name=""/>
        <dsp:cNvSpPr/>
      </dsp:nvSpPr>
      <dsp:spPr>
        <a:xfrm>
          <a:off x="1548492" y="1514733"/>
          <a:ext cx="2190685" cy="190100"/>
        </a:xfrm>
        <a:custGeom>
          <a:avLst/>
          <a:gdLst/>
          <a:ahLst/>
          <a:cxnLst/>
          <a:rect l="0" t="0" r="0" b="0"/>
          <a:pathLst>
            <a:path>
              <a:moveTo>
                <a:pt x="2190685" y="0"/>
              </a:moveTo>
              <a:lnTo>
                <a:pt x="2190685" y="95050"/>
              </a:lnTo>
              <a:lnTo>
                <a:pt x="0" y="95050"/>
              </a:lnTo>
              <a:lnTo>
                <a:pt x="0" y="19010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5DF641-B5A8-4D12-B98B-51A0AE30D2D6}">
      <dsp:nvSpPr>
        <dsp:cNvPr id="0" name=""/>
        <dsp:cNvSpPr/>
      </dsp:nvSpPr>
      <dsp:spPr>
        <a:xfrm>
          <a:off x="453150" y="1514733"/>
          <a:ext cx="3286028" cy="190100"/>
        </a:xfrm>
        <a:custGeom>
          <a:avLst/>
          <a:gdLst/>
          <a:ahLst/>
          <a:cxnLst/>
          <a:rect l="0" t="0" r="0" b="0"/>
          <a:pathLst>
            <a:path>
              <a:moveTo>
                <a:pt x="3286028" y="0"/>
              </a:moveTo>
              <a:lnTo>
                <a:pt x="3286028" y="95050"/>
              </a:lnTo>
              <a:lnTo>
                <a:pt x="0" y="95050"/>
              </a:lnTo>
              <a:lnTo>
                <a:pt x="0" y="19010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558B60-EC04-4C3B-B01D-FA8BBDE38419}">
      <dsp:nvSpPr>
        <dsp:cNvPr id="0" name=""/>
        <dsp:cNvSpPr/>
      </dsp:nvSpPr>
      <dsp:spPr>
        <a:xfrm>
          <a:off x="3286557" y="1062112"/>
          <a:ext cx="905241" cy="45262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Executive Director of Economic Development</a:t>
          </a:r>
        </a:p>
      </dsp:txBody>
      <dsp:txXfrm>
        <a:off x="3286557" y="1062112"/>
        <a:ext cx="905241" cy="452620"/>
      </dsp:txXfrm>
    </dsp:sp>
    <dsp:sp modelId="{DF7E1FE3-86A2-4101-9FA0-78632D714464}">
      <dsp:nvSpPr>
        <dsp:cNvPr id="0" name=""/>
        <dsp:cNvSpPr/>
      </dsp:nvSpPr>
      <dsp:spPr>
        <a:xfrm>
          <a:off x="529" y="1704834"/>
          <a:ext cx="905241" cy="45262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Economic Development Project Manager</a:t>
          </a:r>
        </a:p>
      </dsp:txBody>
      <dsp:txXfrm>
        <a:off x="529" y="1704834"/>
        <a:ext cx="905241" cy="452620"/>
      </dsp:txXfrm>
    </dsp:sp>
    <dsp:sp modelId="{9BEAA362-AEFC-4493-BFFE-697305F9FB87}">
      <dsp:nvSpPr>
        <dsp:cNvPr id="0" name=""/>
        <dsp:cNvSpPr/>
      </dsp:nvSpPr>
      <dsp:spPr>
        <a:xfrm>
          <a:off x="1095871" y="1704834"/>
          <a:ext cx="905241" cy="45262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Enterprise Zone Administrator</a:t>
          </a:r>
        </a:p>
      </dsp:txBody>
      <dsp:txXfrm>
        <a:off x="1095871" y="1704834"/>
        <a:ext cx="905241" cy="452620"/>
      </dsp:txXfrm>
    </dsp:sp>
    <dsp:sp modelId="{1240CE89-9CB5-4CC4-818A-462BC903B23B}">
      <dsp:nvSpPr>
        <dsp:cNvPr id="0" name=""/>
        <dsp:cNvSpPr/>
      </dsp:nvSpPr>
      <dsp:spPr>
        <a:xfrm>
          <a:off x="2191214" y="1704834"/>
          <a:ext cx="905241" cy="45262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Business Incentives Analyst</a:t>
          </a:r>
        </a:p>
      </dsp:txBody>
      <dsp:txXfrm>
        <a:off x="2191214" y="1704834"/>
        <a:ext cx="905241" cy="452620"/>
      </dsp:txXfrm>
    </dsp:sp>
    <dsp:sp modelId="{E2909BCA-F739-4154-BC2A-0288A2A5F1E6}">
      <dsp:nvSpPr>
        <dsp:cNvPr id="0" name=""/>
        <dsp:cNvSpPr/>
      </dsp:nvSpPr>
      <dsp:spPr>
        <a:xfrm>
          <a:off x="3286557" y="1704834"/>
          <a:ext cx="905241" cy="45262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Community Development Analyst</a:t>
          </a:r>
        </a:p>
      </dsp:txBody>
      <dsp:txXfrm>
        <a:off x="3286557" y="1704834"/>
        <a:ext cx="905241" cy="452620"/>
      </dsp:txXfrm>
    </dsp:sp>
    <dsp:sp modelId="{AEF85A09-06DB-4FFE-B353-4F4481902932}">
      <dsp:nvSpPr>
        <dsp:cNvPr id="0" name=""/>
        <dsp:cNvSpPr/>
      </dsp:nvSpPr>
      <dsp:spPr>
        <a:xfrm>
          <a:off x="4381900" y="1704834"/>
          <a:ext cx="905241" cy="45262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Housing Analyst</a:t>
          </a:r>
        </a:p>
      </dsp:txBody>
      <dsp:txXfrm>
        <a:off x="4381900" y="1704834"/>
        <a:ext cx="905241" cy="452620"/>
      </dsp:txXfrm>
    </dsp:sp>
    <dsp:sp modelId="{BA447BE8-E399-4D17-8916-67438D6FC4C3}">
      <dsp:nvSpPr>
        <dsp:cNvPr id="0" name=""/>
        <dsp:cNvSpPr/>
      </dsp:nvSpPr>
      <dsp:spPr>
        <a:xfrm>
          <a:off x="5477242" y="1704834"/>
          <a:ext cx="905241" cy="45262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Economic Development Coordinator</a:t>
          </a:r>
        </a:p>
      </dsp:txBody>
      <dsp:txXfrm>
        <a:off x="5477242" y="1704834"/>
        <a:ext cx="905241" cy="452620"/>
      </dsp:txXfrm>
    </dsp:sp>
    <dsp:sp modelId="{2F41824F-2A49-46DB-95CE-8C9CFCFEC523}">
      <dsp:nvSpPr>
        <dsp:cNvPr id="0" name=""/>
        <dsp:cNvSpPr/>
      </dsp:nvSpPr>
      <dsp:spPr>
        <a:xfrm>
          <a:off x="6572585" y="1704834"/>
          <a:ext cx="905241" cy="45262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SBDC Executive Director</a:t>
          </a:r>
        </a:p>
      </dsp:txBody>
      <dsp:txXfrm>
        <a:off x="6572585" y="1704834"/>
        <a:ext cx="905241" cy="452620"/>
      </dsp:txXfrm>
    </dsp:sp>
    <dsp:sp modelId="{B4B8DE94-C397-44AA-9644-415122B15665}">
      <dsp:nvSpPr>
        <dsp:cNvPr id="0" name=""/>
        <dsp:cNvSpPr/>
      </dsp:nvSpPr>
      <dsp:spPr>
        <a:xfrm>
          <a:off x="6798896" y="2347556"/>
          <a:ext cx="905241" cy="45262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SBDC Program Manager</a:t>
          </a:r>
        </a:p>
      </dsp:txBody>
      <dsp:txXfrm>
        <a:off x="6798896" y="2347556"/>
        <a:ext cx="905241" cy="452620"/>
      </dsp:txXfrm>
    </dsp:sp>
    <dsp:sp modelId="{A45C646B-1301-4BA3-BCA6-A18480E91623}">
      <dsp:nvSpPr>
        <dsp:cNvPr id="0" name=""/>
        <dsp:cNvSpPr/>
      </dsp:nvSpPr>
      <dsp:spPr>
        <a:xfrm>
          <a:off x="6798896" y="2990278"/>
          <a:ext cx="905241" cy="45262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SBDC Grant and Contract Coordinator</a:t>
          </a:r>
        </a:p>
      </dsp:txBody>
      <dsp:txXfrm>
        <a:off x="6798896" y="2990278"/>
        <a:ext cx="905241" cy="452620"/>
      </dsp:txXfrm>
    </dsp:sp>
    <dsp:sp modelId="{16ADE118-06CA-45C6-AFFD-32BCB02CA411}">
      <dsp:nvSpPr>
        <dsp:cNvPr id="0" name=""/>
        <dsp:cNvSpPr/>
      </dsp:nvSpPr>
      <dsp:spPr>
        <a:xfrm>
          <a:off x="6798896" y="3633000"/>
          <a:ext cx="905241" cy="45262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SBDC Administrative and Program Assistant</a:t>
          </a:r>
        </a:p>
      </dsp:txBody>
      <dsp:txXfrm>
        <a:off x="6798896" y="3633000"/>
        <a:ext cx="905241" cy="45262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8A7752-73DE-404C-BA6F-63DEF987950B}" type="datetimeFigureOut">
              <a:rPr lang="en-US" smtClean="0"/>
              <a:pPr/>
              <a:t>10/4/2021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EC00428-765A-4708-ADE2-3AAB557AF17C}" type="slidenum">
              <a:rPr lang="en-US" smtClean="0"/>
              <a:pPr/>
              <a:t>‹#›</a:t>
            </a:fld>
            <a:endParaRPr lang="en-US"/>
          </a:p>
        </p:txBody>
      </p:sp>
    </p:spTree>
    <p:extLst>
      <p:ext uri="{BB962C8B-B14F-4D97-AF65-F5344CB8AC3E}">
        <p14:creationId xmlns:p14="http://schemas.microsoft.com/office/powerpoint/2010/main" val="79068568"/>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C00428-765A-4708-ADE2-3AAB557AF17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10</a:t>
            </a:fld>
            <a:endParaRPr lang="en-US"/>
          </a:p>
        </p:txBody>
      </p:sp>
    </p:spTree>
    <p:extLst>
      <p:ext uri="{BB962C8B-B14F-4D97-AF65-F5344CB8AC3E}">
        <p14:creationId xmlns:p14="http://schemas.microsoft.com/office/powerpoint/2010/main" val="1353926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11</a:t>
            </a:fld>
            <a:endParaRPr lang="en-US"/>
          </a:p>
        </p:txBody>
      </p:sp>
    </p:spTree>
    <p:extLst>
      <p:ext uri="{BB962C8B-B14F-4D97-AF65-F5344CB8AC3E}">
        <p14:creationId xmlns:p14="http://schemas.microsoft.com/office/powerpoint/2010/main" val="956038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12</a:t>
            </a:fld>
            <a:endParaRPr lang="en-US"/>
          </a:p>
        </p:txBody>
      </p:sp>
    </p:spTree>
    <p:extLst>
      <p:ext uri="{BB962C8B-B14F-4D97-AF65-F5344CB8AC3E}">
        <p14:creationId xmlns:p14="http://schemas.microsoft.com/office/powerpoint/2010/main" val="1463345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13</a:t>
            </a:fld>
            <a:endParaRPr lang="en-US"/>
          </a:p>
        </p:txBody>
      </p:sp>
    </p:spTree>
    <p:extLst>
      <p:ext uri="{BB962C8B-B14F-4D97-AF65-F5344CB8AC3E}">
        <p14:creationId xmlns:p14="http://schemas.microsoft.com/office/powerpoint/2010/main" val="784034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14</a:t>
            </a:fld>
            <a:endParaRPr lang="en-US"/>
          </a:p>
        </p:txBody>
      </p:sp>
    </p:spTree>
    <p:extLst>
      <p:ext uri="{BB962C8B-B14F-4D97-AF65-F5344CB8AC3E}">
        <p14:creationId xmlns:p14="http://schemas.microsoft.com/office/powerpoint/2010/main" val="1130753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15</a:t>
            </a:fld>
            <a:endParaRPr lang="en-US"/>
          </a:p>
        </p:txBody>
      </p:sp>
    </p:spTree>
    <p:extLst>
      <p:ext uri="{BB962C8B-B14F-4D97-AF65-F5344CB8AC3E}">
        <p14:creationId xmlns:p14="http://schemas.microsoft.com/office/powerpoint/2010/main" val="1422908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16</a:t>
            </a:fld>
            <a:endParaRPr lang="en-US"/>
          </a:p>
        </p:txBody>
      </p:sp>
    </p:spTree>
    <p:extLst>
      <p:ext uri="{BB962C8B-B14F-4D97-AF65-F5344CB8AC3E}">
        <p14:creationId xmlns:p14="http://schemas.microsoft.com/office/powerpoint/2010/main" val="2312081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17</a:t>
            </a:fld>
            <a:endParaRPr lang="en-US"/>
          </a:p>
        </p:txBody>
      </p:sp>
    </p:spTree>
    <p:extLst>
      <p:ext uri="{BB962C8B-B14F-4D97-AF65-F5344CB8AC3E}">
        <p14:creationId xmlns:p14="http://schemas.microsoft.com/office/powerpoint/2010/main" val="2257426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18</a:t>
            </a:fld>
            <a:endParaRPr lang="en-US"/>
          </a:p>
        </p:txBody>
      </p:sp>
    </p:spTree>
    <p:extLst>
      <p:ext uri="{BB962C8B-B14F-4D97-AF65-F5344CB8AC3E}">
        <p14:creationId xmlns:p14="http://schemas.microsoft.com/office/powerpoint/2010/main" val="3489023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2</a:t>
            </a:fld>
            <a:endParaRPr lang="en-US"/>
          </a:p>
        </p:txBody>
      </p:sp>
    </p:spTree>
    <p:extLst>
      <p:ext uri="{BB962C8B-B14F-4D97-AF65-F5344CB8AC3E}">
        <p14:creationId xmlns:p14="http://schemas.microsoft.com/office/powerpoint/2010/main" val="2597081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3</a:t>
            </a:fld>
            <a:endParaRPr lang="en-US"/>
          </a:p>
        </p:txBody>
      </p:sp>
    </p:spTree>
    <p:extLst>
      <p:ext uri="{BB962C8B-B14F-4D97-AF65-F5344CB8AC3E}">
        <p14:creationId xmlns:p14="http://schemas.microsoft.com/office/powerpoint/2010/main" val="283304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4</a:t>
            </a:fld>
            <a:endParaRPr lang="en-US"/>
          </a:p>
        </p:txBody>
      </p:sp>
    </p:spTree>
    <p:extLst>
      <p:ext uri="{BB962C8B-B14F-4D97-AF65-F5344CB8AC3E}">
        <p14:creationId xmlns:p14="http://schemas.microsoft.com/office/powerpoint/2010/main" val="54078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5</a:t>
            </a:fld>
            <a:endParaRPr lang="en-US"/>
          </a:p>
        </p:txBody>
      </p:sp>
    </p:spTree>
    <p:extLst>
      <p:ext uri="{BB962C8B-B14F-4D97-AF65-F5344CB8AC3E}">
        <p14:creationId xmlns:p14="http://schemas.microsoft.com/office/powerpoint/2010/main" val="2223660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6</a:t>
            </a:fld>
            <a:endParaRPr lang="en-US"/>
          </a:p>
        </p:txBody>
      </p:sp>
    </p:spTree>
    <p:extLst>
      <p:ext uri="{BB962C8B-B14F-4D97-AF65-F5344CB8AC3E}">
        <p14:creationId xmlns:p14="http://schemas.microsoft.com/office/powerpoint/2010/main" val="1928233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7</a:t>
            </a:fld>
            <a:endParaRPr lang="en-US"/>
          </a:p>
        </p:txBody>
      </p:sp>
    </p:spTree>
    <p:extLst>
      <p:ext uri="{BB962C8B-B14F-4D97-AF65-F5344CB8AC3E}">
        <p14:creationId xmlns:p14="http://schemas.microsoft.com/office/powerpoint/2010/main" val="1711576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8</a:t>
            </a:fld>
            <a:endParaRPr lang="en-US"/>
          </a:p>
        </p:txBody>
      </p:sp>
    </p:spTree>
    <p:extLst>
      <p:ext uri="{BB962C8B-B14F-4D97-AF65-F5344CB8AC3E}">
        <p14:creationId xmlns:p14="http://schemas.microsoft.com/office/powerpoint/2010/main" val="3418158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D78FC6-CE17-4259-A63C-DDFC12E048FC}" type="slidenum">
              <a:rPr lang="en-US" smtClean="0"/>
              <a:pPr/>
              <a:t>9</a:t>
            </a:fld>
            <a:endParaRPr lang="en-US"/>
          </a:p>
        </p:txBody>
      </p:sp>
    </p:spTree>
    <p:extLst>
      <p:ext uri="{BB962C8B-B14F-4D97-AF65-F5344CB8AC3E}">
        <p14:creationId xmlns:p14="http://schemas.microsoft.com/office/powerpoint/2010/main" val="2696874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956C048B-B3EF-434B-855B-80331A33FADE}" type="datetime1">
              <a:rPr lang="en-US" smtClean="0"/>
              <a:t>10/4/2021</a:t>
            </a:fld>
            <a:endParaRPr lang="en-US" sz="1600" dirty="0"/>
          </a:p>
        </p:txBody>
      </p:sp>
      <p:sp>
        <p:nvSpPr>
          <p:cNvPr id="5" name="Footer Placeholder 4"/>
          <p:cNvSpPr>
            <a:spLocks noGrp="1"/>
          </p:cNvSpPr>
          <p:nvPr>
            <p:ph type="ftr" sz="quarter" idx="11"/>
          </p:nvPr>
        </p:nvSpPr>
        <p:spPr>
          <a:xfrm>
            <a:off x="3623733" y="6117336"/>
            <a:ext cx="3609438" cy="365125"/>
          </a:xfrm>
        </p:spPr>
        <p:txBody>
          <a:bodyPr/>
          <a:lstStyle/>
          <a:p>
            <a:r>
              <a:rPr lang="en-US"/>
              <a:t>Add department/office name here</a:t>
            </a:r>
            <a:endParaRPr lang="en-US" dirty="0"/>
          </a:p>
        </p:txBody>
      </p:sp>
      <p:sp>
        <p:nvSpPr>
          <p:cNvPr id="6" name="Slide Number Placeholder 5"/>
          <p:cNvSpPr>
            <a:spLocks noGrp="1"/>
          </p:cNvSpPr>
          <p:nvPr>
            <p:ph type="sldNum" sz="quarter" idx="12"/>
          </p:nvPr>
        </p:nvSpPr>
        <p:spPr>
          <a:xfrm>
            <a:off x="8275320" y="6117336"/>
            <a:ext cx="411480" cy="365125"/>
          </a:xfrm>
        </p:spPr>
        <p:txBody>
          <a:bodyPr/>
          <a:lstStyle/>
          <a:p>
            <a:fld id="{D4B5ADC2-7248-4799-8E52-477E151C3EE9}" type="slidenum">
              <a:rPr lang="en-US" smtClean="0"/>
              <a:pPr/>
              <a:t>‹#›</a:t>
            </a:fld>
            <a:endParaRPr 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344871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42AEC9-5069-44D6-B972-76E102A33CFE}" type="datetime1">
              <a:rPr lang="en-US" smtClean="0"/>
              <a:t>10/4/2021</a:t>
            </a:fld>
            <a:endParaRPr lang="en-US" sz="1400" dirty="0">
              <a:solidFill>
                <a:schemeClr val="tx2"/>
              </a:solidFill>
            </a:endParaRPr>
          </a:p>
        </p:txBody>
      </p:sp>
      <p:sp>
        <p:nvSpPr>
          <p:cNvPr id="6" name="Footer Placeholder 5"/>
          <p:cNvSpPr>
            <a:spLocks noGrp="1"/>
          </p:cNvSpPr>
          <p:nvPr>
            <p:ph type="ftr" sz="quarter" idx="11"/>
          </p:nvPr>
        </p:nvSpPr>
        <p:spPr/>
        <p:txBody>
          <a:bodyPr/>
          <a:lstStyle/>
          <a:p>
            <a:pPr algn="r"/>
            <a:r>
              <a:rPr lang="en-US" sz="1400">
                <a:solidFill>
                  <a:schemeClr val="tx2"/>
                </a:solidFill>
              </a:rPr>
              <a:t>Add department/office name here</a:t>
            </a:r>
            <a:endParaRPr lang="en-US" sz="1400" dirty="0">
              <a:solidFill>
                <a:schemeClr val="tx2"/>
              </a:solidFill>
            </a:endParaRPr>
          </a:p>
        </p:txBody>
      </p:sp>
      <p:sp>
        <p:nvSpPr>
          <p:cNvPr id="7" name="Slide Number Placeholder 6"/>
          <p:cNvSpPr>
            <a:spLocks noGrp="1"/>
          </p:cNvSpPr>
          <p:nvPr>
            <p:ph type="sldNum" sz="quarter" idx="12"/>
          </p:nvPr>
        </p:nvSpPr>
        <p:spPr/>
        <p:txBody>
          <a:bodyPr/>
          <a:lstStyle/>
          <a:p>
            <a:pPr algn="l"/>
            <a:fld id="{D4B5ADC2-7248-4799-8E52-477E151C3EE9}" type="slidenum">
              <a:rPr lang="en-US" sz="1400" b="1" smtClean="0">
                <a:solidFill>
                  <a:srgbClr val="FFFFFF"/>
                </a:solidFill>
              </a:rPr>
              <a:pPr algn="l"/>
              <a:t>‹#›</a:t>
            </a:fld>
            <a:endParaRPr lang="en-US" sz="1600" dirty="0">
              <a:solidFill>
                <a:schemeClr val="tx2"/>
              </a:solidFill>
            </a:endParaRPr>
          </a:p>
        </p:txBody>
      </p:sp>
    </p:spTree>
    <p:extLst>
      <p:ext uri="{BB962C8B-B14F-4D97-AF65-F5344CB8AC3E}">
        <p14:creationId xmlns:p14="http://schemas.microsoft.com/office/powerpoint/2010/main" val="779937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69DE83-62CD-49B0-9304-7112A39A2441}" type="datetime1">
              <a:rPr lang="en-US" smtClean="0"/>
              <a:t>10/4/2021</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r>
              <a:rPr lang="en-US" sz="1400">
                <a:solidFill>
                  <a:schemeClr val="tx2"/>
                </a:solidFill>
              </a:rPr>
              <a:t>Add department/office name here</a:t>
            </a: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l"/>
            <a:fld id="{D4B5ADC2-7248-4799-8E52-477E151C3EE9}" type="slidenum">
              <a:rPr lang="en-US" sz="1400" b="1" smtClean="0">
                <a:solidFill>
                  <a:srgbClr val="FFFFFF"/>
                </a:solidFill>
              </a:rPr>
              <a:pPr algn="l"/>
              <a:t>‹#›</a:t>
            </a:fld>
            <a:endParaRPr lang="en-US" sz="1600" dirty="0">
              <a:solidFill>
                <a:schemeClr val="tx2"/>
              </a:solidFill>
            </a:endParaRPr>
          </a:p>
        </p:txBody>
      </p:sp>
    </p:spTree>
    <p:extLst>
      <p:ext uri="{BB962C8B-B14F-4D97-AF65-F5344CB8AC3E}">
        <p14:creationId xmlns:p14="http://schemas.microsoft.com/office/powerpoint/2010/main" val="1011517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F61BE7-8619-4757-B433-3C4787FD52CF}" type="datetime1">
              <a:rPr lang="en-US" smtClean="0"/>
              <a:t>10/4/2021</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r>
              <a:rPr lang="en-US" sz="1400">
                <a:solidFill>
                  <a:schemeClr val="tx2"/>
                </a:solidFill>
              </a:rPr>
              <a:t>Add department/office name here</a:t>
            </a: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l"/>
            <a:fld id="{D4B5ADC2-7248-4799-8E52-477E151C3EE9}" type="slidenum">
              <a:rPr lang="en-US" sz="1400" b="1" smtClean="0">
                <a:solidFill>
                  <a:srgbClr val="FFFFFF"/>
                </a:solidFill>
              </a:rPr>
              <a:pPr algn="l"/>
              <a:t>‹#›</a:t>
            </a:fld>
            <a:endParaRPr lang="en-US" sz="1600" dirty="0">
              <a:solidFill>
                <a:schemeClr val="tx2"/>
              </a:solidFill>
            </a:endParaRPr>
          </a:p>
        </p:txBody>
      </p:sp>
    </p:spTree>
    <p:extLst>
      <p:ext uri="{BB962C8B-B14F-4D97-AF65-F5344CB8AC3E}">
        <p14:creationId xmlns:p14="http://schemas.microsoft.com/office/powerpoint/2010/main" val="1240362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C11BAD-5B84-459F-A921-957F4B31C864}" type="datetime1">
              <a:rPr lang="en-US" smtClean="0"/>
              <a:t>10/4/2021</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r>
              <a:rPr lang="en-US" sz="1400">
                <a:solidFill>
                  <a:schemeClr val="tx2"/>
                </a:solidFill>
              </a:rPr>
              <a:t>Add department/office name here</a:t>
            </a: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l"/>
            <a:fld id="{D4B5ADC2-7248-4799-8E52-477E151C3EE9}" type="slidenum">
              <a:rPr lang="en-US" sz="1400" b="1" smtClean="0">
                <a:solidFill>
                  <a:srgbClr val="FFFFFF"/>
                </a:solidFill>
              </a:rPr>
              <a:pPr algn="l"/>
              <a:t>‹#›</a:t>
            </a:fld>
            <a:endParaRPr lang="en-US" sz="1600" dirty="0">
              <a:solidFill>
                <a:schemeClr val="tx2"/>
              </a:solidFill>
            </a:endParaRPr>
          </a:p>
        </p:txBody>
      </p:sp>
    </p:spTree>
    <p:extLst>
      <p:ext uri="{BB962C8B-B14F-4D97-AF65-F5344CB8AC3E}">
        <p14:creationId xmlns:p14="http://schemas.microsoft.com/office/powerpoint/2010/main" val="2519202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59BC55-03C1-44D7-95FC-0BFFE86CEFF8}" type="datetime1">
              <a:rPr lang="en-US" smtClean="0"/>
              <a:t>10/4/2021</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r>
              <a:rPr lang="en-US" sz="1400">
                <a:solidFill>
                  <a:schemeClr val="tx2"/>
                </a:solidFill>
              </a:rPr>
              <a:t>Add department/office name here</a:t>
            </a: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l"/>
            <a:fld id="{D4B5ADC2-7248-4799-8E52-477E151C3EE9}" type="slidenum">
              <a:rPr lang="en-US" sz="1400" b="1" smtClean="0">
                <a:solidFill>
                  <a:srgbClr val="FFFFFF"/>
                </a:solidFill>
              </a:rPr>
              <a:pPr algn="l"/>
              <a:t>‹#›</a:t>
            </a:fld>
            <a:endParaRPr lang="en-US" sz="1600" dirty="0">
              <a:solidFill>
                <a:schemeClr val="tx2"/>
              </a:solidFill>
            </a:endParaRPr>
          </a:p>
        </p:txBody>
      </p:sp>
    </p:spTree>
    <p:extLst>
      <p:ext uri="{BB962C8B-B14F-4D97-AF65-F5344CB8AC3E}">
        <p14:creationId xmlns:p14="http://schemas.microsoft.com/office/powerpoint/2010/main" val="789480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7F0EEA-5BD2-4639-BC22-1D2A72C015C0}" type="datetime1">
              <a:rPr lang="en-US" smtClean="0"/>
              <a:t>10/4/2021</a:t>
            </a:fld>
            <a:endParaRPr lang="en-US" sz="1400" dirty="0">
              <a:solidFill>
                <a:schemeClr val="tx2"/>
              </a:solidFill>
            </a:endParaRPr>
          </a:p>
        </p:txBody>
      </p:sp>
      <p:sp>
        <p:nvSpPr>
          <p:cNvPr id="5" name="Footer Placeholder 4"/>
          <p:cNvSpPr>
            <a:spLocks noGrp="1"/>
          </p:cNvSpPr>
          <p:nvPr>
            <p:ph type="ftr" sz="quarter" idx="11"/>
          </p:nvPr>
        </p:nvSpPr>
        <p:spPr/>
        <p:txBody>
          <a:bodyPr/>
          <a:lstStyle/>
          <a:p>
            <a:pPr algn="r"/>
            <a:r>
              <a:rPr lang="en-US" sz="1400">
                <a:solidFill>
                  <a:schemeClr val="tx2"/>
                </a:solidFill>
              </a:rPr>
              <a:t>Add department/office name here</a:t>
            </a:r>
            <a:endParaRPr lang="en-US" sz="1400" dirty="0">
              <a:solidFill>
                <a:schemeClr val="tx2"/>
              </a:solidFill>
            </a:endParaRPr>
          </a:p>
        </p:txBody>
      </p:sp>
      <p:sp>
        <p:nvSpPr>
          <p:cNvPr id="6" name="Slide Number Placeholder 5"/>
          <p:cNvSpPr>
            <a:spLocks noGrp="1"/>
          </p:cNvSpPr>
          <p:nvPr>
            <p:ph type="sldNum" sz="quarter" idx="12"/>
          </p:nvPr>
        </p:nvSpPr>
        <p:spPr/>
        <p:txBody>
          <a:bodyPr/>
          <a:lstStyle/>
          <a:p>
            <a:pPr algn="l"/>
            <a:fld id="{D4B5ADC2-7248-4799-8E52-477E151C3EE9}" type="slidenum">
              <a:rPr lang="en-US" sz="1400" b="1" smtClean="0">
                <a:solidFill>
                  <a:srgbClr val="FFFFFF"/>
                </a:solidFill>
              </a:rPr>
              <a:pPr algn="l"/>
              <a:t>‹#›</a:t>
            </a:fld>
            <a:endParaRPr lang="en-US" sz="1600" dirty="0">
              <a:solidFill>
                <a:schemeClr val="tx2"/>
              </a:solidFill>
            </a:endParaRPr>
          </a:p>
        </p:txBody>
      </p:sp>
    </p:spTree>
    <p:extLst>
      <p:ext uri="{BB962C8B-B14F-4D97-AF65-F5344CB8AC3E}">
        <p14:creationId xmlns:p14="http://schemas.microsoft.com/office/powerpoint/2010/main" val="2358158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8A3C1E-CA7A-4EA5-BC5A-E5B66C5F91CC}" type="datetime1">
              <a:rPr lang="en-US" smtClean="0"/>
              <a:t>10/4/2021</a:t>
            </a:fld>
            <a:endParaRPr lang="en-US"/>
          </a:p>
        </p:txBody>
      </p:sp>
      <p:sp>
        <p:nvSpPr>
          <p:cNvPr id="5" name="Footer Placeholder 4"/>
          <p:cNvSpPr>
            <a:spLocks noGrp="1"/>
          </p:cNvSpPr>
          <p:nvPr>
            <p:ph type="ftr" sz="quarter" idx="11"/>
          </p:nvPr>
        </p:nvSpPr>
        <p:spPr/>
        <p:txBody>
          <a:bodyPr/>
          <a:lstStyle/>
          <a:p>
            <a:r>
              <a:rPr lang="en-US"/>
              <a:t>Add department/office name here</a:t>
            </a:r>
          </a:p>
        </p:txBody>
      </p:sp>
      <p:sp>
        <p:nvSpPr>
          <p:cNvPr id="6" name="Slide Number Placeholder 5"/>
          <p:cNvSpPr>
            <a:spLocks noGrp="1"/>
          </p:cNvSpPr>
          <p:nvPr>
            <p:ph type="sldNum" sz="quarter" idx="12"/>
          </p:nvPr>
        </p:nvSpPr>
        <p:spPr/>
        <p:txBody>
          <a:bodyPr/>
          <a:lstStyle/>
          <a:p>
            <a:fld id="{D4B5ADC2-7248-4799-8E52-477E151C3EE9}" type="slidenum">
              <a:rPr lang="en-US" sz="1400" b="1" smtClean="0">
                <a:solidFill>
                  <a:srgbClr val="FFFFFF"/>
                </a:solidFill>
              </a:rPr>
              <a:pPr/>
              <a:t>‹#›</a:t>
            </a:fld>
            <a:endParaRPr lang="en-US"/>
          </a:p>
        </p:txBody>
      </p:sp>
    </p:spTree>
    <p:extLst>
      <p:ext uri="{BB962C8B-B14F-4D97-AF65-F5344CB8AC3E}">
        <p14:creationId xmlns:p14="http://schemas.microsoft.com/office/powerpoint/2010/main" val="2533646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6B15BB-4D6C-456F-B0D6-89E8242F8D1F}" type="datetime1">
              <a:rPr lang="en-US" smtClean="0"/>
              <a:t>10/4/2021</a:t>
            </a:fld>
            <a:endParaRPr lang="en-US"/>
          </a:p>
        </p:txBody>
      </p:sp>
      <p:sp>
        <p:nvSpPr>
          <p:cNvPr id="5" name="Footer Placeholder 4"/>
          <p:cNvSpPr>
            <a:spLocks noGrp="1"/>
          </p:cNvSpPr>
          <p:nvPr>
            <p:ph type="ftr" sz="quarter" idx="11"/>
          </p:nvPr>
        </p:nvSpPr>
        <p:spPr/>
        <p:txBody>
          <a:bodyPr/>
          <a:lstStyle/>
          <a:p>
            <a:r>
              <a:rPr lang="en-US"/>
              <a:t>Add department/office name here</a:t>
            </a:r>
          </a:p>
        </p:txBody>
      </p:sp>
      <p:sp>
        <p:nvSpPr>
          <p:cNvPr id="6" name="Slide Number Placeholder 5"/>
          <p:cNvSpPr>
            <a:spLocks noGrp="1"/>
          </p:cNvSpPr>
          <p:nvPr>
            <p:ph type="sldNum" sz="quarter" idx="12"/>
          </p:nvPr>
        </p:nvSpPr>
        <p:spPr/>
        <p:txBody>
          <a:bodyPr/>
          <a:lstStyle/>
          <a:p>
            <a:fld id="{D4B5ADC2-7248-4799-8E52-477E151C3EE9}" type="slidenum">
              <a:rPr lang="en-US" sz="1400" b="1" smtClean="0">
                <a:solidFill>
                  <a:srgbClr val="FFFFFF"/>
                </a:solidFill>
              </a:rPr>
              <a:pPr/>
              <a:t>‹#›</a:t>
            </a:fld>
            <a:endParaRPr lang="en-US"/>
          </a:p>
        </p:txBody>
      </p:sp>
    </p:spTree>
    <p:extLst>
      <p:ext uri="{BB962C8B-B14F-4D97-AF65-F5344CB8AC3E}">
        <p14:creationId xmlns:p14="http://schemas.microsoft.com/office/powerpoint/2010/main" val="63044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87B267EC-FDF1-4699-B1D6-56FF0875F7A0}" type="datetime1">
              <a:rPr lang="en-US" smtClean="0"/>
              <a:t>10/4/2021</a:t>
            </a:fld>
            <a:endParaRPr lang="en-US" dirty="0"/>
          </a:p>
        </p:txBody>
      </p:sp>
      <p:sp>
        <p:nvSpPr>
          <p:cNvPr id="5" name="Footer Placeholder 4"/>
          <p:cNvSpPr>
            <a:spLocks noGrp="1"/>
          </p:cNvSpPr>
          <p:nvPr>
            <p:ph type="ftr" sz="quarter" idx="11"/>
          </p:nvPr>
        </p:nvSpPr>
        <p:spPr>
          <a:xfrm>
            <a:off x="1972647" y="6108173"/>
            <a:ext cx="5314517" cy="365125"/>
          </a:xfrm>
        </p:spPr>
        <p:txBody>
          <a:bodyPr/>
          <a:lstStyle/>
          <a:p>
            <a:r>
              <a:rPr lang="en-US"/>
              <a:t>Add department/office name here</a:t>
            </a:r>
          </a:p>
        </p:txBody>
      </p:sp>
      <p:sp>
        <p:nvSpPr>
          <p:cNvPr id="6" name="Slide Number Placeholder 5"/>
          <p:cNvSpPr>
            <a:spLocks noGrp="1"/>
          </p:cNvSpPr>
          <p:nvPr>
            <p:ph type="sldNum" sz="quarter" idx="12"/>
          </p:nvPr>
        </p:nvSpPr>
        <p:spPr>
          <a:xfrm>
            <a:off x="8258967" y="6108173"/>
            <a:ext cx="427833" cy="365125"/>
          </a:xfrm>
        </p:spPr>
        <p:txBody>
          <a:bodyPr/>
          <a:lstStyle/>
          <a:p>
            <a:fld id="{D4B5ADC2-7248-4799-8E52-477E151C3EE9}" type="slidenum">
              <a:rPr lang="en-US" sz="1400" b="1" smtClean="0">
                <a:solidFill>
                  <a:srgbClr val="FFFFFF"/>
                </a:solidFill>
              </a:rPr>
              <a:pPr/>
              <a:t>‹#›</a:t>
            </a:fld>
            <a:endParaRPr lang="en-US" dirty="0"/>
          </a:p>
        </p:txBody>
      </p:sp>
    </p:spTree>
    <p:extLst>
      <p:ext uri="{BB962C8B-B14F-4D97-AF65-F5344CB8AC3E}">
        <p14:creationId xmlns:p14="http://schemas.microsoft.com/office/powerpoint/2010/main" val="3682398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8977C8-B450-4D71-BB89-71CB659957DE}" type="datetime1">
              <a:rPr lang="en-US" smtClean="0"/>
              <a:t>10/4/2021</a:t>
            </a:fld>
            <a:endParaRPr lang="en-US" dirty="0"/>
          </a:p>
        </p:txBody>
      </p:sp>
      <p:sp>
        <p:nvSpPr>
          <p:cNvPr id="5" name="Footer Placeholder 4"/>
          <p:cNvSpPr>
            <a:spLocks noGrp="1"/>
          </p:cNvSpPr>
          <p:nvPr>
            <p:ph type="ftr" sz="quarter" idx="11"/>
          </p:nvPr>
        </p:nvSpPr>
        <p:spPr/>
        <p:txBody>
          <a:bodyPr/>
          <a:lstStyle/>
          <a:p>
            <a:r>
              <a:rPr lang="en-US"/>
              <a:t>Add department/office name here</a:t>
            </a:r>
            <a:endParaRPr lang="en-US" dirty="0"/>
          </a:p>
        </p:txBody>
      </p:sp>
      <p:sp>
        <p:nvSpPr>
          <p:cNvPr id="6" name="Slide Number Placeholder 5"/>
          <p:cNvSpPr>
            <a:spLocks noGrp="1"/>
          </p:cNvSpPr>
          <p:nvPr>
            <p:ph type="sldNum" sz="quarter" idx="12"/>
          </p:nvPr>
        </p:nvSpPr>
        <p:spPr>
          <a:xfrm>
            <a:off x="8273317" y="6116070"/>
            <a:ext cx="413483" cy="365125"/>
          </a:xfrm>
        </p:spPr>
        <p:txBody>
          <a:bodyPr/>
          <a:lstStyle/>
          <a:p>
            <a:fld id="{147C1B20-DEF4-46E3-B77F-0FB6B8193D90}" type="slidenum">
              <a:rPr lang="en-US" smtClean="0"/>
              <a:pPr/>
              <a:t>‹#›</a:t>
            </a:fld>
            <a:endParaRPr lang="en-US" dirty="0"/>
          </a:p>
        </p:txBody>
      </p:sp>
    </p:spTree>
    <p:extLst>
      <p:ext uri="{BB962C8B-B14F-4D97-AF65-F5344CB8AC3E}">
        <p14:creationId xmlns:p14="http://schemas.microsoft.com/office/powerpoint/2010/main" val="3488384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C4DCD7-32F1-4D16-A559-A5DC88104414}" type="datetime1">
              <a:rPr lang="en-US" smtClean="0"/>
              <a:t>10/4/2021</a:t>
            </a:fld>
            <a:endParaRPr lang="en-US"/>
          </a:p>
        </p:txBody>
      </p:sp>
      <p:sp>
        <p:nvSpPr>
          <p:cNvPr id="6" name="Footer Placeholder 5"/>
          <p:cNvSpPr>
            <a:spLocks noGrp="1"/>
          </p:cNvSpPr>
          <p:nvPr>
            <p:ph type="ftr" sz="quarter" idx="11"/>
          </p:nvPr>
        </p:nvSpPr>
        <p:spPr/>
        <p:txBody>
          <a:bodyPr/>
          <a:lstStyle/>
          <a:p>
            <a:r>
              <a:rPr lang="en-US"/>
              <a:t>Add department/office name here</a:t>
            </a:r>
          </a:p>
        </p:txBody>
      </p:sp>
      <p:sp>
        <p:nvSpPr>
          <p:cNvPr id="7" name="Slide Number Placeholder 6"/>
          <p:cNvSpPr>
            <a:spLocks noGrp="1"/>
          </p:cNvSpPr>
          <p:nvPr>
            <p:ph type="sldNum" sz="quarter" idx="12"/>
          </p:nvPr>
        </p:nvSpPr>
        <p:spPr/>
        <p:txBody>
          <a:bodyPr/>
          <a:lstStyle/>
          <a:p>
            <a:fld id="{147C1B20-DEF4-46E3-B77F-0FB6B8193D90}" type="slidenum">
              <a:rPr lang="en-US" smtClean="0"/>
              <a:pPr/>
              <a:t>‹#›</a:t>
            </a:fld>
            <a:endParaRPr lang="en-US"/>
          </a:p>
        </p:txBody>
      </p:sp>
    </p:spTree>
    <p:extLst>
      <p:ext uri="{BB962C8B-B14F-4D97-AF65-F5344CB8AC3E}">
        <p14:creationId xmlns:p14="http://schemas.microsoft.com/office/powerpoint/2010/main" val="1596444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414F1D-0C6D-44C4-A055-CBD06968272E}" type="datetime1">
              <a:rPr lang="en-US" smtClean="0"/>
              <a:t>10/4/2021</a:t>
            </a:fld>
            <a:endParaRPr lang="en-US"/>
          </a:p>
        </p:txBody>
      </p:sp>
      <p:sp>
        <p:nvSpPr>
          <p:cNvPr id="8" name="Footer Placeholder 7"/>
          <p:cNvSpPr>
            <a:spLocks noGrp="1"/>
          </p:cNvSpPr>
          <p:nvPr>
            <p:ph type="ftr" sz="quarter" idx="11"/>
          </p:nvPr>
        </p:nvSpPr>
        <p:spPr/>
        <p:txBody>
          <a:bodyPr/>
          <a:lstStyle/>
          <a:p>
            <a:r>
              <a:rPr lang="en-US"/>
              <a:t>Add department/office name here</a:t>
            </a:r>
          </a:p>
        </p:txBody>
      </p:sp>
      <p:sp>
        <p:nvSpPr>
          <p:cNvPr id="9" name="Slide Number Placeholder 8"/>
          <p:cNvSpPr>
            <a:spLocks noGrp="1"/>
          </p:cNvSpPr>
          <p:nvPr>
            <p:ph type="sldNum" sz="quarter" idx="12"/>
          </p:nvPr>
        </p:nvSpPr>
        <p:spPr/>
        <p:txBody>
          <a:bodyPr/>
          <a:lstStyle/>
          <a:p>
            <a:fld id="{147C1B20-DEF4-46E3-B77F-0FB6B8193D90}" type="slidenum">
              <a:rPr lang="en-US" smtClean="0"/>
              <a:pPr/>
              <a:t>‹#›</a:t>
            </a:fld>
            <a:endParaRPr lang="en-US"/>
          </a:p>
        </p:txBody>
      </p:sp>
    </p:spTree>
    <p:extLst>
      <p:ext uri="{BB962C8B-B14F-4D97-AF65-F5344CB8AC3E}">
        <p14:creationId xmlns:p14="http://schemas.microsoft.com/office/powerpoint/2010/main" val="260082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5BC5D7-BBAA-47FA-8583-0741C0F6CCCD}" type="datetime1">
              <a:rPr lang="en-US" smtClean="0"/>
              <a:t>10/4/2021</a:t>
            </a:fld>
            <a:endParaRPr lang="en-US"/>
          </a:p>
        </p:txBody>
      </p:sp>
      <p:sp>
        <p:nvSpPr>
          <p:cNvPr id="4" name="Footer Placeholder 3"/>
          <p:cNvSpPr>
            <a:spLocks noGrp="1"/>
          </p:cNvSpPr>
          <p:nvPr>
            <p:ph type="ftr" sz="quarter" idx="11"/>
          </p:nvPr>
        </p:nvSpPr>
        <p:spPr/>
        <p:txBody>
          <a:bodyPr/>
          <a:lstStyle/>
          <a:p>
            <a:r>
              <a:rPr lang="en-US"/>
              <a:t>Add department/office name here</a:t>
            </a:r>
          </a:p>
        </p:txBody>
      </p:sp>
      <p:sp>
        <p:nvSpPr>
          <p:cNvPr id="5" name="Slide Number Placeholder 4"/>
          <p:cNvSpPr>
            <a:spLocks noGrp="1"/>
          </p:cNvSpPr>
          <p:nvPr>
            <p:ph type="sldNum" sz="quarter" idx="12"/>
          </p:nvPr>
        </p:nvSpPr>
        <p:spPr/>
        <p:txBody>
          <a:bodyPr/>
          <a:lstStyle/>
          <a:p>
            <a:fld id="{D4B5ADC2-7248-4799-8E52-477E151C3EE9}" type="slidenum">
              <a:rPr lang="en-US" sz="1400" b="1" smtClean="0">
                <a:solidFill>
                  <a:srgbClr val="FFFFFF"/>
                </a:solidFill>
              </a:rPr>
              <a:pPr/>
              <a:t>‹#›</a:t>
            </a:fld>
            <a:endParaRPr lang="en-US"/>
          </a:p>
        </p:txBody>
      </p:sp>
    </p:spTree>
    <p:extLst>
      <p:ext uri="{BB962C8B-B14F-4D97-AF65-F5344CB8AC3E}">
        <p14:creationId xmlns:p14="http://schemas.microsoft.com/office/powerpoint/2010/main" val="3832263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353CB-9600-42CF-9E38-5955248467BC}" type="datetime1">
              <a:rPr lang="en-US" smtClean="0"/>
              <a:t>10/4/2021</a:t>
            </a:fld>
            <a:endParaRPr lang="en-US"/>
          </a:p>
        </p:txBody>
      </p:sp>
      <p:sp>
        <p:nvSpPr>
          <p:cNvPr id="3" name="Footer Placeholder 2"/>
          <p:cNvSpPr>
            <a:spLocks noGrp="1"/>
          </p:cNvSpPr>
          <p:nvPr>
            <p:ph type="ftr" sz="quarter" idx="11"/>
          </p:nvPr>
        </p:nvSpPr>
        <p:spPr/>
        <p:txBody>
          <a:bodyPr/>
          <a:lstStyle/>
          <a:p>
            <a:r>
              <a:rPr lang="en-US"/>
              <a:t>Add department/office name here</a:t>
            </a:r>
          </a:p>
        </p:txBody>
      </p:sp>
      <p:sp>
        <p:nvSpPr>
          <p:cNvPr id="4" name="Slide Number Placeholder 3"/>
          <p:cNvSpPr>
            <a:spLocks noGrp="1"/>
          </p:cNvSpPr>
          <p:nvPr>
            <p:ph type="sldNum" sz="quarter" idx="12"/>
          </p:nvPr>
        </p:nvSpPr>
        <p:spPr/>
        <p:txBody>
          <a:bodyPr/>
          <a:lstStyle/>
          <a:p>
            <a:fld id="{147C1B20-DEF4-46E3-B77F-0FB6B8193D90}" type="slidenum">
              <a:rPr lang="en-US" smtClean="0"/>
              <a:pPr/>
              <a:t>‹#›</a:t>
            </a:fld>
            <a:endParaRPr lang="en-US"/>
          </a:p>
        </p:txBody>
      </p:sp>
    </p:spTree>
    <p:extLst>
      <p:ext uri="{BB962C8B-B14F-4D97-AF65-F5344CB8AC3E}">
        <p14:creationId xmlns:p14="http://schemas.microsoft.com/office/powerpoint/2010/main" val="506230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FC7D58-DA09-4034-A84F-8EB6AB85D25C}" type="datetime1">
              <a:rPr lang="en-US" smtClean="0"/>
              <a:t>10/4/2021</a:t>
            </a:fld>
            <a:endParaRPr lang="en-US"/>
          </a:p>
        </p:txBody>
      </p:sp>
      <p:sp>
        <p:nvSpPr>
          <p:cNvPr id="6" name="Footer Placeholder 5"/>
          <p:cNvSpPr>
            <a:spLocks noGrp="1"/>
          </p:cNvSpPr>
          <p:nvPr>
            <p:ph type="ftr" sz="quarter" idx="11"/>
          </p:nvPr>
        </p:nvSpPr>
        <p:spPr/>
        <p:txBody>
          <a:bodyPr/>
          <a:lstStyle/>
          <a:p>
            <a:r>
              <a:rPr lang="en-US"/>
              <a:t>Add department/office name here</a:t>
            </a:r>
          </a:p>
        </p:txBody>
      </p:sp>
      <p:sp>
        <p:nvSpPr>
          <p:cNvPr id="7" name="Slide Number Placeholder 6"/>
          <p:cNvSpPr>
            <a:spLocks noGrp="1"/>
          </p:cNvSpPr>
          <p:nvPr>
            <p:ph type="sldNum" sz="quarter" idx="12"/>
          </p:nvPr>
        </p:nvSpPr>
        <p:spPr/>
        <p:txBody>
          <a:bodyPr/>
          <a:lstStyle/>
          <a:p>
            <a:fld id="{D4B5ADC2-7248-4799-8E52-477E151C3EE9}" type="slidenum">
              <a:rPr lang="en-US" sz="1400" b="1" smtClean="0">
                <a:solidFill>
                  <a:srgbClr val="FFFFFF"/>
                </a:solidFill>
              </a:rPr>
              <a:pPr/>
              <a:t>‹#›</a:t>
            </a:fld>
            <a:endParaRPr lang="en-US"/>
          </a:p>
        </p:txBody>
      </p:sp>
    </p:spTree>
    <p:extLst>
      <p:ext uri="{BB962C8B-B14F-4D97-AF65-F5344CB8AC3E}">
        <p14:creationId xmlns:p14="http://schemas.microsoft.com/office/powerpoint/2010/main" val="2735745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88FAE6-262E-46F1-B9B6-B597A6F1349A}" type="datetime1">
              <a:rPr lang="en-US" smtClean="0"/>
              <a:t>10/4/2021</a:t>
            </a:fld>
            <a:endParaRPr lang="en-US"/>
          </a:p>
        </p:txBody>
      </p:sp>
      <p:sp>
        <p:nvSpPr>
          <p:cNvPr id="6" name="Footer Placeholder 5"/>
          <p:cNvSpPr>
            <a:spLocks noGrp="1"/>
          </p:cNvSpPr>
          <p:nvPr>
            <p:ph type="ftr" sz="quarter" idx="11"/>
          </p:nvPr>
        </p:nvSpPr>
        <p:spPr/>
        <p:txBody>
          <a:bodyPr/>
          <a:lstStyle/>
          <a:p>
            <a:r>
              <a:rPr lang="en-US"/>
              <a:t>Add department/office name here</a:t>
            </a:r>
          </a:p>
        </p:txBody>
      </p:sp>
      <p:sp>
        <p:nvSpPr>
          <p:cNvPr id="7" name="Slide Number Placeholder 6"/>
          <p:cNvSpPr>
            <a:spLocks noGrp="1"/>
          </p:cNvSpPr>
          <p:nvPr>
            <p:ph type="sldNum" sz="quarter" idx="12"/>
          </p:nvPr>
        </p:nvSpPr>
        <p:spPr/>
        <p:txBody>
          <a:bodyPr/>
          <a:lstStyle/>
          <a:p>
            <a:fld id="{D4B5ADC2-7248-4799-8E52-477E151C3EE9}" type="slidenum">
              <a:rPr lang="en-US" sz="1400" b="1" smtClean="0">
                <a:solidFill>
                  <a:srgbClr val="FFFFFF"/>
                </a:solidFill>
              </a:rPr>
              <a:pPr/>
              <a:t>‹#›</a:t>
            </a:fld>
            <a:endParaRPr lang="en-US"/>
          </a:p>
        </p:txBody>
      </p:sp>
    </p:spTree>
    <p:extLst>
      <p:ext uri="{BB962C8B-B14F-4D97-AF65-F5344CB8AC3E}">
        <p14:creationId xmlns:p14="http://schemas.microsoft.com/office/powerpoint/2010/main" val="1573204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B74E54-051A-4D47-A93E-73769CE8536A}" type="datetime1">
              <a:rPr lang="en-US" smtClean="0"/>
              <a:t>10/4/2021</a:t>
            </a:fld>
            <a:endParaRPr lang="en-US" sz="1400" dirty="0">
              <a:solidFill>
                <a:schemeClr val="tx2"/>
              </a:solidFill>
            </a:endParaRPr>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lgn="r"/>
            <a:r>
              <a:rPr lang="en-US" sz="1400">
                <a:solidFill>
                  <a:schemeClr val="tx2"/>
                </a:solidFill>
              </a:rPr>
              <a:t>Add department/office name here</a:t>
            </a:r>
            <a:endParaRPr lang="en-US" sz="1400" dirty="0">
              <a:solidFill>
                <a:schemeClr val="tx2"/>
              </a:solidFill>
            </a:endParaRPr>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lgn="l"/>
            <a:fld id="{D4B5ADC2-7248-4799-8E52-477E151C3EE9}" type="slidenum">
              <a:rPr lang="en-US" sz="1400" b="1" smtClean="0">
                <a:solidFill>
                  <a:srgbClr val="FFFFFF"/>
                </a:solidFill>
              </a:rPr>
              <a:pPr algn="l"/>
              <a:t>‹#›</a:t>
            </a:fld>
            <a:endParaRPr lang="en-US" sz="1600" dirty="0">
              <a:solidFill>
                <a:schemeClr val="tx2"/>
              </a:solidFill>
            </a:endParaRPr>
          </a:p>
        </p:txBody>
      </p:sp>
    </p:spTree>
    <p:extLst>
      <p:ext uri="{BB962C8B-B14F-4D97-AF65-F5344CB8AC3E}">
        <p14:creationId xmlns:p14="http://schemas.microsoft.com/office/powerpoint/2010/main" val="1896407197"/>
      </p:ext>
    </p:extLst>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 id="2147484228" r:id="rId12"/>
    <p:sldLayoutId id="2147484229" r:id="rId13"/>
    <p:sldLayoutId id="2147484230" r:id="rId14"/>
    <p:sldLayoutId id="2147484231" r:id="rId15"/>
    <p:sldLayoutId id="2147484232" r:id="rId16"/>
    <p:sldLayoutId id="2147484233" r:id="rId17"/>
  </p:sldLayoutIdLst>
  <p:hf hd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cid:8B3350F4-F3E6-420B-A9F3-A074257189A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a:spLocks noGrp="1"/>
          </p:cNvSpPr>
          <p:nvPr>
            <p:ph type="ctrTitle"/>
          </p:nvPr>
        </p:nvSpPr>
        <p:spPr/>
        <p:txBody>
          <a:bodyPr>
            <a:normAutofit fontScale="90000"/>
          </a:bodyPr>
          <a:lstStyle/>
          <a:p>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2022 Budget Presentation</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Economic Development</a:t>
            </a:r>
            <a:br>
              <a:rPr lang="en-US" dirty="0">
                <a:latin typeface="Times New Roman" panose="02020603050405020304" pitchFamily="18" charset="0"/>
                <a:cs typeface="Times New Roman" panose="02020603050405020304" pitchFamily="18" charset="0"/>
              </a:rPr>
            </a:br>
            <a:endParaRPr lang="en-U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latin typeface="Times New Roman" panose="02020603050405020304" pitchFamily="18" charset="0"/>
              <a:cs typeface="Times New Roman" panose="02020603050405020304" pitchFamily="18" charset="0"/>
            </a:endParaRPr>
          </a:p>
        </p:txBody>
      </p:sp>
      <p:sp>
        <p:nvSpPr>
          <p:cNvPr id="3" name="Rectangle 2"/>
          <p:cNvSpPr>
            <a:spLocks noGrp="1"/>
          </p:cNvSpPr>
          <p:nvPr>
            <p:ph type="subTitle" idx="1"/>
          </p:nvPr>
        </p:nvSpPr>
        <p:spPr/>
        <p:txBody>
          <a:bodyPr>
            <a:noAutofit/>
          </a:bodyPr>
          <a:lstStyle/>
          <a:p>
            <a:r>
              <a:rPr lang="en-US" dirty="0">
                <a:latin typeface="Times New Roman" panose="02020603050405020304" pitchFamily="18" charset="0"/>
                <a:cs typeface="Times New Roman" panose="02020603050405020304" pitchFamily="18" charset="0"/>
              </a:rPr>
              <a:t>Crystal LaTier, Executive Director</a:t>
            </a:r>
          </a:p>
          <a:p>
            <a:r>
              <a:rPr lang="en-US" dirty="0">
                <a:latin typeface="Times New Roman" panose="02020603050405020304" pitchFamily="18" charset="0"/>
                <a:cs typeface="Times New Roman" panose="02020603050405020304" pitchFamily="18" charset="0"/>
              </a:rPr>
              <a:t>October 21, 2021</a:t>
            </a:r>
          </a:p>
        </p:txBody>
      </p:sp>
      <p:pic>
        <p:nvPicPr>
          <p:cNvPr id="5" name="Picture 4">
            <a:extLst>
              <a:ext uri="{FF2B5EF4-FFF2-40B4-BE49-F238E27FC236}">
                <a16:creationId xmlns:a16="http://schemas.microsoft.com/office/drawing/2014/main" id="{544258F2-2F66-4AD3-B191-AA63B0137266}"/>
              </a:ext>
            </a:extLst>
          </p:cNvPr>
          <p:cNvPicPr>
            <a:picLocks noChangeAspect="1"/>
          </p:cNvPicPr>
          <p:nvPr/>
        </p:nvPicPr>
        <p:blipFill>
          <a:blip r:embed="rId3"/>
          <a:stretch>
            <a:fillRect/>
          </a:stretch>
        </p:blipFill>
        <p:spPr>
          <a:xfrm>
            <a:off x="492369" y="533400"/>
            <a:ext cx="1305918" cy="13308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982133" y="457201"/>
            <a:ext cx="7704667" cy="1066799"/>
          </a:xfrm>
        </p:spPr>
        <p:txBody>
          <a:bodyPr>
            <a:normAutofit/>
          </a:bodyPr>
          <a:lstStyle/>
          <a:p>
            <a:r>
              <a:rPr lang="en-JM" dirty="0">
                <a:latin typeface="Times New Roman" panose="02020603050405020304" pitchFamily="18" charset="0"/>
                <a:cs typeface="Times New Roman" panose="02020603050405020304" pitchFamily="18" charset="0"/>
              </a:rPr>
              <a:t>Mandates/State Statutes Required</a:t>
            </a:r>
          </a:p>
        </p:txBody>
      </p:sp>
      <p:sp>
        <p:nvSpPr>
          <p:cNvPr id="3" name="Rectangle 2"/>
          <p:cNvSpPr>
            <a:spLocks noGrp="1"/>
          </p:cNvSpPr>
          <p:nvPr>
            <p:ph idx="1"/>
          </p:nvPr>
        </p:nvSpPr>
        <p:spPr>
          <a:xfrm>
            <a:off x="982133" y="1295400"/>
            <a:ext cx="7704667" cy="4704416"/>
          </a:xfrm>
        </p:spPr>
        <p:txBody>
          <a:bodyPr anchor="t">
            <a:normAutofit/>
          </a:bodyPr>
          <a:lstStyle/>
          <a:p>
            <a:r>
              <a:rPr lang="en-US" u="sng" dirty="0">
                <a:latin typeface="Times New Roman" panose="02020603050405020304" pitchFamily="18" charset="0"/>
                <a:cs typeface="Times New Roman" panose="02020603050405020304" pitchFamily="18" charset="0"/>
              </a:rPr>
              <a:t>State</a:t>
            </a:r>
            <a:r>
              <a:rPr lang="en-US" dirty="0">
                <a:latin typeface="Times New Roman" panose="02020603050405020304" pitchFamily="18" charset="0"/>
                <a:cs typeface="Times New Roman" panose="02020603050405020304" pitchFamily="18" charset="0"/>
              </a:rPr>
              <a:t>:	</a:t>
            </a:r>
          </a:p>
          <a:p>
            <a:pPr lvl="1"/>
            <a:r>
              <a:rPr lang="en-US" sz="2400" dirty="0">
                <a:latin typeface="Times New Roman" panose="02020603050405020304" pitchFamily="18" charset="0"/>
                <a:cs typeface="Times New Roman" panose="02020603050405020304" pitchFamily="18" charset="0"/>
              </a:rPr>
              <a:t>The Enterprise Zone and Commercial Aeronautical Zone are governed by the Colorado Urban and Rural Enterprise Zone Act</a:t>
            </a:r>
          </a:p>
          <a:p>
            <a:pPr lvl="1"/>
            <a:r>
              <a:rPr lang="en-US" sz="2400" dirty="0">
                <a:latin typeface="Times New Roman" panose="02020603050405020304" pitchFamily="18" charset="0"/>
                <a:cs typeface="Times New Roman" panose="02020603050405020304" pitchFamily="18" charset="0"/>
              </a:rPr>
              <a:t>Private Activity Bonds must also adhere to various sections of the Colorado County and Municipality Revenue Bond Act</a:t>
            </a:r>
          </a:p>
          <a:p>
            <a:pPr lvl="1"/>
            <a:r>
              <a:rPr lang="en-US" sz="2400" dirty="0">
                <a:latin typeface="Times New Roman" panose="02020603050405020304" pitchFamily="18" charset="0"/>
                <a:cs typeface="Times New Roman" panose="02020603050405020304" pitchFamily="18" charset="0"/>
              </a:rPr>
              <a:t>The El Paso County Housing Authority is governed by C.R.S. 29-4-503</a:t>
            </a:r>
          </a:p>
        </p:txBody>
      </p:sp>
      <p:sp>
        <p:nvSpPr>
          <p:cNvPr id="4" name="Footer Placeholder 3"/>
          <p:cNvSpPr>
            <a:spLocks noGrp="1"/>
          </p:cNvSpPr>
          <p:nvPr>
            <p:ph type="ftr" sz="quarter" idx="11"/>
          </p:nvPr>
        </p:nvSpPr>
        <p:spPr/>
        <p:txBody>
          <a:bodyPr/>
          <a:lstStyle/>
          <a:p>
            <a:r>
              <a:rPr lang="en-US" dirty="0">
                <a:latin typeface="Times New Roman" panose="02020603050405020304" pitchFamily="18" charset="0"/>
                <a:cs typeface="Times New Roman" panose="02020603050405020304" pitchFamily="18" charset="0"/>
              </a:rPr>
              <a:t>Economic Development</a:t>
            </a:r>
          </a:p>
        </p:txBody>
      </p:sp>
      <p:sp>
        <p:nvSpPr>
          <p:cNvPr id="6" name="Slide Number Placeholder 5"/>
          <p:cNvSpPr>
            <a:spLocks noGrp="1"/>
          </p:cNvSpPr>
          <p:nvPr>
            <p:ph type="sldNum" sz="quarter" idx="12"/>
          </p:nvPr>
        </p:nvSpPr>
        <p:spPr/>
        <p:txBody>
          <a:bodyPr/>
          <a:lstStyle/>
          <a:p>
            <a:fld id="{D4B5ADC2-7248-4799-8E52-477E151C3EE9}" type="slidenum">
              <a:rPr lang="en-US" sz="1400" b="1" smtClean="0"/>
              <a:pPr/>
              <a:t>10</a:t>
            </a:fld>
            <a:endParaRPr lang="en-US" dirty="0"/>
          </a:p>
        </p:txBody>
      </p:sp>
      <p:pic>
        <p:nvPicPr>
          <p:cNvPr id="7" name="Picture 6">
            <a:extLst>
              <a:ext uri="{FF2B5EF4-FFF2-40B4-BE49-F238E27FC236}">
                <a16:creationId xmlns:a16="http://schemas.microsoft.com/office/drawing/2014/main" id="{FAB8E594-A7E4-489B-A377-DCE5B0186F91}"/>
              </a:ext>
            </a:extLst>
          </p:cNvPr>
          <p:cNvPicPr>
            <a:picLocks noChangeAspect="1"/>
          </p:cNvPicPr>
          <p:nvPr/>
        </p:nvPicPr>
        <p:blipFill>
          <a:blip r:embed="rId3"/>
          <a:stretch>
            <a:fillRect/>
          </a:stretch>
        </p:blipFill>
        <p:spPr>
          <a:xfrm>
            <a:off x="84858" y="5833535"/>
            <a:ext cx="897275" cy="914399"/>
          </a:xfrm>
          <a:prstGeom prst="rect">
            <a:avLst/>
          </a:prstGeom>
        </p:spPr>
      </p:pic>
    </p:spTree>
    <p:extLst>
      <p:ext uri="{BB962C8B-B14F-4D97-AF65-F5344CB8AC3E}">
        <p14:creationId xmlns:p14="http://schemas.microsoft.com/office/powerpoint/2010/main" val="3918310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982133" y="457201"/>
            <a:ext cx="7704667" cy="1371599"/>
          </a:xfrm>
        </p:spPr>
        <p:txBody>
          <a:bodyPr/>
          <a:lstStyle/>
          <a:p>
            <a:r>
              <a:rPr lang="en-US" dirty="0">
                <a:latin typeface="Times New Roman" panose="02020603050405020304" pitchFamily="18" charset="0"/>
                <a:cs typeface="Times New Roman" panose="02020603050405020304" pitchFamily="18" charset="0"/>
              </a:rPr>
              <a:t>Strategic Plan Goals, Operating Indicators, Capital Projects</a:t>
            </a:r>
          </a:p>
        </p:txBody>
      </p:sp>
      <p:sp>
        <p:nvSpPr>
          <p:cNvPr id="3" name="Rectangle 2"/>
          <p:cNvSpPr>
            <a:spLocks noGrp="1"/>
          </p:cNvSpPr>
          <p:nvPr>
            <p:ph idx="1"/>
          </p:nvPr>
        </p:nvSpPr>
        <p:spPr>
          <a:xfrm>
            <a:off x="982133" y="2057400"/>
            <a:ext cx="7704667" cy="3942416"/>
          </a:xfrm>
        </p:spPr>
        <p:txBody>
          <a:bodyPr anchor="t">
            <a:normAutofit fontScale="92500" lnSpcReduction="20000"/>
          </a:bodyPr>
          <a:lstStyle/>
          <a:p>
            <a:r>
              <a:rPr lang="en-US" dirty="0">
                <a:latin typeface="Times New Roman" panose="02020603050405020304" pitchFamily="18" charset="0"/>
                <a:cs typeface="Times New Roman" panose="02020603050405020304" pitchFamily="18" charset="0"/>
              </a:rPr>
              <a:t>Encourage the growth of existing businesses and recruitment of new businesses</a:t>
            </a:r>
          </a:p>
          <a:p>
            <a:r>
              <a:rPr lang="en-US" dirty="0">
                <a:latin typeface="Times New Roman" panose="02020603050405020304" pitchFamily="18" charset="0"/>
                <a:cs typeface="Times New Roman" panose="02020603050405020304" pitchFamily="18" charset="0"/>
              </a:rPr>
              <a:t>Support and advocate for a strong federal presence and related businesses</a:t>
            </a:r>
          </a:p>
          <a:p>
            <a:r>
              <a:rPr lang="en-US" dirty="0">
                <a:latin typeface="Times New Roman" panose="02020603050405020304" pitchFamily="18" charset="0"/>
                <a:cs typeface="Times New Roman" panose="02020603050405020304" pitchFamily="18" charset="0"/>
              </a:rPr>
              <a:t>Promote a positive community vision which is attractive to businesses and employees</a:t>
            </a:r>
          </a:p>
          <a:p>
            <a:r>
              <a:rPr lang="en-US" dirty="0">
                <a:latin typeface="Times New Roman" panose="02020603050405020304" pitchFamily="18" charset="0"/>
                <a:cs typeface="Times New Roman" panose="02020603050405020304" pitchFamily="18" charset="0"/>
              </a:rPr>
              <a:t>Expand tourism opportunities and emphasize its impact on the economy</a:t>
            </a:r>
          </a:p>
          <a:p>
            <a:r>
              <a:rPr lang="en-US" dirty="0">
                <a:latin typeface="Times New Roman" panose="02020603050405020304" pitchFamily="18" charset="0"/>
                <a:cs typeface="Times New Roman" panose="02020603050405020304" pitchFamily="18" charset="0"/>
              </a:rPr>
              <a:t>Promote a variety of housing options/opportunities and the region’s neighborhoods</a:t>
            </a:r>
          </a:p>
          <a:p>
            <a:r>
              <a:rPr lang="en-US" dirty="0">
                <a:latin typeface="Times New Roman" panose="02020603050405020304" pitchFamily="18" charset="0"/>
                <a:cs typeface="Times New Roman" panose="02020603050405020304" pitchFamily="18" charset="0"/>
              </a:rPr>
              <a:t>Programmatic Strategic Goals</a:t>
            </a:r>
          </a:p>
        </p:txBody>
      </p:sp>
      <p:sp>
        <p:nvSpPr>
          <p:cNvPr id="5" name="Footer Placeholder 4"/>
          <p:cNvSpPr>
            <a:spLocks noGrp="1"/>
          </p:cNvSpPr>
          <p:nvPr>
            <p:ph type="ftr" sz="quarter" idx="11"/>
          </p:nvPr>
        </p:nvSpPr>
        <p:spPr/>
        <p:txBody>
          <a:bodyPr/>
          <a:lstStyle/>
          <a:p>
            <a:r>
              <a:rPr lang="en-US" dirty="0">
                <a:latin typeface="Times New Roman" panose="02020603050405020304" pitchFamily="18" charset="0"/>
                <a:cs typeface="Times New Roman" panose="02020603050405020304" pitchFamily="18" charset="0"/>
              </a:rPr>
              <a:t>Economic Development</a:t>
            </a:r>
          </a:p>
        </p:txBody>
      </p:sp>
      <p:sp>
        <p:nvSpPr>
          <p:cNvPr id="6" name="Slide Number Placeholder 5"/>
          <p:cNvSpPr>
            <a:spLocks noGrp="1"/>
          </p:cNvSpPr>
          <p:nvPr>
            <p:ph type="sldNum" sz="quarter" idx="12"/>
          </p:nvPr>
        </p:nvSpPr>
        <p:spPr/>
        <p:txBody>
          <a:bodyPr/>
          <a:lstStyle/>
          <a:p>
            <a:fld id="{D4B5ADC2-7248-4799-8E52-477E151C3EE9}" type="slidenum">
              <a:rPr lang="en-US" sz="1400" b="1" smtClean="0"/>
              <a:pPr/>
              <a:t>11</a:t>
            </a:fld>
            <a:endParaRPr lang="en-US" dirty="0"/>
          </a:p>
        </p:txBody>
      </p:sp>
      <p:pic>
        <p:nvPicPr>
          <p:cNvPr id="7" name="Picture 6">
            <a:extLst>
              <a:ext uri="{FF2B5EF4-FFF2-40B4-BE49-F238E27FC236}">
                <a16:creationId xmlns:a16="http://schemas.microsoft.com/office/drawing/2014/main" id="{B7987A20-83F9-479A-BDCA-08096E4AD009}"/>
              </a:ext>
            </a:extLst>
          </p:cNvPr>
          <p:cNvPicPr>
            <a:picLocks noChangeAspect="1"/>
          </p:cNvPicPr>
          <p:nvPr/>
        </p:nvPicPr>
        <p:blipFill>
          <a:blip r:embed="rId3"/>
          <a:stretch>
            <a:fillRect/>
          </a:stretch>
        </p:blipFill>
        <p:spPr>
          <a:xfrm>
            <a:off x="84858" y="5833535"/>
            <a:ext cx="897275" cy="914399"/>
          </a:xfrm>
          <a:prstGeom prst="rect">
            <a:avLst/>
          </a:prstGeom>
        </p:spPr>
      </p:pic>
    </p:spTree>
    <p:extLst>
      <p:ext uri="{BB962C8B-B14F-4D97-AF65-F5344CB8AC3E}">
        <p14:creationId xmlns:p14="http://schemas.microsoft.com/office/powerpoint/2010/main" val="4154997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982133" y="457201"/>
            <a:ext cx="7704667" cy="990599"/>
          </a:xfrm>
        </p:spPr>
        <p:txBody>
          <a:bodyPr>
            <a:normAutofit/>
          </a:bodyPr>
          <a:lstStyle/>
          <a:p>
            <a:r>
              <a:rPr lang="en-JM" dirty="0">
                <a:latin typeface="Times New Roman" panose="02020603050405020304" pitchFamily="18" charset="0"/>
                <a:cs typeface="Times New Roman" panose="02020603050405020304" pitchFamily="18" charset="0"/>
              </a:rPr>
              <a:t>Budgetary Highlights </a:t>
            </a:r>
          </a:p>
        </p:txBody>
      </p:sp>
      <p:sp>
        <p:nvSpPr>
          <p:cNvPr id="3" name="Rectangle 2"/>
          <p:cNvSpPr>
            <a:spLocks noGrp="1"/>
          </p:cNvSpPr>
          <p:nvPr>
            <p:ph idx="1"/>
          </p:nvPr>
        </p:nvSpPr>
        <p:spPr>
          <a:xfrm>
            <a:off x="982133" y="1295400"/>
            <a:ext cx="7628467" cy="4876800"/>
          </a:xfrm>
        </p:spPr>
        <p:txBody>
          <a:bodyPr anchor="t">
            <a:noAutofit/>
          </a:bodyPr>
          <a:lstStyle/>
          <a:p>
            <a:r>
              <a:rPr lang="en-US" dirty="0">
                <a:latin typeface="Times New Roman" panose="02020603050405020304" pitchFamily="18" charset="0"/>
                <a:cs typeface="Times New Roman" panose="02020603050405020304" pitchFamily="18" charset="0"/>
              </a:rPr>
              <a:t>Through partnerships and administration of federal and state programming, the Economic Development Department continues to operate effectively and efficiently through funding support from:</a:t>
            </a:r>
          </a:p>
          <a:p>
            <a:pPr lvl="1"/>
            <a:r>
              <a:rPr lang="en-US" sz="2400" dirty="0">
                <a:latin typeface="Times New Roman" panose="02020603050405020304" pitchFamily="18" charset="0"/>
                <a:cs typeface="Times New Roman" panose="02020603050405020304" pitchFamily="18" charset="0"/>
              </a:rPr>
              <a:t>Community Development Block Grant Program</a:t>
            </a:r>
          </a:p>
          <a:p>
            <a:pPr lvl="1"/>
            <a:r>
              <a:rPr lang="en-US" sz="2400" dirty="0">
                <a:latin typeface="Times New Roman" panose="02020603050405020304" pitchFamily="18" charset="0"/>
                <a:cs typeface="Times New Roman" panose="02020603050405020304" pitchFamily="18" charset="0"/>
              </a:rPr>
              <a:t>El Paso County Housing Authority</a:t>
            </a:r>
          </a:p>
          <a:p>
            <a:pPr lvl="1"/>
            <a:r>
              <a:rPr lang="en-US" sz="2400" dirty="0">
                <a:latin typeface="Times New Roman" panose="02020603050405020304" pitchFamily="18" charset="0"/>
                <a:cs typeface="Times New Roman" panose="02020603050405020304" pitchFamily="18" charset="0"/>
              </a:rPr>
              <a:t>Enterprise Zone</a:t>
            </a:r>
          </a:p>
          <a:p>
            <a:pPr lvl="1"/>
            <a:r>
              <a:rPr lang="en-US" sz="2400" dirty="0">
                <a:latin typeface="Times New Roman" panose="02020603050405020304" pitchFamily="18" charset="0"/>
                <a:cs typeface="Times New Roman" panose="02020603050405020304" pitchFamily="18" charset="0"/>
              </a:rPr>
              <a:t>Updated PAB Issuance Fee Structure Revenue</a:t>
            </a:r>
          </a:p>
          <a:p>
            <a:pPr lvl="1"/>
            <a:r>
              <a:rPr lang="en-US" sz="2400" dirty="0">
                <a:latin typeface="Times New Roman" panose="02020603050405020304" pitchFamily="18" charset="0"/>
                <a:cs typeface="Times New Roman" panose="02020603050405020304" pitchFamily="18" charset="0"/>
              </a:rPr>
              <a:t>Small Business Administration</a:t>
            </a:r>
          </a:p>
        </p:txBody>
      </p:sp>
      <p:sp>
        <p:nvSpPr>
          <p:cNvPr id="6" name="Footer Placeholder 5"/>
          <p:cNvSpPr>
            <a:spLocks noGrp="1"/>
          </p:cNvSpPr>
          <p:nvPr>
            <p:ph type="ftr" sz="quarter" idx="11"/>
          </p:nvPr>
        </p:nvSpPr>
        <p:spPr/>
        <p:txBody>
          <a:bodyPr/>
          <a:lstStyle/>
          <a:p>
            <a:r>
              <a:rPr lang="en-US" dirty="0">
                <a:latin typeface="Times New Roman" panose="02020603050405020304" pitchFamily="18" charset="0"/>
                <a:cs typeface="Times New Roman" panose="02020603050405020304" pitchFamily="18" charset="0"/>
              </a:rPr>
              <a:t>Economic Development</a:t>
            </a:r>
          </a:p>
        </p:txBody>
      </p:sp>
      <p:sp>
        <p:nvSpPr>
          <p:cNvPr id="4" name="Slide Number Placeholder 3"/>
          <p:cNvSpPr>
            <a:spLocks noGrp="1"/>
          </p:cNvSpPr>
          <p:nvPr>
            <p:ph type="sldNum" sz="quarter" idx="12"/>
          </p:nvPr>
        </p:nvSpPr>
        <p:spPr/>
        <p:txBody>
          <a:bodyPr/>
          <a:lstStyle/>
          <a:p>
            <a:fld id="{D4B5ADC2-7248-4799-8E52-477E151C3EE9}" type="slidenum">
              <a:rPr lang="en-US" sz="1400" b="1" smtClean="0"/>
              <a:pPr/>
              <a:t>12</a:t>
            </a:fld>
            <a:endParaRPr lang="en-US" dirty="0"/>
          </a:p>
        </p:txBody>
      </p:sp>
      <p:pic>
        <p:nvPicPr>
          <p:cNvPr id="7" name="Picture 6">
            <a:extLst>
              <a:ext uri="{FF2B5EF4-FFF2-40B4-BE49-F238E27FC236}">
                <a16:creationId xmlns:a16="http://schemas.microsoft.com/office/drawing/2014/main" id="{A91CC74A-EDCF-4EAF-89E8-B80CC7AF25D3}"/>
              </a:ext>
            </a:extLst>
          </p:cNvPr>
          <p:cNvPicPr>
            <a:picLocks noChangeAspect="1"/>
          </p:cNvPicPr>
          <p:nvPr/>
        </p:nvPicPr>
        <p:blipFill>
          <a:blip r:embed="rId3"/>
          <a:stretch>
            <a:fillRect/>
          </a:stretch>
        </p:blipFill>
        <p:spPr>
          <a:xfrm>
            <a:off x="84858" y="5833535"/>
            <a:ext cx="897275" cy="914399"/>
          </a:xfrm>
          <a:prstGeom prst="rect">
            <a:avLst/>
          </a:prstGeom>
        </p:spPr>
      </p:pic>
    </p:spTree>
    <p:extLst>
      <p:ext uri="{BB962C8B-B14F-4D97-AF65-F5344CB8AC3E}">
        <p14:creationId xmlns:p14="http://schemas.microsoft.com/office/powerpoint/2010/main" val="3557880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982133" y="457201"/>
            <a:ext cx="7704667" cy="761999"/>
          </a:xfrm>
        </p:spPr>
        <p:txBody>
          <a:bodyPr>
            <a:normAutofit/>
          </a:bodyPr>
          <a:lstStyle/>
          <a:p>
            <a:r>
              <a:rPr lang="en-JM" dirty="0">
                <a:latin typeface="Times New Roman" panose="02020603050405020304" pitchFamily="18" charset="0"/>
                <a:cs typeface="Times New Roman" panose="02020603050405020304" pitchFamily="18" charset="0"/>
              </a:rPr>
              <a:t>Base Budget and Critical Needs</a:t>
            </a:r>
          </a:p>
        </p:txBody>
      </p:sp>
      <p:sp>
        <p:nvSpPr>
          <p:cNvPr id="3" name="Rectangle 2"/>
          <p:cNvSpPr>
            <a:spLocks noGrp="1"/>
          </p:cNvSpPr>
          <p:nvPr>
            <p:ph idx="1"/>
          </p:nvPr>
        </p:nvSpPr>
        <p:spPr>
          <a:xfrm>
            <a:off x="982133" y="1219200"/>
            <a:ext cx="7704667" cy="4780616"/>
          </a:xfrm>
        </p:spPr>
        <p:txBody>
          <a:bodyPr anchor="t">
            <a:normAutofit/>
          </a:bodyPr>
          <a:lstStyle/>
          <a:p>
            <a:r>
              <a:rPr lang="en-US" dirty="0">
                <a:latin typeface="Times New Roman" panose="02020603050405020304" pitchFamily="18" charset="0"/>
                <a:cs typeface="Times New Roman" panose="02020603050405020304" pitchFamily="18" charset="0"/>
              </a:rPr>
              <a:t>One-time Critical Need Request- $4,500,000</a:t>
            </a:r>
            <a:endParaRPr lang="en-US"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dirty="0">
                <a:latin typeface="Times New Roman" panose="02020603050405020304" pitchFamily="18" charset="0"/>
                <a:cs typeface="Times New Roman" panose="02020603050405020304" pitchFamily="18" charset="0"/>
              </a:rPr>
              <a:t>Economic Development</a:t>
            </a:r>
          </a:p>
        </p:txBody>
      </p:sp>
      <p:sp>
        <p:nvSpPr>
          <p:cNvPr id="6" name="Slide Number Placeholder 5"/>
          <p:cNvSpPr>
            <a:spLocks noGrp="1"/>
          </p:cNvSpPr>
          <p:nvPr>
            <p:ph type="sldNum" sz="quarter" idx="12"/>
          </p:nvPr>
        </p:nvSpPr>
        <p:spPr/>
        <p:txBody>
          <a:bodyPr/>
          <a:lstStyle/>
          <a:p>
            <a:fld id="{D4B5ADC2-7248-4799-8E52-477E151C3EE9}" type="slidenum">
              <a:rPr lang="en-US" sz="1400" b="1" smtClean="0"/>
              <a:pPr/>
              <a:t>13</a:t>
            </a:fld>
            <a:endParaRPr lang="en-US" dirty="0"/>
          </a:p>
        </p:txBody>
      </p:sp>
      <p:pic>
        <p:nvPicPr>
          <p:cNvPr id="7" name="Picture 6">
            <a:extLst>
              <a:ext uri="{FF2B5EF4-FFF2-40B4-BE49-F238E27FC236}">
                <a16:creationId xmlns:a16="http://schemas.microsoft.com/office/drawing/2014/main" id="{A1CFBFAC-E5D6-432D-AF1B-0B95724BEFE3}"/>
              </a:ext>
            </a:extLst>
          </p:cNvPr>
          <p:cNvPicPr>
            <a:picLocks noChangeAspect="1"/>
          </p:cNvPicPr>
          <p:nvPr/>
        </p:nvPicPr>
        <p:blipFill>
          <a:blip r:embed="rId3"/>
          <a:stretch>
            <a:fillRect/>
          </a:stretch>
        </p:blipFill>
        <p:spPr>
          <a:xfrm>
            <a:off x="84858" y="5833535"/>
            <a:ext cx="897275" cy="914399"/>
          </a:xfrm>
          <a:prstGeom prst="rect">
            <a:avLst/>
          </a:prstGeom>
        </p:spPr>
      </p:pic>
      <p:graphicFrame>
        <p:nvGraphicFramePr>
          <p:cNvPr id="5" name="Table 7">
            <a:extLst>
              <a:ext uri="{FF2B5EF4-FFF2-40B4-BE49-F238E27FC236}">
                <a16:creationId xmlns:a16="http://schemas.microsoft.com/office/drawing/2014/main" id="{5315AC33-6C40-4C02-BFB6-B0462C5BF9B9}"/>
              </a:ext>
            </a:extLst>
          </p:cNvPr>
          <p:cNvGraphicFramePr>
            <a:graphicFrameLocks noGrp="1"/>
          </p:cNvGraphicFramePr>
          <p:nvPr>
            <p:extLst>
              <p:ext uri="{D42A27DB-BD31-4B8C-83A1-F6EECF244321}">
                <p14:modId xmlns:p14="http://schemas.microsoft.com/office/powerpoint/2010/main" val="3657828130"/>
              </p:ext>
            </p:extLst>
          </p:nvPr>
        </p:nvGraphicFramePr>
        <p:xfrm>
          <a:off x="1219200" y="2057400"/>
          <a:ext cx="6629400" cy="175260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3413820082"/>
                    </a:ext>
                  </a:extLst>
                </a:gridCol>
                <a:gridCol w="4267200">
                  <a:extLst>
                    <a:ext uri="{9D8B030D-6E8A-4147-A177-3AD203B41FA5}">
                      <a16:colId xmlns:a16="http://schemas.microsoft.com/office/drawing/2014/main" val="3148823264"/>
                    </a:ext>
                  </a:extLst>
                </a:gridCol>
              </a:tblGrid>
              <a:tr h="381000">
                <a:tc>
                  <a:txBody>
                    <a:bodyPr/>
                    <a:lstStyle/>
                    <a:p>
                      <a:pPr algn="ctr"/>
                      <a:r>
                        <a:rPr lang="en-US" dirty="0">
                          <a:latin typeface="Times New Roman" panose="02020603050405020304" pitchFamily="18" charset="0"/>
                          <a:cs typeface="Times New Roman" panose="02020603050405020304" pitchFamily="18" charset="0"/>
                        </a:rPr>
                        <a:t>Year</a:t>
                      </a:r>
                    </a:p>
                  </a:txBody>
                  <a:tcPr/>
                </a:tc>
                <a:tc>
                  <a:txBody>
                    <a:bodyPr/>
                    <a:lstStyle/>
                    <a:p>
                      <a:pPr algn="ctr"/>
                      <a:r>
                        <a:rPr lang="en-US" dirty="0">
                          <a:latin typeface="Times New Roman" panose="02020603050405020304" pitchFamily="18" charset="0"/>
                          <a:cs typeface="Times New Roman" panose="02020603050405020304" pitchFamily="18" charset="0"/>
                        </a:rPr>
                        <a:t>Base Budget</a:t>
                      </a:r>
                    </a:p>
                  </a:txBody>
                  <a:tcPr/>
                </a:tc>
                <a:extLst>
                  <a:ext uri="{0D108BD9-81ED-4DB2-BD59-A6C34878D82A}">
                    <a16:rowId xmlns:a16="http://schemas.microsoft.com/office/drawing/2014/main" val="1946829530"/>
                  </a:ext>
                </a:extLst>
              </a:tr>
              <a:tr h="0">
                <a:tc>
                  <a:txBody>
                    <a:bodyPr/>
                    <a:lstStyle/>
                    <a:p>
                      <a:r>
                        <a:rPr lang="en-US" b="1" dirty="0">
                          <a:latin typeface="Times New Roman" panose="02020603050405020304" pitchFamily="18" charset="0"/>
                          <a:cs typeface="Times New Roman" panose="02020603050405020304" pitchFamily="18" charset="0"/>
                        </a:rPr>
                        <a:t>2021</a:t>
                      </a:r>
                    </a:p>
                  </a:txBody>
                  <a:tcPr/>
                </a:tc>
                <a:tc>
                  <a:txBody>
                    <a:bodyPr/>
                    <a:lstStyle/>
                    <a:p>
                      <a:r>
                        <a:rPr lang="en-US"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278,422</a:t>
                      </a:r>
                    </a:p>
                  </a:txBody>
                  <a:tcPr/>
                </a:tc>
                <a:extLst>
                  <a:ext uri="{0D108BD9-81ED-4DB2-BD59-A6C34878D82A}">
                    <a16:rowId xmlns:a16="http://schemas.microsoft.com/office/drawing/2014/main" val="1061742916"/>
                  </a:ext>
                </a:extLst>
              </a:tr>
              <a:tr h="0">
                <a:tc>
                  <a:txBody>
                    <a:bodyPr/>
                    <a:lstStyle/>
                    <a:p>
                      <a:r>
                        <a:rPr lang="en-US" b="1" dirty="0">
                          <a:latin typeface="Times New Roman" panose="02020603050405020304" pitchFamily="18" charset="0"/>
                          <a:cs typeface="Times New Roman" panose="02020603050405020304" pitchFamily="18" charset="0"/>
                        </a:rPr>
                        <a:t>2022</a:t>
                      </a:r>
                    </a:p>
                  </a:txBody>
                  <a:tcPr/>
                </a:tc>
                <a:tc>
                  <a:txBody>
                    <a:bodyPr/>
                    <a:lstStyle/>
                    <a:p>
                      <a:r>
                        <a:rPr lang="en-US" dirty="0">
                          <a:latin typeface="Times New Roman" panose="02020603050405020304" pitchFamily="18" charset="0"/>
                          <a:cs typeface="Times New Roman" panose="02020603050405020304" pitchFamily="18" charset="0"/>
                        </a:rPr>
                        <a:t>$278,422 + $4,500,000= </a:t>
                      </a:r>
                      <a:r>
                        <a:rPr lang="en-US" b="1" dirty="0">
                          <a:latin typeface="Times New Roman" panose="02020603050405020304" pitchFamily="18" charset="0"/>
                          <a:cs typeface="Times New Roman" panose="02020603050405020304" pitchFamily="18" charset="0"/>
                        </a:rPr>
                        <a:t>$4,778,422</a:t>
                      </a:r>
                    </a:p>
                  </a:txBody>
                  <a:tcPr/>
                </a:tc>
                <a:extLst>
                  <a:ext uri="{0D108BD9-81ED-4DB2-BD59-A6C34878D82A}">
                    <a16:rowId xmlns:a16="http://schemas.microsoft.com/office/drawing/2014/main" val="2727399695"/>
                  </a:ext>
                </a:extLst>
              </a:tr>
              <a:tr h="0">
                <a:tc gridSpan="2">
                  <a:txBody>
                    <a:bodyPr/>
                    <a:lstStyle/>
                    <a:p>
                      <a:pPr algn="ctr"/>
                      <a:r>
                        <a:rPr lang="en-US" dirty="0">
                          <a:latin typeface="Times New Roman" panose="02020603050405020304" pitchFamily="18" charset="0"/>
                          <a:cs typeface="Times New Roman" panose="02020603050405020304" pitchFamily="18" charset="0"/>
                        </a:rPr>
                        <a:t>2022 Critical One-time Need Request for External Programming of $4,500,000</a:t>
                      </a:r>
                    </a:p>
                  </a:txBody>
                  <a:tcPr/>
                </a:tc>
                <a:tc hMerge="1">
                  <a:txBody>
                    <a:bodyPr/>
                    <a:lstStyle/>
                    <a:p>
                      <a:endParaRPr lang="en-US" dirty="0"/>
                    </a:p>
                  </a:txBody>
                  <a:tcPr/>
                </a:tc>
                <a:extLst>
                  <a:ext uri="{0D108BD9-81ED-4DB2-BD59-A6C34878D82A}">
                    <a16:rowId xmlns:a16="http://schemas.microsoft.com/office/drawing/2014/main" val="756903899"/>
                  </a:ext>
                </a:extLst>
              </a:tr>
            </a:tbl>
          </a:graphicData>
        </a:graphic>
      </p:graphicFrame>
    </p:spTree>
    <p:extLst>
      <p:ext uri="{BB962C8B-B14F-4D97-AF65-F5344CB8AC3E}">
        <p14:creationId xmlns:p14="http://schemas.microsoft.com/office/powerpoint/2010/main" val="1855840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982133" y="457201"/>
            <a:ext cx="7704667" cy="914399"/>
          </a:xfrm>
        </p:spPr>
        <p:txBody>
          <a:bodyPr>
            <a:normAutofit fontScale="90000"/>
          </a:bodyPr>
          <a:lstStyle/>
          <a:p>
            <a:r>
              <a:rPr lang="en-JM" dirty="0">
                <a:latin typeface="Times New Roman" panose="02020603050405020304" pitchFamily="18" charset="0"/>
                <a:cs typeface="Times New Roman" panose="02020603050405020304" pitchFamily="18" charset="0"/>
              </a:rPr>
              <a:t>Critical Need Program # 1: Housing Trust Fund</a:t>
            </a:r>
          </a:p>
        </p:txBody>
      </p:sp>
      <p:sp>
        <p:nvSpPr>
          <p:cNvPr id="3" name="Rectangle 2"/>
          <p:cNvSpPr>
            <a:spLocks noGrp="1"/>
          </p:cNvSpPr>
          <p:nvPr>
            <p:ph idx="1"/>
          </p:nvPr>
        </p:nvSpPr>
        <p:spPr>
          <a:xfrm>
            <a:off x="982133" y="1447800"/>
            <a:ext cx="7704667" cy="4552016"/>
          </a:xfrm>
        </p:spPr>
        <p:txBody>
          <a:bodyPr anchor="t">
            <a:normAutofit fontScale="92500" lnSpcReduction="20000"/>
          </a:bodyPr>
          <a:lstStyle/>
          <a:p>
            <a:pPr marL="0" indent="0" algn="ctr">
              <a:buNone/>
            </a:pPr>
            <a:r>
              <a:rPr lang="en-US" b="1" u="sng" dirty="0">
                <a:latin typeface="Times New Roman" panose="02020603050405020304" pitchFamily="18" charset="0"/>
                <a:cs typeface="Times New Roman" panose="02020603050405020304" pitchFamily="18" charset="0"/>
              </a:rPr>
              <a:t>One-time Critical Need Request: $3,000,000 </a:t>
            </a:r>
          </a:p>
          <a:p>
            <a:r>
              <a:rPr lang="en-US" dirty="0">
                <a:latin typeface="Times New Roman" panose="02020603050405020304" pitchFamily="18" charset="0"/>
                <a:cs typeface="Times New Roman" panose="02020603050405020304" pitchFamily="18" charset="0"/>
              </a:rPr>
              <a:t>A revolving loan fund which provides funding to agencies with experience in the design and administration of innovative programs that address the housing needs in El Paso County.</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Development of new, affordable, accessible housing units (high priority)</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Preservation of existing, affordable, accessible housing units (high priority)</a:t>
            </a:r>
          </a:p>
          <a:p>
            <a:r>
              <a:rPr lang="en-US" dirty="0">
                <a:latin typeface="Times New Roman" panose="02020603050405020304" pitchFamily="18" charset="0"/>
                <a:cs typeface="Times New Roman" panose="02020603050405020304" pitchFamily="18" charset="0"/>
              </a:rPr>
              <a:t>Low interest gap financing</a:t>
            </a:r>
          </a:p>
          <a:p>
            <a:r>
              <a:rPr lang="en-US" dirty="0">
                <a:latin typeface="Times New Roman" panose="02020603050405020304" pitchFamily="18" charset="0"/>
                <a:cs typeface="Times New Roman" panose="02020603050405020304" pitchFamily="18" charset="0"/>
              </a:rPr>
              <a:t> $200,000 - $500,000 at 1-3% interest</a:t>
            </a:r>
          </a:p>
          <a:p>
            <a:r>
              <a:rPr lang="en-US" dirty="0">
                <a:latin typeface="Times New Roman" panose="02020603050405020304" pitchFamily="18" charset="0"/>
                <a:cs typeface="Times New Roman" panose="02020603050405020304" pitchFamily="18" charset="0"/>
              </a:rPr>
              <a:t> $5 million provided to a total of 10 projects over the last 5 years</a:t>
            </a:r>
          </a:p>
          <a:p>
            <a:endParaRPr lang="en-US"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dirty="0">
                <a:latin typeface="Times New Roman" panose="02020603050405020304" pitchFamily="18" charset="0"/>
                <a:cs typeface="Times New Roman" panose="02020603050405020304" pitchFamily="18" charset="0"/>
              </a:rPr>
              <a:t>Economic Development</a:t>
            </a:r>
          </a:p>
        </p:txBody>
      </p:sp>
      <p:sp>
        <p:nvSpPr>
          <p:cNvPr id="6" name="Slide Number Placeholder 5"/>
          <p:cNvSpPr>
            <a:spLocks noGrp="1"/>
          </p:cNvSpPr>
          <p:nvPr>
            <p:ph type="sldNum" sz="quarter" idx="12"/>
          </p:nvPr>
        </p:nvSpPr>
        <p:spPr/>
        <p:txBody>
          <a:bodyPr/>
          <a:lstStyle/>
          <a:p>
            <a:fld id="{D4B5ADC2-7248-4799-8E52-477E151C3EE9}" type="slidenum">
              <a:rPr lang="en-US" sz="1400" b="1" smtClean="0"/>
              <a:pPr/>
              <a:t>14</a:t>
            </a:fld>
            <a:endParaRPr lang="en-US" dirty="0"/>
          </a:p>
        </p:txBody>
      </p:sp>
      <p:pic>
        <p:nvPicPr>
          <p:cNvPr id="7" name="Picture 6">
            <a:extLst>
              <a:ext uri="{FF2B5EF4-FFF2-40B4-BE49-F238E27FC236}">
                <a16:creationId xmlns:a16="http://schemas.microsoft.com/office/drawing/2014/main" id="{A1CFBFAC-E5D6-432D-AF1B-0B95724BEFE3}"/>
              </a:ext>
            </a:extLst>
          </p:cNvPr>
          <p:cNvPicPr>
            <a:picLocks noChangeAspect="1"/>
          </p:cNvPicPr>
          <p:nvPr/>
        </p:nvPicPr>
        <p:blipFill>
          <a:blip r:embed="rId3"/>
          <a:stretch>
            <a:fillRect/>
          </a:stretch>
        </p:blipFill>
        <p:spPr>
          <a:xfrm>
            <a:off x="84858" y="5833535"/>
            <a:ext cx="897275" cy="914399"/>
          </a:xfrm>
          <a:prstGeom prst="rect">
            <a:avLst/>
          </a:prstGeom>
        </p:spPr>
      </p:pic>
    </p:spTree>
    <p:extLst>
      <p:ext uri="{BB962C8B-B14F-4D97-AF65-F5344CB8AC3E}">
        <p14:creationId xmlns:p14="http://schemas.microsoft.com/office/powerpoint/2010/main" val="3146323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982133" y="457201"/>
            <a:ext cx="7704667" cy="914399"/>
          </a:xfrm>
        </p:spPr>
        <p:txBody>
          <a:bodyPr>
            <a:normAutofit fontScale="90000"/>
          </a:bodyPr>
          <a:lstStyle/>
          <a:p>
            <a:r>
              <a:rPr lang="en-JM" dirty="0">
                <a:latin typeface="Times New Roman" panose="02020603050405020304" pitchFamily="18" charset="0"/>
                <a:cs typeface="Times New Roman" panose="02020603050405020304" pitchFamily="18" charset="0"/>
              </a:rPr>
              <a:t>Housing Trust Fund Projects-In Service</a:t>
            </a:r>
          </a:p>
        </p:txBody>
      </p:sp>
      <p:sp>
        <p:nvSpPr>
          <p:cNvPr id="4" name="Footer Placeholder 3"/>
          <p:cNvSpPr>
            <a:spLocks noGrp="1"/>
          </p:cNvSpPr>
          <p:nvPr>
            <p:ph type="ftr" sz="quarter" idx="11"/>
          </p:nvPr>
        </p:nvSpPr>
        <p:spPr/>
        <p:txBody>
          <a:bodyPr/>
          <a:lstStyle/>
          <a:p>
            <a:r>
              <a:rPr lang="en-US" dirty="0">
                <a:latin typeface="Times New Roman" panose="02020603050405020304" pitchFamily="18" charset="0"/>
                <a:cs typeface="Times New Roman" panose="02020603050405020304" pitchFamily="18" charset="0"/>
              </a:rPr>
              <a:t>Economic Development</a:t>
            </a:r>
          </a:p>
        </p:txBody>
      </p:sp>
      <p:sp>
        <p:nvSpPr>
          <p:cNvPr id="6" name="Slide Number Placeholder 5"/>
          <p:cNvSpPr>
            <a:spLocks noGrp="1"/>
          </p:cNvSpPr>
          <p:nvPr>
            <p:ph type="sldNum" sz="quarter" idx="12"/>
          </p:nvPr>
        </p:nvSpPr>
        <p:spPr/>
        <p:txBody>
          <a:bodyPr/>
          <a:lstStyle/>
          <a:p>
            <a:fld id="{D4B5ADC2-7248-4799-8E52-477E151C3EE9}" type="slidenum">
              <a:rPr lang="en-US" sz="1400" b="1" smtClean="0"/>
              <a:pPr/>
              <a:t>15</a:t>
            </a:fld>
            <a:endParaRPr lang="en-US" dirty="0"/>
          </a:p>
        </p:txBody>
      </p:sp>
      <p:pic>
        <p:nvPicPr>
          <p:cNvPr id="7" name="Picture 6">
            <a:extLst>
              <a:ext uri="{FF2B5EF4-FFF2-40B4-BE49-F238E27FC236}">
                <a16:creationId xmlns:a16="http://schemas.microsoft.com/office/drawing/2014/main" id="{A1CFBFAC-E5D6-432D-AF1B-0B95724BEFE3}"/>
              </a:ext>
            </a:extLst>
          </p:cNvPr>
          <p:cNvPicPr>
            <a:picLocks noChangeAspect="1"/>
          </p:cNvPicPr>
          <p:nvPr/>
        </p:nvPicPr>
        <p:blipFill>
          <a:blip r:embed="rId3"/>
          <a:stretch>
            <a:fillRect/>
          </a:stretch>
        </p:blipFill>
        <p:spPr>
          <a:xfrm>
            <a:off x="84858" y="5833535"/>
            <a:ext cx="897275" cy="914399"/>
          </a:xfrm>
          <a:prstGeom prst="rect">
            <a:avLst/>
          </a:prstGeom>
        </p:spPr>
      </p:pic>
      <p:pic>
        <p:nvPicPr>
          <p:cNvPr id="8" name="Content Placeholder 7">
            <a:extLst>
              <a:ext uri="{FF2B5EF4-FFF2-40B4-BE49-F238E27FC236}">
                <a16:creationId xmlns:a16="http://schemas.microsoft.com/office/drawing/2014/main" id="{A5ADD84C-19D4-4557-89D2-1AA80641FF65}"/>
              </a:ext>
              <a:ext uri="{C183D7F6-B498-43B3-948B-1728B52AA6E4}">
                <adec:decorative xmlns:adec="http://schemas.microsoft.com/office/drawing/2017/decorative" val="0"/>
              </a:ext>
            </a:extLst>
          </p:cNvPr>
          <p:cNvPicPr>
            <a:picLocks noGrp="1" noChangeAspect="1"/>
          </p:cNvPicPr>
          <p:nvPr>
            <p:ph idx="1"/>
          </p:nvPr>
        </p:nvPicPr>
        <p:blipFill rotWithShape="1">
          <a:blip r:embed="rId4"/>
          <a:srcRect l="3014" t="18505" r="2918" b="10826"/>
          <a:stretch/>
        </p:blipFill>
        <p:spPr>
          <a:xfrm>
            <a:off x="992198" y="1371600"/>
            <a:ext cx="3665272" cy="1834222"/>
          </a:xfrm>
          <a:prstGeom prst="rect">
            <a:avLst/>
          </a:prstGeom>
        </p:spPr>
      </p:pic>
      <p:sp>
        <p:nvSpPr>
          <p:cNvPr id="9" name="Rectangle 8">
            <a:extLst>
              <a:ext uri="{FF2B5EF4-FFF2-40B4-BE49-F238E27FC236}">
                <a16:creationId xmlns:a16="http://schemas.microsoft.com/office/drawing/2014/main" id="{D3812B95-8A0B-4807-BAE9-E2C3CBCF8720}"/>
              </a:ext>
            </a:extLst>
          </p:cNvPr>
          <p:cNvSpPr/>
          <p:nvPr/>
        </p:nvSpPr>
        <p:spPr>
          <a:xfrm>
            <a:off x="961897" y="3160946"/>
            <a:ext cx="3427402" cy="646331"/>
          </a:xfrm>
          <a:prstGeom prst="rect">
            <a:avLst/>
          </a:prstGeom>
        </p:spPr>
        <p:txBody>
          <a:bodyPr wrap="square">
            <a:spAutoFit/>
          </a:bodyPr>
          <a:lstStyle/>
          <a:p>
            <a:pPr algn="ctr"/>
            <a:r>
              <a:rPr lang="en-US" sz="1200" b="1" u="sng" dirty="0">
                <a:latin typeface="Times New Roman" panose="02020603050405020304" pitchFamily="18" charset="0"/>
                <a:cs typeface="Times New Roman" panose="02020603050405020304" pitchFamily="18" charset="0"/>
              </a:rPr>
              <a:t>Traditions</a:t>
            </a:r>
          </a:p>
          <a:p>
            <a:pPr algn="ctr"/>
            <a:r>
              <a:rPr lang="en-US" sz="1200" dirty="0">
                <a:latin typeface="Times New Roman" panose="02020603050405020304" pitchFamily="18" charset="0"/>
                <a:cs typeface="Times New Roman" panose="02020603050405020304" pitchFamily="18" charset="0"/>
              </a:rPr>
              <a:t>180 Units; $1,300,000 HTF</a:t>
            </a:r>
          </a:p>
          <a:p>
            <a:pPr algn="ctr"/>
            <a:r>
              <a:rPr lang="en-US" sz="1200" dirty="0">
                <a:latin typeface="Times New Roman" panose="02020603050405020304" pitchFamily="18" charset="0"/>
                <a:cs typeface="Times New Roman" panose="02020603050405020304" pitchFamily="18" charset="0"/>
              </a:rPr>
              <a:t>Open – Late 2018</a:t>
            </a:r>
          </a:p>
        </p:txBody>
      </p:sp>
      <p:pic>
        <p:nvPicPr>
          <p:cNvPr id="10" name="Picture 9">
            <a:extLst>
              <a:ext uri="{FF2B5EF4-FFF2-40B4-BE49-F238E27FC236}">
                <a16:creationId xmlns:a16="http://schemas.microsoft.com/office/drawing/2014/main" id="{7E8F5A47-6401-4914-9886-F21AB8ACB98B}"/>
              </a:ext>
            </a:extLst>
          </p:cNvPr>
          <p:cNvPicPr>
            <a:picLocks noChangeAspect="1"/>
          </p:cNvPicPr>
          <p:nvPr/>
        </p:nvPicPr>
        <p:blipFill rotWithShape="1">
          <a:blip r:embed="rId5"/>
          <a:srcRect l="5520" t="21529" r="12804" b="22691"/>
          <a:stretch/>
        </p:blipFill>
        <p:spPr>
          <a:xfrm>
            <a:off x="4876801" y="1383419"/>
            <a:ext cx="3549500" cy="1866681"/>
          </a:xfrm>
          <a:prstGeom prst="rect">
            <a:avLst/>
          </a:prstGeom>
        </p:spPr>
      </p:pic>
      <p:sp>
        <p:nvSpPr>
          <p:cNvPr id="11" name="Rectangle 10">
            <a:extLst>
              <a:ext uri="{FF2B5EF4-FFF2-40B4-BE49-F238E27FC236}">
                <a16:creationId xmlns:a16="http://schemas.microsoft.com/office/drawing/2014/main" id="{B42C7454-46B9-4BE7-8D25-6D81721101C2}"/>
              </a:ext>
            </a:extLst>
          </p:cNvPr>
          <p:cNvSpPr/>
          <p:nvPr/>
        </p:nvSpPr>
        <p:spPr>
          <a:xfrm>
            <a:off x="5029200" y="3230789"/>
            <a:ext cx="3427402" cy="646331"/>
          </a:xfrm>
          <a:prstGeom prst="rect">
            <a:avLst/>
          </a:prstGeom>
        </p:spPr>
        <p:txBody>
          <a:bodyPr wrap="square">
            <a:spAutoFit/>
          </a:bodyPr>
          <a:lstStyle/>
          <a:p>
            <a:pPr algn="ctr"/>
            <a:r>
              <a:rPr lang="en-US" sz="1200" b="1" u="sng" dirty="0">
                <a:latin typeface="Times New Roman" panose="02020603050405020304" pitchFamily="18" charset="0"/>
                <a:cs typeface="Times New Roman" panose="02020603050405020304" pitchFamily="18" charset="0"/>
              </a:rPr>
              <a:t>Rocky Mtn Apartments</a:t>
            </a:r>
          </a:p>
          <a:p>
            <a:pPr algn="ctr"/>
            <a:r>
              <a:rPr lang="en-US" sz="1200" dirty="0">
                <a:latin typeface="Times New Roman" panose="02020603050405020304" pitchFamily="18" charset="0"/>
                <a:cs typeface="Times New Roman" panose="02020603050405020304" pitchFamily="18" charset="0"/>
              </a:rPr>
              <a:t>18 Units; $200,000 HTF</a:t>
            </a:r>
          </a:p>
          <a:p>
            <a:pPr algn="ctr"/>
            <a:r>
              <a:rPr lang="en-US" sz="1200" dirty="0">
                <a:latin typeface="Times New Roman" panose="02020603050405020304" pitchFamily="18" charset="0"/>
                <a:cs typeface="Times New Roman" panose="02020603050405020304" pitchFamily="18" charset="0"/>
              </a:rPr>
              <a:t>Open – June 2020</a:t>
            </a:r>
          </a:p>
        </p:txBody>
      </p:sp>
      <p:pic>
        <p:nvPicPr>
          <p:cNvPr id="12" name="8B3350F4-F3E6-420B-A9F3-A074257189AF">
            <a:extLst>
              <a:ext uri="{FF2B5EF4-FFF2-40B4-BE49-F238E27FC236}">
                <a16:creationId xmlns:a16="http://schemas.microsoft.com/office/drawing/2014/main" id="{08A1DC16-AEE2-4927-8502-48B2978AF896}"/>
              </a:ext>
            </a:extLst>
          </p:cNvPr>
          <p:cNvPicPr>
            <a:picLocks noChangeAspect="1" noChangeArrowheads="1"/>
          </p:cNvPicPr>
          <p:nvPr/>
        </p:nvPicPr>
        <p:blipFill rotWithShape="1">
          <a:blip r:embed="rId6" r:link="rId7" cstate="print">
            <a:extLst>
              <a:ext uri="{28A0092B-C50C-407E-A947-70E740481C1C}">
                <a14:useLocalDpi xmlns:a14="http://schemas.microsoft.com/office/drawing/2010/main" val="0"/>
              </a:ext>
            </a:extLst>
          </a:blip>
          <a:srcRect r="1" b="22411"/>
          <a:stretch>
            <a:fillRect/>
          </a:stretch>
        </p:blipFill>
        <p:spPr bwMode="auto">
          <a:xfrm>
            <a:off x="1183709" y="3807277"/>
            <a:ext cx="3473761" cy="173632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14A188EE-CC12-4CDC-940D-27509CB635EE}"/>
              </a:ext>
            </a:extLst>
          </p:cNvPr>
          <p:cNvSpPr/>
          <p:nvPr/>
        </p:nvSpPr>
        <p:spPr>
          <a:xfrm>
            <a:off x="961896" y="5502724"/>
            <a:ext cx="3427402" cy="646331"/>
          </a:xfrm>
          <a:prstGeom prst="rect">
            <a:avLst/>
          </a:prstGeom>
        </p:spPr>
        <p:txBody>
          <a:bodyPr wrap="square">
            <a:spAutoFit/>
          </a:bodyPr>
          <a:lstStyle/>
          <a:p>
            <a:pPr algn="ctr"/>
            <a:r>
              <a:rPr lang="en-US" sz="1200" b="1" u="sng" dirty="0">
                <a:latin typeface="Times New Roman" panose="02020603050405020304" pitchFamily="18" charset="0"/>
                <a:cs typeface="Times New Roman" panose="02020603050405020304" pitchFamily="18" charset="0"/>
              </a:rPr>
              <a:t>Freedom Springs</a:t>
            </a:r>
          </a:p>
          <a:p>
            <a:pPr algn="ctr"/>
            <a:r>
              <a:rPr lang="en-US" sz="1200" dirty="0">
                <a:latin typeface="Times New Roman" panose="02020603050405020304" pitchFamily="18" charset="0"/>
                <a:cs typeface="Times New Roman" panose="02020603050405020304" pitchFamily="18" charset="0"/>
              </a:rPr>
              <a:t>50 Units; $500,000 HTF</a:t>
            </a:r>
          </a:p>
          <a:p>
            <a:pPr algn="ctr"/>
            <a:r>
              <a:rPr lang="en-US" sz="1200" dirty="0">
                <a:latin typeface="Times New Roman" panose="02020603050405020304" pitchFamily="18" charset="0"/>
                <a:cs typeface="Times New Roman" panose="02020603050405020304" pitchFamily="18" charset="0"/>
              </a:rPr>
              <a:t>Open – September 2020</a:t>
            </a:r>
          </a:p>
        </p:txBody>
      </p:sp>
      <p:pic>
        <p:nvPicPr>
          <p:cNvPr id="14" name="Picture 13">
            <a:extLst>
              <a:ext uri="{FF2B5EF4-FFF2-40B4-BE49-F238E27FC236}">
                <a16:creationId xmlns:a16="http://schemas.microsoft.com/office/drawing/2014/main" id="{25C9791F-8BEB-4AF4-8CBA-A3CA642AB6FC}"/>
              </a:ext>
            </a:extLst>
          </p:cNvPr>
          <p:cNvPicPr>
            <a:picLocks noChangeAspect="1"/>
          </p:cNvPicPr>
          <p:nvPr/>
        </p:nvPicPr>
        <p:blipFill rotWithShape="1">
          <a:blip r:embed="rId8"/>
          <a:srcRect l="5784" t="13445" r="7305" b="5482"/>
          <a:stretch/>
        </p:blipFill>
        <p:spPr>
          <a:xfrm>
            <a:off x="4876801" y="3839395"/>
            <a:ext cx="3596081" cy="1704211"/>
          </a:xfrm>
          <a:prstGeom prst="rect">
            <a:avLst/>
          </a:prstGeom>
        </p:spPr>
      </p:pic>
      <p:sp>
        <p:nvSpPr>
          <p:cNvPr id="15" name="Rectangle 14">
            <a:extLst>
              <a:ext uri="{FF2B5EF4-FFF2-40B4-BE49-F238E27FC236}">
                <a16:creationId xmlns:a16="http://schemas.microsoft.com/office/drawing/2014/main" id="{AFAA940E-7E10-4959-8AC9-D016AA5E01A9}"/>
              </a:ext>
            </a:extLst>
          </p:cNvPr>
          <p:cNvSpPr/>
          <p:nvPr/>
        </p:nvSpPr>
        <p:spPr>
          <a:xfrm>
            <a:off x="4937850" y="5487514"/>
            <a:ext cx="3427402" cy="646331"/>
          </a:xfrm>
          <a:prstGeom prst="rect">
            <a:avLst/>
          </a:prstGeom>
        </p:spPr>
        <p:txBody>
          <a:bodyPr wrap="square">
            <a:spAutoFit/>
          </a:bodyPr>
          <a:lstStyle/>
          <a:p>
            <a:pPr algn="ctr"/>
            <a:r>
              <a:rPr lang="en-US" sz="1200" b="1" u="sng" dirty="0">
                <a:latin typeface="Times New Roman" panose="02020603050405020304" pitchFamily="18" charset="0"/>
                <a:cs typeface="Times New Roman" panose="02020603050405020304" pitchFamily="18" charset="0"/>
              </a:rPr>
              <a:t>Greenway Flats</a:t>
            </a:r>
          </a:p>
          <a:p>
            <a:pPr algn="ctr"/>
            <a:r>
              <a:rPr lang="en-US" sz="1200" dirty="0">
                <a:latin typeface="Times New Roman" panose="02020603050405020304" pitchFamily="18" charset="0"/>
                <a:cs typeface="Times New Roman" panose="02020603050405020304" pitchFamily="18" charset="0"/>
              </a:rPr>
              <a:t>65 Units; $500,000 HTF</a:t>
            </a:r>
          </a:p>
          <a:p>
            <a:pPr algn="ctr"/>
            <a:r>
              <a:rPr lang="en-US" sz="1200" dirty="0">
                <a:latin typeface="Times New Roman" panose="02020603050405020304" pitchFamily="18" charset="0"/>
                <a:cs typeface="Times New Roman" panose="02020603050405020304" pitchFamily="18" charset="0"/>
              </a:rPr>
              <a:t>Open – July 2019</a:t>
            </a:r>
          </a:p>
        </p:txBody>
      </p:sp>
    </p:spTree>
    <p:extLst>
      <p:ext uri="{BB962C8B-B14F-4D97-AF65-F5344CB8AC3E}">
        <p14:creationId xmlns:p14="http://schemas.microsoft.com/office/powerpoint/2010/main" val="353641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982133" y="457201"/>
            <a:ext cx="7704667" cy="914399"/>
          </a:xfrm>
        </p:spPr>
        <p:txBody>
          <a:bodyPr>
            <a:noAutofit/>
          </a:bodyPr>
          <a:lstStyle/>
          <a:p>
            <a:r>
              <a:rPr lang="en-JM" sz="2800" dirty="0">
                <a:latin typeface="Times New Roman" panose="02020603050405020304" pitchFamily="18" charset="0"/>
                <a:cs typeface="Times New Roman" panose="02020603050405020304" pitchFamily="18" charset="0"/>
              </a:rPr>
              <a:t>Housing Trust Fund Projects-Under Development</a:t>
            </a:r>
          </a:p>
        </p:txBody>
      </p:sp>
      <p:sp>
        <p:nvSpPr>
          <p:cNvPr id="4" name="Footer Placeholder 3"/>
          <p:cNvSpPr>
            <a:spLocks noGrp="1"/>
          </p:cNvSpPr>
          <p:nvPr>
            <p:ph type="ftr" sz="quarter" idx="11"/>
          </p:nvPr>
        </p:nvSpPr>
        <p:spPr/>
        <p:txBody>
          <a:bodyPr/>
          <a:lstStyle/>
          <a:p>
            <a:r>
              <a:rPr lang="en-US" dirty="0">
                <a:latin typeface="Times New Roman" panose="02020603050405020304" pitchFamily="18" charset="0"/>
                <a:cs typeface="Times New Roman" panose="02020603050405020304" pitchFamily="18" charset="0"/>
              </a:rPr>
              <a:t>Economic Development</a:t>
            </a:r>
          </a:p>
        </p:txBody>
      </p:sp>
      <p:sp>
        <p:nvSpPr>
          <p:cNvPr id="6" name="Slide Number Placeholder 5"/>
          <p:cNvSpPr>
            <a:spLocks noGrp="1"/>
          </p:cNvSpPr>
          <p:nvPr>
            <p:ph type="sldNum" sz="quarter" idx="12"/>
          </p:nvPr>
        </p:nvSpPr>
        <p:spPr/>
        <p:txBody>
          <a:bodyPr/>
          <a:lstStyle/>
          <a:p>
            <a:fld id="{D4B5ADC2-7248-4799-8E52-477E151C3EE9}" type="slidenum">
              <a:rPr lang="en-US" sz="1400" b="1" smtClean="0"/>
              <a:pPr/>
              <a:t>16</a:t>
            </a:fld>
            <a:endParaRPr lang="en-US" dirty="0"/>
          </a:p>
        </p:txBody>
      </p:sp>
      <p:pic>
        <p:nvPicPr>
          <p:cNvPr id="7" name="Picture 6">
            <a:extLst>
              <a:ext uri="{FF2B5EF4-FFF2-40B4-BE49-F238E27FC236}">
                <a16:creationId xmlns:a16="http://schemas.microsoft.com/office/drawing/2014/main" id="{A1CFBFAC-E5D6-432D-AF1B-0B95724BEFE3}"/>
              </a:ext>
            </a:extLst>
          </p:cNvPr>
          <p:cNvPicPr>
            <a:picLocks noChangeAspect="1"/>
          </p:cNvPicPr>
          <p:nvPr/>
        </p:nvPicPr>
        <p:blipFill>
          <a:blip r:embed="rId3"/>
          <a:stretch>
            <a:fillRect/>
          </a:stretch>
        </p:blipFill>
        <p:spPr>
          <a:xfrm>
            <a:off x="84858" y="5833535"/>
            <a:ext cx="897275" cy="914399"/>
          </a:xfrm>
          <a:prstGeom prst="rect">
            <a:avLst/>
          </a:prstGeom>
        </p:spPr>
      </p:pic>
      <p:sp>
        <p:nvSpPr>
          <p:cNvPr id="9" name="Rectangle 8">
            <a:extLst>
              <a:ext uri="{FF2B5EF4-FFF2-40B4-BE49-F238E27FC236}">
                <a16:creationId xmlns:a16="http://schemas.microsoft.com/office/drawing/2014/main" id="{D3812B95-8A0B-4807-BAE9-E2C3CBCF8720}"/>
              </a:ext>
            </a:extLst>
          </p:cNvPr>
          <p:cNvSpPr/>
          <p:nvPr/>
        </p:nvSpPr>
        <p:spPr>
          <a:xfrm>
            <a:off x="961897" y="3160946"/>
            <a:ext cx="3549500" cy="646331"/>
          </a:xfrm>
          <a:prstGeom prst="rect">
            <a:avLst/>
          </a:prstGeom>
        </p:spPr>
        <p:txBody>
          <a:bodyPr wrap="square">
            <a:spAutoFit/>
          </a:bodyPr>
          <a:lstStyle/>
          <a:p>
            <a:pPr algn="ctr"/>
            <a:r>
              <a:rPr lang="en-US" sz="1200" b="1" u="sng" dirty="0" err="1">
                <a:latin typeface="Times New Roman" panose="02020603050405020304" pitchFamily="18" charset="0"/>
                <a:cs typeface="Times New Roman" panose="02020603050405020304" pitchFamily="18" charset="0"/>
              </a:rPr>
              <a:t>Shooks</a:t>
            </a:r>
            <a:r>
              <a:rPr lang="en-US" sz="1200" b="1" u="sng" dirty="0">
                <a:latin typeface="Times New Roman" panose="02020603050405020304" pitchFamily="18" charset="0"/>
                <a:cs typeface="Times New Roman" panose="02020603050405020304" pitchFamily="18" charset="0"/>
              </a:rPr>
              <a:t> Run</a:t>
            </a:r>
          </a:p>
          <a:p>
            <a:pPr algn="ctr"/>
            <a:r>
              <a:rPr lang="en-US" sz="1200" dirty="0">
                <a:latin typeface="Times New Roman" panose="02020603050405020304" pitchFamily="18" charset="0"/>
                <a:cs typeface="Times New Roman" panose="02020603050405020304" pitchFamily="18" charset="0"/>
              </a:rPr>
              <a:t>40 Units; $500,000 HTF</a:t>
            </a:r>
          </a:p>
          <a:p>
            <a:pPr algn="ctr"/>
            <a:r>
              <a:rPr lang="en-US" sz="1200" dirty="0">
                <a:latin typeface="Times New Roman" panose="02020603050405020304" pitchFamily="18" charset="0"/>
                <a:cs typeface="Times New Roman" panose="02020603050405020304" pitchFamily="18" charset="0"/>
              </a:rPr>
              <a:t>Close – Sept 2020</a:t>
            </a:r>
          </a:p>
        </p:txBody>
      </p:sp>
      <p:sp>
        <p:nvSpPr>
          <p:cNvPr id="11" name="Rectangle 10">
            <a:extLst>
              <a:ext uri="{FF2B5EF4-FFF2-40B4-BE49-F238E27FC236}">
                <a16:creationId xmlns:a16="http://schemas.microsoft.com/office/drawing/2014/main" id="{B42C7454-46B9-4BE7-8D25-6D81721101C2}"/>
              </a:ext>
            </a:extLst>
          </p:cNvPr>
          <p:cNvSpPr/>
          <p:nvPr/>
        </p:nvSpPr>
        <p:spPr>
          <a:xfrm>
            <a:off x="5029200" y="3230789"/>
            <a:ext cx="3427402" cy="646331"/>
          </a:xfrm>
          <a:prstGeom prst="rect">
            <a:avLst/>
          </a:prstGeom>
        </p:spPr>
        <p:txBody>
          <a:bodyPr wrap="square">
            <a:spAutoFit/>
          </a:bodyPr>
          <a:lstStyle/>
          <a:p>
            <a:pPr algn="ctr"/>
            <a:r>
              <a:rPr lang="en-US" sz="1200" b="1" u="sng" dirty="0">
                <a:latin typeface="Times New Roman" panose="02020603050405020304" pitchFamily="18" charset="0"/>
                <a:cs typeface="Times New Roman" panose="02020603050405020304" pitchFamily="18" charset="0"/>
              </a:rPr>
              <a:t>Villas at Mesa Ridge</a:t>
            </a:r>
          </a:p>
          <a:p>
            <a:pPr algn="ctr"/>
            <a:r>
              <a:rPr lang="en-US" sz="1200" dirty="0">
                <a:latin typeface="Times New Roman" panose="02020603050405020304" pitchFamily="18" charset="0"/>
                <a:cs typeface="Times New Roman" panose="02020603050405020304" pitchFamily="18" charset="0"/>
              </a:rPr>
              <a:t>60 Units; $350,000 HTF</a:t>
            </a:r>
          </a:p>
          <a:p>
            <a:pPr algn="ctr"/>
            <a:r>
              <a:rPr lang="en-US" sz="1200" dirty="0">
                <a:latin typeface="Times New Roman" panose="02020603050405020304" pitchFamily="18" charset="0"/>
                <a:cs typeface="Times New Roman" panose="02020603050405020304" pitchFamily="18" charset="0"/>
              </a:rPr>
              <a:t>Close – Oct 2020</a:t>
            </a:r>
          </a:p>
        </p:txBody>
      </p:sp>
      <p:sp>
        <p:nvSpPr>
          <p:cNvPr id="13" name="Rectangle 12">
            <a:extLst>
              <a:ext uri="{FF2B5EF4-FFF2-40B4-BE49-F238E27FC236}">
                <a16:creationId xmlns:a16="http://schemas.microsoft.com/office/drawing/2014/main" id="{14A188EE-CC12-4CDC-940D-27509CB635EE}"/>
              </a:ext>
            </a:extLst>
          </p:cNvPr>
          <p:cNvSpPr/>
          <p:nvPr/>
        </p:nvSpPr>
        <p:spPr>
          <a:xfrm>
            <a:off x="961896" y="5502724"/>
            <a:ext cx="3427402" cy="646331"/>
          </a:xfrm>
          <a:prstGeom prst="rect">
            <a:avLst/>
          </a:prstGeom>
        </p:spPr>
        <p:txBody>
          <a:bodyPr wrap="square">
            <a:spAutoFit/>
          </a:bodyPr>
          <a:lstStyle/>
          <a:p>
            <a:pPr algn="ctr"/>
            <a:r>
              <a:rPr lang="en-US" sz="1200" b="1" u="sng" dirty="0">
                <a:latin typeface="Times New Roman" panose="02020603050405020304" pitchFamily="18" charset="0"/>
                <a:cs typeface="Times New Roman" panose="02020603050405020304" pitchFamily="18" charset="0"/>
              </a:rPr>
              <a:t>Academy Heights</a:t>
            </a:r>
          </a:p>
          <a:p>
            <a:pPr algn="ctr"/>
            <a:r>
              <a:rPr lang="en-US" sz="1200" dirty="0">
                <a:latin typeface="Times New Roman" panose="02020603050405020304" pitchFamily="18" charset="0"/>
                <a:cs typeface="Times New Roman" panose="02020603050405020304" pitchFamily="18" charset="0"/>
              </a:rPr>
              <a:t>200 Units; $300,000 HTF</a:t>
            </a:r>
          </a:p>
          <a:p>
            <a:pPr algn="ctr"/>
            <a:r>
              <a:rPr lang="en-US" sz="1200" dirty="0">
                <a:latin typeface="Times New Roman" panose="02020603050405020304" pitchFamily="18" charset="0"/>
                <a:cs typeface="Times New Roman" panose="02020603050405020304" pitchFamily="18" charset="0"/>
              </a:rPr>
              <a:t>Close – March 2021</a:t>
            </a:r>
          </a:p>
        </p:txBody>
      </p:sp>
      <p:sp>
        <p:nvSpPr>
          <p:cNvPr id="15" name="Rectangle 14">
            <a:extLst>
              <a:ext uri="{FF2B5EF4-FFF2-40B4-BE49-F238E27FC236}">
                <a16:creationId xmlns:a16="http://schemas.microsoft.com/office/drawing/2014/main" id="{AFAA940E-7E10-4959-8AC9-D016AA5E01A9}"/>
              </a:ext>
            </a:extLst>
          </p:cNvPr>
          <p:cNvSpPr/>
          <p:nvPr/>
        </p:nvSpPr>
        <p:spPr>
          <a:xfrm>
            <a:off x="4907707" y="5487514"/>
            <a:ext cx="3743627" cy="646331"/>
          </a:xfrm>
          <a:prstGeom prst="rect">
            <a:avLst/>
          </a:prstGeom>
        </p:spPr>
        <p:txBody>
          <a:bodyPr wrap="square">
            <a:spAutoFit/>
          </a:bodyPr>
          <a:lstStyle/>
          <a:p>
            <a:pPr algn="ctr"/>
            <a:r>
              <a:rPr lang="en-US" sz="1200" b="1" u="sng" dirty="0">
                <a:latin typeface="Times New Roman" panose="02020603050405020304" pitchFamily="18" charset="0"/>
                <a:cs typeface="Times New Roman" panose="02020603050405020304" pitchFamily="18" charset="0"/>
              </a:rPr>
              <a:t>Greenway Flats</a:t>
            </a:r>
          </a:p>
          <a:p>
            <a:pPr algn="ctr"/>
            <a:r>
              <a:rPr lang="en-US" sz="1200" dirty="0">
                <a:latin typeface="Times New Roman" panose="02020603050405020304" pitchFamily="18" charset="0"/>
                <a:cs typeface="Times New Roman" panose="02020603050405020304" pitchFamily="18" charset="0"/>
              </a:rPr>
              <a:t>54 Units; $575,000 HTF</a:t>
            </a:r>
          </a:p>
          <a:p>
            <a:pPr algn="ctr"/>
            <a:r>
              <a:rPr lang="en-US" sz="1200" dirty="0">
                <a:latin typeface="Times New Roman" panose="02020603050405020304" pitchFamily="18" charset="0"/>
                <a:cs typeface="Times New Roman" panose="02020603050405020304" pitchFamily="18" charset="0"/>
              </a:rPr>
              <a:t>Close – July 2020</a:t>
            </a:r>
          </a:p>
        </p:txBody>
      </p:sp>
      <p:pic>
        <p:nvPicPr>
          <p:cNvPr id="16" name="Picture 15">
            <a:extLst>
              <a:ext uri="{FF2B5EF4-FFF2-40B4-BE49-F238E27FC236}">
                <a16:creationId xmlns:a16="http://schemas.microsoft.com/office/drawing/2014/main" id="{B11DFF1E-ADA3-4E00-BDD2-FFD0979677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491" r="4103" b="15317"/>
          <a:stretch/>
        </p:blipFill>
        <p:spPr>
          <a:xfrm>
            <a:off x="1183709" y="1371600"/>
            <a:ext cx="3273638" cy="1789346"/>
          </a:xfrm>
          <a:prstGeom prst="rect">
            <a:avLst/>
          </a:prstGeom>
        </p:spPr>
      </p:pic>
      <p:pic>
        <p:nvPicPr>
          <p:cNvPr id="17" name="Picture 16">
            <a:extLst>
              <a:ext uri="{FF2B5EF4-FFF2-40B4-BE49-F238E27FC236}">
                <a16:creationId xmlns:a16="http://schemas.microsoft.com/office/drawing/2014/main" id="{34149F1A-17A6-454A-B522-E7BEB01C439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690" t="23956" r="8819" b="22824"/>
          <a:stretch/>
        </p:blipFill>
        <p:spPr>
          <a:xfrm>
            <a:off x="4834466" y="1371600"/>
            <a:ext cx="3743629" cy="1903756"/>
          </a:xfrm>
          <a:prstGeom prst="rect">
            <a:avLst/>
          </a:prstGeom>
        </p:spPr>
      </p:pic>
      <p:pic>
        <p:nvPicPr>
          <p:cNvPr id="18" name="Picture 17">
            <a:extLst>
              <a:ext uri="{FF2B5EF4-FFF2-40B4-BE49-F238E27FC236}">
                <a16:creationId xmlns:a16="http://schemas.microsoft.com/office/drawing/2014/main" id="{0AC3F6E2-958C-44EF-8FCC-F0AA6FFE6D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0758" t="30963" r="11836" b="9910"/>
          <a:stretch/>
        </p:blipFill>
        <p:spPr>
          <a:xfrm>
            <a:off x="1191198" y="3807277"/>
            <a:ext cx="3258659" cy="1654565"/>
          </a:xfrm>
          <a:prstGeom prst="rect">
            <a:avLst/>
          </a:prstGeom>
        </p:spPr>
      </p:pic>
      <p:pic>
        <p:nvPicPr>
          <p:cNvPr id="19" name="Picture 18">
            <a:extLst>
              <a:ext uri="{FF2B5EF4-FFF2-40B4-BE49-F238E27FC236}">
                <a16:creationId xmlns:a16="http://schemas.microsoft.com/office/drawing/2014/main" id="{77856819-4D52-423E-A645-D1F6A2C92965}"/>
              </a:ext>
            </a:extLst>
          </p:cNvPr>
          <p:cNvPicPr>
            <a:picLocks noChangeAspect="1"/>
          </p:cNvPicPr>
          <p:nvPr/>
        </p:nvPicPr>
        <p:blipFill rotWithShape="1">
          <a:blip r:embed="rId7" cstate="email">
            <a:extLst>
              <a:ext uri="{28A0092B-C50C-407E-A947-70E740481C1C}">
                <a14:useLocalDpi xmlns:a14="http://schemas.microsoft.com/office/drawing/2010/main" val="0"/>
              </a:ext>
            </a:extLst>
          </a:blip>
          <a:srcRect l="7399" t="10749" r="3350" b="14660"/>
          <a:stretch/>
        </p:blipFill>
        <p:spPr>
          <a:xfrm>
            <a:off x="4907707" y="3807277"/>
            <a:ext cx="3743628" cy="1654565"/>
          </a:xfrm>
          <a:prstGeom prst="rect">
            <a:avLst/>
          </a:prstGeom>
        </p:spPr>
      </p:pic>
    </p:spTree>
    <p:extLst>
      <p:ext uri="{BB962C8B-B14F-4D97-AF65-F5344CB8AC3E}">
        <p14:creationId xmlns:p14="http://schemas.microsoft.com/office/powerpoint/2010/main" val="1555574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1113233" y="685800"/>
            <a:ext cx="7514035" cy="1185333"/>
          </a:xfrm>
        </p:spPr>
        <p:txBody>
          <a:bodyPr>
            <a:normAutofit/>
          </a:bodyPr>
          <a:lstStyle/>
          <a:p>
            <a:pPr>
              <a:lnSpc>
                <a:spcPct val="90000"/>
              </a:lnSpc>
            </a:pPr>
            <a:r>
              <a:rPr lang="en-JM" sz="3700" dirty="0">
                <a:latin typeface="Times New Roman" panose="02020603050405020304" pitchFamily="18" charset="0"/>
                <a:cs typeface="Times New Roman" panose="02020603050405020304" pitchFamily="18" charset="0"/>
              </a:rPr>
              <a:t>Critical Need Program # 2: Business Loan Fund</a:t>
            </a:r>
          </a:p>
        </p:txBody>
      </p:sp>
      <p:pic>
        <p:nvPicPr>
          <p:cNvPr id="8" name="Picture 7" descr="A picture containing text, outdoor, mountain, sign&#10;&#10;Description automatically generated">
            <a:extLst>
              <a:ext uri="{FF2B5EF4-FFF2-40B4-BE49-F238E27FC236}">
                <a16:creationId xmlns:a16="http://schemas.microsoft.com/office/drawing/2014/main" id="{164DE46C-8BD8-4654-81F3-9779B0C9FB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230" y="2667001"/>
            <a:ext cx="2247220" cy="2247220"/>
          </a:xfrm>
          <a:prstGeom prst="roundRect">
            <a:avLst>
              <a:gd name="adj" fmla="val 4380"/>
            </a:avLst>
          </a:prstGeom>
          <a:solidFill>
            <a:srgbClr val="FFFFFF">
              <a:shade val="85000"/>
            </a:srgbClr>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scene3d>
            <a:camera prst="orthographicFront"/>
            <a:lightRig rig="twoPt" dir="t">
              <a:rot lat="0" lon="0" rev="7200000"/>
            </a:lightRig>
          </a:scene3d>
          <a:sp3d>
            <a:bevelT w="25400" h="19050"/>
            <a:contourClr>
              <a:srgbClr val="FFFFFF"/>
            </a:contourClr>
          </a:sp3d>
        </p:spPr>
      </p:pic>
      <p:sp>
        <p:nvSpPr>
          <p:cNvPr id="3" name="Rectangle 2"/>
          <p:cNvSpPr>
            <a:spLocks noGrp="1"/>
          </p:cNvSpPr>
          <p:nvPr>
            <p:ph idx="1"/>
          </p:nvPr>
        </p:nvSpPr>
        <p:spPr>
          <a:xfrm>
            <a:off x="3045451" y="1752601"/>
            <a:ext cx="5584200" cy="4038600"/>
          </a:xfrm>
        </p:spPr>
        <p:txBody>
          <a:bodyPr>
            <a:normAutofit lnSpcReduction="10000"/>
          </a:bodyPr>
          <a:lstStyle/>
          <a:p>
            <a:pPr marL="0" indent="0">
              <a:lnSpc>
                <a:spcPct val="90000"/>
              </a:lnSpc>
              <a:buNone/>
            </a:pPr>
            <a:r>
              <a:rPr lang="en-US" sz="1400" b="1" u="sng" dirty="0">
                <a:latin typeface="Times New Roman" panose="02020603050405020304" pitchFamily="18" charset="0"/>
                <a:cs typeface="Times New Roman" panose="02020603050405020304" pitchFamily="18" charset="0"/>
              </a:rPr>
              <a:t>One-time Critical Need Request: $1,500,000 </a:t>
            </a:r>
          </a:p>
          <a:p>
            <a:pPr>
              <a:lnSpc>
                <a:spcPct val="90000"/>
              </a:lnSpc>
            </a:pPr>
            <a:r>
              <a:rPr lang="en-US" sz="1400" dirty="0">
                <a:latin typeface="Times New Roman" panose="02020603050405020304" pitchFamily="18" charset="0"/>
                <a:cs typeface="Times New Roman" panose="02020603050405020304" pitchFamily="18" charset="0"/>
              </a:rPr>
              <a:t>What is the BLF?</a:t>
            </a:r>
          </a:p>
          <a:p>
            <a:pPr lvl="1">
              <a:lnSpc>
                <a:spcPct val="9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Revolving loan fund for private, for-profit businesses/start-ups</a:t>
            </a:r>
          </a:p>
          <a:p>
            <a:pPr lvl="1">
              <a:lnSpc>
                <a:spcPct val="9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Re-launched earlier this year</a:t>
            </a:r>
          </a:p>
          <a:p>
            <a:pPr lvl="1">
              <a:lnSpc>
                <a:spcPct val="9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Administered in partnership with Colorado Enterprise Fund</a:t>
            </a:r>
          </a:p>
          <a:p>
            <a:pPr lvl="1">
              <a:lnSpc>
                <a:spcPct val="9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Low interest gap financing</a:t>
            </a:r>
          </a:p>
          <a:p>
            <a:pPr>
              <a:lnSpc>
                <a:spcPct val="90000"/>
              </a:lnSpc>
            </a:pPr>
            <a:r>
              <a:rPr lang="en-US" sz="1400" dirty="0">
                <a:latin typeface="Times New Roman" panose="02020603050405020304" pitchFamily="18" charset="0"/>
                <a:cs typeface="Times New Roman" panose="02020603050405020304" pitchFamily="18" charset="0"/>
              </a:rPr>
              <a:t> Loan Parameters</a:t>
            </a:r>
          </a:p>
          <a:p>
            <a:pPr lvl="1">
              <a:lnSpc>
                <a:spcPct val="90000"/>
              </a:lnSpc>
            </a:pPr>
            <a:r>
              <a:rPr lang="en-US" sz="1400" dirty="0">
                <a:latin typeface="Times New Roman" panose="02020603050405020304" pitchFamily="18" charset="0"/>
                <a:cs typeface="Times New Roman" panose="02020603050405020304" pitchFamily="18" charset="0"/>
              </a:rPr>
              <a:t>Loan sizes: $5,000 - $50,000</a:t>
            </a:r>
          </a:p>
          <a:p>
            <a:pPr lvl="1">
              <a:lnSpc>
                <a:spcPct val="90000"/>
              </a:lnSpc>
            </a:pPr>
            <a:r>
              <a:rPr lang="en-US" sz="1400" dirty="0">
                <a:latin typeface="Times New Roman" panose="02020603050405020304" pitchFamily="18" charset="0"/>
                <a:cs typeface="Times New Roman" panose="02020603050405020304" pitchFamily="18" charset="0"/>
              </a:rPr>
              <a:t>No more than 500 employees, Maximum gross revenue of $5M or less</a:t>
            </a:r>
          </a:p>
          <a:p>
            <a:pPr lvl="1">
              <a:lnSpc>
                <a:spcPct val="90000"/>
              </a:lnSpc>
            </a:pPr>
            <a:r>
              <a:rPr lang="en-US" sz="1400" dirty="0">
                <a:latin typeface="Times New Roman" panose="02020603050405020304" pitchFamily="18" charset="0"/>
                <a:cs typeface="Times New Roman" panose="02020603050405020304" pitchFamily="18" charset="0"/>
              </a:rPr>
              <a:t>Interest rates: fixed rates (depending on loan size and term)</a:t>
            </a:r>
          </a:p>
          <a:p>
            <a:pPr>
              <a:lnSpc>
                <a:spcPct val="90000"/>
              </a:lnSpc>
            </a:pPr>
            <a:r>
              <a:rPr lang="en-US" sz="1400" dirty="0">
                <a:latin typeface="Times New Roman" panose="02020603050405020304" pitchFamily="18" charset="0"/>
                <a:cs typeface="Times New Roman" panose="02020603050405020304" pitchFamily="18" charset="0"/>
              </a:rPr>
              <a:t> Eligible Uses</a:t>
            </a:r>
          </a:p>
          <a:p>
            <a:pPr lvl="1">
              <a:lnSpc>
                <a:spcPct val="90000"/>
              </a:lnSpc>
            </a:pPr>
            <a:r>
              <a:rPr lang="en-US" sz="1400" dirty="0">
                <a:latin typeface="Times New Roman" panose="02020603050405020304" pitchFamily="18" charset="0"/>
                <a:cs typeface="Times New Roman" panose="02020603050405020304" pitchFamily="18" charset="0"/>
              </a:rPr>
              <a:t>Financing of fixed assets, supplies and inventory, working capital, minor renovations, business acquisition</a:t>
            </a:r>
          </a:p>
          <a:p>
            <a:pPr>
              <a:lnSpc>
                <a:spcPct val="90000"/>
              </a:lnSpc>
            </a:pPr>
            <a:endParaRPr lang="en-US" sz="10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a:xfrm>
            <a:off x="3174999" y="5883275"/>
            <a:ext cx="4067343" cy="365125"/>
          </a:xfrm>
        </p:spPr>
        <p:txBody>
          <a:bodyPr>
            <a:normAutofit/>
          </a:bodyPr>
          <a:lstStyle/>
          <a:p>
            <a:pPr>
              <a:spcAft>
                <a:spcPts val="600"/>
              </a:spcAft>
            </a:pPr>
            <a:r>
              <a:rPr lang="en-US" dirty="0">
                <a:latin typeface="Times New Roman" panose="02020603050405020304" pitchFamily="18" charset="0"/>
                <a:cs typeface="Times New Roman" panose="02020603050405020304" pitchFamily="18" charset="0"/>
              </a:rPr>
              <a:t>Economic Development</a:t>
            </a:r>
            <a:endParaRPr lang="en-US">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8213892" y="5867131"/>
            <a:ext cx="413375" cy="365125"/>
          </a:xfrm>
        </p:spPr>
        <p:txBody>
          <a:bodyPr>
            <a:normAutofit/>
          </a:bodyPr>
          <a:lstStyle/>
          <a:p>
            <a:pPr>
              <a:spcAft>
                <a:spcPts val="600"/>
              </a:spcAft>
            </a:pPr>
            <a:fld id="{D4B5ADC2-7248-4799-8E52-477E151C3EE9}" type="slidenum">
              <a:rPr lang="en-US" b="1" smtClean="0"/>
              <a:pPr>
                <a:spcAft>
                  <a:spcPts val="600"/>
                </a:spcAft>
              </a:pPr>
              <a:t>17</a:t>
            </a:fld>
            <a:endParaRPr lang="en-US"/>
          </a:p>
        </p:txBody>
      </p:sp>
      <p:pic>
        <p:nvPicPr>
          <p:cNvPr id="7" name="Picture 6">
            <a:extLst>
              <a:ext uri="{FF2B5EF4-FFF2-40B4-BE49-F238E27FC236}">
                <a16:creationId xmlns:a16="http://schemas.microsoft.com/office/drawing/2014/main" id="{A1CFBFAC-E5D6-432D-AF1B-0B95724BEFE3}"/>
              </a:ext>
            </a:extLst>
          </p:cNvPr>
          <p:cNvPicPr>
            <a:picLocks noChangeAspect="1"/>
          </p:cNvPicPr>
          <p:nvPr/>
        </p:nvPicPr>
        <p:blipFill>
          <a:blip r:embed="rId4"/>
          <a:stretch>
            <a:fillRect/>
          </a:stretch>
        </p:blipFill>
        <p:spPr>
          <a:xfrm>
            <a:off x="84858" y="5833535"/>
            <a:ext cx="897275" cy="914399"/>
          </a:xfrm>
          <a:prstGeom prst="rect">
            <a:avLst/>
          </a:prstGeom>
        </p:spPr>
      </p:pic>
    </p:spTree>
    <p:extLst>
      <p:ext uri="{BB962C8B-B14F-4D97-AF65-F5344CB8AC3E}">
        <p14:creationId xmlns:p14="http://schemas.microsoft.com/office/powerpoint/2010/main" val="2276355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982133" y="457200"/>
            <a:ext cx="7704667" cy="5562599"/>
          </a:xfrm>
        </p:spPr>
        <p:txBody>
          <a:bodyPr>
            <a:normAutofit/>
          </a:bodyPr>
          <a:lstStyle/>
          <a:p>
            <a:r>
              <a:rPr lang="en-JM" sz="6600" dirty="0">
                <a:latin typeface="Times New Roman" panose="02020603050405020304" pitchFamily="18" charset="0"/>
                <a:cs typeface="Times New Roman" panose="02020603050405020304" pitchFamily="18" charset="0"/>
              </a:rPr>
              <a:t>Questions? </a:t>
            </a:r>
          </a:p>
        </p:txBody>
      </p:sp>
      <p:sp>
        <p:nvSpPr>
          <p:cNvPr id="4" name="Footer Placeholder 3"/>
          <p:cNvSpPr>
            <a:spLocks noGrp="1"/>
          </p:cNvSpPr>
          <p:nvPr>
            <p:ph type="ftr" sz="quarter" idx="11"/>
          </p:nvPr>
        </p:nvSpPr>
        <p:spPr/>
        <p:txBody>
          <a:bodyPr/>
          <a:lstStyle/>
          <a:p>
            <a:r>
              <a:rPr lang="en-US" dirty="0">
                <a:latin typeface="Times New Roman" panose="02020603050405020304" pitchFamily="18" charset="0"/>
                <a:cs typeface="Times New Roman" panose="02020603050405020304" pitchFamily="18" charset="0"/>
              </a:rPr>
              <a:t>Economic Development</a:t>
            </a:r>
          </a:p>
        </p:txBody>
      </p:sp>
      <p:sp>
        <p:nvSpPr>
          <p:cNvPr id="6" name="Slide Number Placeholder 5"/>
          <p:cNvSpPr>
            <a:spLocks noGrp="1"/>
          </p:cNvSpPr>
          <p:nvPr>
            <p:ph type="sldNum" sz="quarter" idx="12"/>
          </p:nvPr>
        </p:nvSpPr>
        <p:spPr/>
        <p:txBody>
          <a:bodyPr/>
          <a:lstStyle/>
          <a:p>
            <a:fld id="{D4B5ADC2-7248-4799-8E52-477E151C3EE9}" type="slidenum">
              <a:rPr lang="en-US" sz="1400" b="1" smtClean="0"/>
              <a:pPr/>
              <a:t>18</a:t>
            </a:fld>
            <a:endParaRPr lang="en-US" dirty="0"/>
          </a:p>
        </p:txBody>
      </p:sp>
      <p:pic>
        <p:nvPicPr>
          <p:cNvPr id="7" name="Picture 6">
            <a:extLst>
              <a:ext uri="{FF2B5EF4-FFF2-40B4-BE49-F238E27FC236}">
                <a16:creationId xmlns:a16="http://schemas.microsoft.com/office/drawing/2014/main" id="{EEAC7267-BD3D-40D6-B972-DD07F10211CD}"/>
              </a:ext>
            </a:extLst>
          </p:cNvPr>
          <p:cNvPicPr>
            <a:picLocks noChangeAspect="1"/>
          </p:cNvPicPr>
          <p:nvPr/>
        </p:nvPicPr>
        <p:blipFill>
          <a:blip r:embed="rId3"/>
          <a:stretch>
            <a:fillRect/>
          </a:stretch>
        </p:blipFill>
        <p:spPr>
          <a:xfrm>
            <a:off x="84858" y="5833535"/>
            <a:ext cx="897275" cy="914399"/>
          </a:xfrm>
          <a:prstGeom prst="rect">
            <a:avLst/>
          </a:prstGeom>
        </p:spPr>
      </p:pic>
    </p:spTree>
    <p:extLst>
      <p:ext uri="{BB962C8B-B14F-4D97-AF65-F5344CB8AC3E}">
        <p14:creationId xmlns:p14="http://schemas.microsoft.com/office/powerpoint/2010/main" val="4291271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982133" y="457201"/>
            <a:ext cx="7704667" cy="1142999"/>
          </a:xfrm>
        </p:spPr>
        <p:txBody>
          <a:bodyPr/>
          <a:lstStyle/>
          <a:p>
            <a:r>
              <a:rPr lang="en-JM" dirty="0">
                <a:latin typeface="Times New Roman" panose="02020603050405020304" pitchFamily="18" charset="0"/>
                <a:cs typeface="Times New Roman" panose="02020603050405020304" pitchFamily="18" charset="0"/>
              </a:rPr>
              <a:t>Organizational Chart </a:t>
            </a:r>
          </a:p>
        </p:txBody>
      </p:sp>
      <p:sp>
        <p:nvSpPr>
          <p:cNvPr id="3" name="Rectangle 2"/>
          <p:cNvSpPr>
            <a:spLocks noGrp="1"/>
          </p:cNvSpPr>
          <p:nvPr>
            <p:ph idx="1"/>
          </p:nvPr>
        </p:nvSpPr>
        <p:spPr>
          <a:xfrm>
            <a:off x="982132" y="1447800"/>
            <a:ext cx="7704667" cy="4572000"/>
          </a:xfrm>
        </p:spPr>
        <p:txBody>
          <a:bodyPr anchor="t"/>
          <a:lstStyle/>
          <a:p>
            <a:pPr marL="365760" lvl="1" indent="0">
              <a:buNone/>
            </a:pPr>
            <a:endParaRPr lang="en-JM" dirty="0"/>
          </a:p>
          <a:p>
            <a:endParaRPr lang="en-US" dirty="0"/>
          </a:p>
        </p:txBody>
      </p:sp>
      <p:sp>
        <p:nvSpPr>
          <p:cNvPr id="6" name="Footer Placeholder 5"/>
          <p:cNvSpPr>
            <a:spLocks noGrp="1"/>
          </p:cNvSpPr>
          <p:nvPr>
            <p:ph type="ftr" sz="quarter" idx="11"/>
          </p:nvPr>
        </p:nvSpPr>
        <p:spPr/>
        <p:txBody>
          <a:bodyPr/>
          <a:lstStyle/>
          <a:p>
            <a:r>
              <a:rPr lang="en-US" dirty="0">
                <a:latin typeface="Times New Roman" panose="02020603050405020304" pitchFamily="18" charset="0"/>
                <a:cs typeface="Times New Roman" panose="02020603050405020304" pitchFamily="18" charset="0"/>
              </a:rPr>
              <a:t>Economic Development</a:t>
            </a:r>
          </a:p>
        </p:txBody>
      </p:sp>
      <p:sp>
        <p:nvSpPr>
          <p:cNvPr id="4" name="Slide Number Placeholder 3"/>
          <p:cNvSpPr>
            <a:spLocks noGrp="1"/>
          </p:cNvSpPr>
          <p:nvPr>
            <p:ph type="sldNum" sz="quarter" idx="12"/>
          </p:nvPr>
        </p:nvSpPr>
        <p:spPr/>
        <p:txBody>
          <a:bodyPr/>
          <a:lstStyle/>
          <a:p>
            <a:fld id="{D4B5ADC2-7248-4799-8E52-477E151C3EE9}" type="slidenum">
              <a:rPr lang="en-US" sz="1400" b="1" smtClean="0"/>
              <a:pPr/>
              <a:t>2</a:t>
            </a:fld>
            <a:endParaRPr lang="en-US" dirty="0"/>
          </a:p>
        </p:txBody>
      </p:sp>
      <p:pic>
        <p:nvPicPr>
          <p:cNvPr id="7" name="Picture 6">
            <a:extLst>
              <a:ext uri="{FF2B5EF4-FFF2-40B4-BE49-F238E27FC236}">
                <a16:creationId xmlns:a16="http://schemas.microsoft.com/office/drawing/2014/main" id="{19F73B3D-D732-42C2-AEA3-3901C3ADBBFF}"/>
              </a:ext>
            </a:extLst>
          </p:cNvPr>
          <p:cNvPicPr>
            <a:picLocks noChangeAspect="1"/>
          </p:cNvPicPr>
          <p:nvPr/>
        </p:nvPicPr>
        <p:blipFill>
          <a:blip r:embed="rId3"/>
          <a:stretch>
            <a:fillRect/>
          </a:stretch>
        </p:blipFill>
        <p:spPr>
          <a:xfrm>
            <a:off x="76200" y="5833535"/>
            <a:ext cx="897275" cy="914399"/>
          </a:xfrm>
          <a:prstGeom prst="rect">
            <a:avLst/>
          </a:prstGeom>
        </p:spPr>
      </p:pic>
      <p:graphicFrame>
        <p:nvGraphicFramePr>
          <p:cNvPr id="5" name="Diagram 4">
            <a:extLst>
              <a:ext uri="{FF2B5EF4-FFF2-40B4-BE49-F238E27FC236}">
                <a16:creationId xmlns:a16="http://schemas.microsoft.com/office/drawing/2014/main" id="{D8F6BFA1-313E-4D90-B6E4-1EF4CB9A6B10}"/>
              </a:ext>
            </a:extLst>
          </p:cNvPr>
          <p:cNvGraphicFramePr/>
          <p:nvPr>
            <p:extLst>
              <p:ext uri="{D42A27DB-BD31-4B8C-83A1-F6EECF244321}">
                <p14:modId xmlns:p14="http://schemas.microsoft.com/office/powerpoint/2010/main" val="1834232789"/>
              </p:ext>
            </p:extLst>
          </p:nvPr>
        </p:nvGraphicFramePr>
        <p:xfrm>
          <a:off x="905933" y="685801"/>
          <a:ext cx="7704667" cy="51477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21775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982133" y="457201"/>
            <a:ext cx="7704667" cy="1066799"/>
          </a:xfrm>
        </p:spPr>
        <p:txBody>
          <a:bodyPr>
            <a:normAutofit/>
          </a:bodyPr>
          <a:lstStyle/>
          <a:p>
            <a:r>
              <a:rPr lang="en-JM" dirty="0">
                <a:latin typeface="Times New Roman" panose="02020603050405020304" pitchFamily="18" charset="0"/>
                <a:cs typeface="Times New Roman" panose="02020603050405020304" pitchFamily="18" charset="0"/>
              </a:rPr>
              <a:t>Operations</a:t>
            </a:r>
          </a:p>
        </p:txBody>
      </p:sp>
      <p:sp>
        <p:nvSpPr>
          <p:cNvPr id="3" name="Rectangle 2"/>
          <p:cNvSpPr>
            <a:spLocks noGrp="1"/>
          </p:cNvSpPr>
          <p:nvPr>
            <p:ph idx="1"/>
          </p:nvPr>
        </p:nvSpPr>
        <p:spPr>
          <a:xfrm>
            <a:off x="982133" y="1371600"/>
            <a:ext cx="7704667" cy="4628216"/>
          </a:xfrm>
        </p:spPr>
        <p:txBody>
          <a:bodyPr anchor="t">
            <a:normAutofit/>
          </a:bodyPr>
          <a:lstStyle/>
          <a:p>
            <a:pPr marL="0" indent="0">
              <a:buNone/>
            </a:pPr>
            <a:r>
              <a:rPr lang="en-US" dirty="0">
                <a:latin typeface="Times New Roman" panose="02020603050405020304" pitchFamily="18" charset="0"/>
                <a:cs typeface="Times New Roman" panose="02020603050405020304" pitchFamily="18" charset="0"/>
              </a:rPr>
              <a:t>Mission: </a:t>
            </a:r>
          </a:p>
          <a:p>
            <a:pPr marL="0" indent="0">
              <a:buNone/>
            </a:pPr>
            <a:r>
              <a:rPr lang="en-US" dirty="0">
                <a:latin typeface="Times New Roman" panose="02020603050405020304" pitchFamily="18" charset="0"/>
                <a:cs typeface="Times New Roman" panose="02020603050405020304" pitchFamily="18" charset="0"/>
              </a:rPr>
              <a:t>In El Paso County, Colorado, we take a holistic approach to Economic Development. Our office is uniquely tasked with serving an ever-growing region with ever-changing needs. We navigate our dynamic economic landscape with a focused approach, by offering diverse incentives for businesses and leveraging federal and state resources for housing and community development. Our goal is to assist in creating a robust, diversified, and equitable economic ecosystem</a:t>
            </a:r>
          </a:p>
        </p:txBody>
      </p:sp>
      <p:sp>
        <p:nvSpPr>
          <p:cNvPr id="4" name="Footer Placeholder 3"/>
          <p:cNvSpPr>
            <a:spLocks noGrp="1"/>
          </p:cNvSpPr>
          <p:nvPr>
            <p:ph type="ftr" sz="quarter" idx="11"/>
          </p:nvPr>
        </p:nvSpPr>
        <p:spPr/>
        <p:txBody>
          <a:bodyPr/>
          <a:lstStyle/>
          <a:p>
            <a:r>
              <a:rPr lang="en-US" dirty="0">
                <a:latin typeface="Times New Roman" panose="02020603050405020304" pitchFamily="18" charset="0"/>
                <a:cs typeface="Times New Roman" panose="02020603050405020304" pitchFamily="18" charset="0"/>
              </a:rPr>
              <a:t>Economic Development</a:t>
            </a:r>
          </a:p>
        </p:txBody>
      </p:sp>
      <p:sp>
        <p:nvSpPr>
          <p:cNvPr id="6" name="Slide Number Placeholder 5"/>
          <p:cNvSpPr>
            <a:spLocks noGrp="1"/>
          </p:cNvSpPr>
          <p:nvPr>
            <p:ph type="sldNum" sz="quarter" idx="12"/>
          </p:nvPr>
        </p:nvSpPr>
        <p:spPr/>
        <p:txBody>
          <a:bodyPr/>
          <a:lstStyle/>
          <a:p>
            <a:fld id="{D4B5ADC2-7248-4799-8E52-477E151C3EE9}" type="slidenum">
              <a:rPr lang="en-US" sz="1400" b="1" smtClean="0"/>
              <a:pPr/>
              <a:t>3</a:t>
            </a:fld>
            <a:endParaRPr lang="en-US" dirty="0"/>
          </a:p>
        </p:txBody>
      </p:sp>
      <p:pic>
        <p:nvPicPr>
          <p:cNvPr id="7" name="Picture 6">
            <a:extLst>
              <a:ext uri="{FF2B5EF4-FFF2-40B4-BE49-F238E27FC236}">
                <a16:creationId xmlns:a16="http://schemas.microsoft.com/office/drawing/2014/main" id="{7FED3467-2C69-4AA7-BB84-76EACEBA00A4}"/>
              </a:ext>
            </a:extLst>
          </p:cNvPr>
          <p:cNvPicPr>
            <a:picLocks noChangeAspect="1"/>
          </p:cNvPicPr>
          <p:nvPr/>
        </p:nvPicPr>
        <p:blipFill>
          <a:blip r:embed="rId3"/>
          <a:stretch>
            <a:fillRect/>
          </a:stretch>
        </p:blipFill>
        <p:spPr>
          <a:xfrm>
            <a:off x="84858" y="5833535"/>
            <a:ext cx="897275" cy="914399"/>
          </a:xfrm>
          <a:prstGeom prst="rect">
            <a:avLst/>
          </a:prstGeom>
        </p:spPr>
      </p:pic>
    </p:spTree>
    <p:extLst>
      <p:ext uri="{BB962C8B-B14F-4D97-AF65-F5344CB8AC3E}">
        <p14:creationId xmlns:p14="http://schemas.microsoft.com/office/powerpoint/2010/main" val="4277822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982133" y="457201"/>
            <a:ext cx="7704667" cy="1066799"/>
          </a:xfrm>
        </p:spPr>
        <p:txBody>
          <a:bodyPr>
            <a:normAutofit/>
          </a:bodyPr>
          <a:lstStyle/>
          <a:p>
            <a:r>
              <a:rPr lang="en-JM" dirty="0">
                <a:latin typeface="Times New Roman" panose="02020603050405020304" pitchFamily="18" charset="0"/>
                <a:cs typeface="Times New Roman" panose="02020603050405020304" pitchFamily="18" charset="0"/>
              </a:rPr>
              <a:t>Operations</a:t>
            </a:r>
          </a:p>
        </p:txBody>
      </p:sp>
      <p:sp>
        <p:nvSpPr>
          <p:cNvPr id="3" name="Rectangle 2"/>
          <p:cNvSpPr>
            <a:spLocks noGrp="1"/>
          </p:cNvSpPr>
          <p:nvPr>
            <p:ph idx="1"/>
          </p:nvPr>
        </p:nvSpPr>
        <p:spPr>
          <a:xfrm>
            <a:off x="982133" y="1371600"/>
            <a:ext cx="7704667" cy="4628216"/>
          </a:xfrm>
        </p:spPr>
        <p:txBody>
          <a:bodyPr anchor="t">
            <a:normAutofit/>
          </a:bodyPr>
          <a:lstStyle/>
          <a:p>
            <a:r>
              <a:rPr lang="en-US" dirty="0">
                <a:latin typeface="Times New Roman" panose="02020603050405020304" pitchFamily="18" charset="0"/>
                <a:cs typeface="Times New Roman" panose="02020603050405020304" pitchFamily="18" charset="0"/>
              </a:rPr>
              <a:t>The department focuses on three main areas:</a:t>
            </a:r>
          </a:p>
          <a:p>
            <a:pPr lvl="1"/>
            <a:r>
              <a:rPr lang="en-US" sz="2400" dirty="0">
                <a:latin typeface="Times New Roman" panose="02020603050405020304" pitchFamily="18" charset="0"/>
                <a:cs typeface="Times New Roman" panose="02020603050405020304" pitchFamily="18" charset="0"/>
              </a:rPr>
              <a:t>Business Incentives</a:t>
            </a:r>
          </a:p>
          <a:p>
            <a:pPr lvl="1"/>
            <a:r>
              <a:rPr lang="en-US" sz="2400" dirty="0">
                <a:latin typeface="Times New Roman" panose="02020603050405020304" pitchFamily="18" charset="0"/>
                <a:cs typeface="Times New Roman" panose="02020603050405020304" pitchFamily="18" charset="0"/>
              </a:rPr>
              <a:t>Community Initiatives</a:t>
            </a:r>
          </a:p>
          <a:p>
            <a:pPr lvl="1"/>
            <a:r>
              <a:rPr lang="en-US" sz="2400" dirty="0">
                <a:latin typeface="Times New Roman" panose="02020603050405020304" pitchFamily="18" charset="0"/>
                <a:cs typeface="Times New Roman" panose="02020603050405020304" pitchFamily="18" charset="0"/>
              </a:rPr>
              <a:t>Housing</a:t>
            </a:r>
          </a:p>
        </p:txBody>
      </p:sp>
      <p:sp>
        <p:nvSpPr>
          <p:cNvPr id="4" name="Footer Placeholder 3"/>
          <p:cNvSpPr>
            <a:spLocks noGrp="1"/>
          </p:cNvSpPr>
          <p:nvPr>
            <p:ph type="ftr" sz="quarter" idx="11"/>
          </p:nvPr>
        </p:nvSpPr>
        <p:spPr/>
        <p:txBody>
          <a:bodyPr/>
          <a:lstStyle/>
          <a:p>
            <a:r>
              <a:rPr lang="en-US" dirty="0">
                <a:latin typeface="Times New Roman" panose="02020603050405020304" pitchFamily="18" charset="0"/>
                <a:cs typeface="Times New Roman" panose="02020603050405020304" pitchFamily="18" charset="0"/>
              </a:rPr>
              <a:t>Economic Development</a:t>
            </a:r>
          </a:p>
        </p:txBody>
      </p:sp>
      <p:sp>
        <p:nvSpPr>
          <p:cNvPr id="6" name="Slide Number Placeholder 5"/>
          <p:cNvSpPr>
            <a:spLocks noGrp="1"/>
          </p:cNvSpPr>
          <p:nvPr>
            <p:ph type="sldNum" sz="quarter" idx="12"/>
          </p:nvPr>
        </p:nvSpPr>
        <p:spPr/>
        <p:txBody>
          <a:bodyPr/>
          <a:lstStyle/>
          <a:p>
            <a:fld id="{D4B5ADC2-7248-4799-8E52-477E151C3EE9}" type="slidenum">
              <a:rPr lang="en-US" sz="1400" b="1" smtClean="0"/>
              <a:pPr/>
              <a:t>4</a:t>
            </a:fld>
            <a:endParaRPr lang="en-US" dirty="0"/>
          </a:p>
        </p:txBody>
      </p:sp>
      <p:pic>
        <p:nvPicPr>
          <p:cNvPr id="7" name="Picture 6">
            <a:extLst>
              <a:ext uri="{FF2B5EF4-FFF2-40B4-BE49-F238E27FC236}">
                <a16:creationId xmlns:a16="http://schemas.microsoft.com/office/drawing/2014/main" id="{7FED3467-2C69-4AA7-BB84-76EACEBA00A4}"/>
              </a:ext>
            </a:extLst>
          </p:cNvPr>
          <p:cNvPicPr>
            <a:picLocks noChangeAspect="1"/>
          </p:cNvPicPr>
          <p:nvPr/>
        </p:nvPicPr>
        <p:blipFill>
          <a:blip r:embed="rId3"/>
          <a:stretch>
            <a:fillRect/>
          </a:stretch>
        </p:blipFill>
        <p:spPr>
          <a:xfrm>
            <a:off x="84858" y="5833535"/>
            <a:ext cx="897275" cy="914399"/>
          </a:xfrm>
          <a:prstGeom prst="rect">
            <a:avLst/>
          </a:prstGeom>
        </p:spPr>
      </p:pic>
    </p:spTree>
    <p:extLst>
      <p:ext uri="{BB962C8B-B14F-4D97-AF65-F5344CB8AC3E}">
        <p14:creationId xmlns:p14="http://schemas.microsoft.com/office/powerpoint/2010/main" val="2300833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982133" y="457201"/>
            <a:ext cx="7704667" cy="1066799"/>
          </a:xfrm>
        </p:spPr>
        <p:txBody>
          <a:bodyPr>
            <a:normAutofit/>
          </a:bodyPr>
          <a:lstStyle/>
          <a:p>
            <a:r>
              <a:rPr lang="en-JM" dirty="0">
                <a:latin typeface="Times New Roman" panose="02020603050405020304" pitchFamily="18" charset="0"/>
                <a:cs typeface="Times New Roman" panose="02020603050405020304" pitchFamily="18" charset="0"/>
              </a:rPr>
              <a:t>Operations</a:t>
            </a:r>
          </a:p>
        </p:txBody>
      </p:sp>
      <p:sp>
        <p:nvSpPr>
          <p:cNvPr id="3" name="Rectangle 2"/>
          <p:cNvSpPr>
            <a:spLocks noGrp="1"/>
          </p:cNvSpPr>
          <p:nvPr>
            <p:ph idx="1"/>
          </p:nvPr>
        </p:nvSpPr>
        <p:spPr>
          <a:xfrm>
            <a:off x="982133" y="1371600"/>
            <a:ext cx="7704667" cy="4628216"/>
          </a:xfrm>
        </p:spPr>
        <p:txBody>
          <a:bodyPr anchor="t">
            <a:normAutofit/>
          </a:bodyPr>
          <a:lstStyle/>
          <a:p>
            <a:r>
              <a:rPr lang="en-US" dirty="0">
                <a:latin typeface="Times New Roman" panose="02020603050405020304" pitchFamily="18" charset="0"/>
                <a:cs typeface="Times New Roman" panose="02020603050405020304" pitchFamily="18" charset="0"/>
              </a:rPr>
              <a:t>Business Incentive components include:</a:t>
            </a:r>
          </a:p>
          <a:p>
            <a:pPr lvl="1"/>
            <a:r>
              <a:rPr lang="en-US" sz="2400" dirty="0">
                <a:latin typeface="Times New Roman" panose="02020603050405020304" pitchFamily="18" charset="0"/>
                <a:cs typeface="Times New Roman" panose="02020603050405020304" pitchFamily="18" charset="0"/>
              </a:rPr>
              <a:t>Enterprise Zone</a:t>
            </a:r>
          </a:p>
          <a:p>
            <a:pPr lvl="1"/>
            <a:r>
              <a:rPr lang="en-US" sz="2400" dirty="0">
                <a:latin typeface="Times New Roman" panose="02020603050405020304" pitchFamily="18" charset="0"/>
                <a:cs typeface="Times New Roman" panose="02020603050405020304" pitchFamily="18" charset="0"/>
              </a:rPr>
              <a:t>Business Loan Fund</a:t>
            </a:r>
          </a:p>
          <a:p>
            <a:pPr lvl="1"/>
            <a:r>
              <a:rPr lang="en-US" sz="2400" dirty="0">
                <a:latin typeface="Times New Roman" panose="02020603050405020304" pitchFamily="18" charset="0"/>
                <a:cs typeface="Times New Roman" panose="02020603050405020304" pitchFamily="18" charset="0"/>
              </a:rPr>
              <a:t>Commercial Aeronautical Zone</a:t>
            </a:r>
          </a:p>
          <a:p>
            <a:pPr lvl="1"/>
            <a:r>
              <a:rPr lang="en-US" sz="2400" dirty="0">
                <a:latin typeface="Times New Roman" panose="02020603050405020304" pitchFamily="18" charset="0"/>
                <a:cs typeface="Times New Roman" panose="02020603050405020304" pitchFamily="18" charset="0"/>
              </a:rPr>
              <a:t>Opportunity Zones</a:t>
            </a:r>
          </a:p>
          <a:p>
            <a:pPr lvl="1"/>
            <a:r>
              <a:rPr lang="en-US" sz="2400" dirty="0">
                <a:latin typeface="Times New Roman" panose="02020603050405020304" pitchFamily="18" charset="0"/>
                <a:cs typeface="Times New Roman" panose="02020603050405020304" pitchFamily="18" charset="0"/>
              </a:rPr>
              <a:t>Special Initiatives that Assist with Business Development</a:t>
            </a:r>
          </a:p>
          <a:p>
            <a:pPr lvl="1"/>
            <a:r>
              <a:rPr lang="en-US" sz="2400" dirty="0">
                <a:latin typeface="Times New Roman" panose="02020603050405020304" pitchFamily="18" charset="0"/>
                <a:cs typeface="Times New Roman" panose="02020603050405020304" pitchFamily="18" charset="0"/>
              </a:rPr>
              <a:t>Host Agency to the Small Business Development Center (SBDC)</a:t>
            </a:r>
          </a:p>
        </p:txBody>
      </p:sp>
      <p:sp>
        <p:nvSpPr>
          <p:cNvPr id="4" name="Footer Placeholder 3"/>
          <p:cNvSpPr>
            <a:spLocks noGrp="1"/>
          </p:cNvSpPr>
          <p:nvPr>
            <p:ph type="ftr" sz="quarter" idx="11"/>
          </p:nvPr>
        </p:nvSpPr>
        <p:spPr/>
        <p:txBody>
          <a:bodyPr/>
          <a:lstStyle/>
          <a:p>
            <a:r>
              <a:rPr lang="en-US" dirty="0">
                <a:latin typeface="Times New Roman" panose="02020603050405020304" pitchFamily="18" charset="0"/>
                <a:cs typeface="Times New Roman" panose="02020603050405020304" pitchFamily="18" charset="0"/>
              </a:rPr>
              <a:t>Economic Development</a:t>
            </a:r>
          </a:p>
        </p:txBody>
      </p:sp>
      <p:sp>
        <p:nvSpPr>
          <p:cNvPr id="6" name="Slide Number Placeholder 5"/>
          <p:cNvSpPr>
            <a:spLocks noGrp="1"/>
          </p:cNvSpPr>
          <p:nvPr>
            <p:ph type="sldNum" sz="quarter" idx="12"/>
          </p:nvPr>
        </p:nvSpPr>
        <p:spPr/>
        <p:txBody>
          <a:bodyPr/>
          <a:lstStyle/>
          <a:p>
            <a:fld id="{D4B5ADC2-7248-4799-8E52-477E151C3EE9}" type="slidenum">
              <a:rPr lang="en-US" sz="1400" b="1" smtClean="0"/>
              <a:pPr/>
              <a:t>5</a:t>
            </a:fld>
            <a:endParaRPr lang="en-US" dirty="0"/>
          </a:p>
        </p:txBody>
      </p:sp>
      <p:pic>
        <p:nvPicPr>
          <p:cNvPr id="7" name="Picture 6">
            <a:extLst>
              <a:ext uri="{FF2B5EF4-FFF2-40B4-BE49-F238E27FC236}">
                <a16:creationId xmlns:a16="http://schemas.microsoft.com/office/drawing/2014/main" id="{7FED3467-2C69-4AA7-BB84-76EACEBA00A4}"/>
              </a:ext>
            </a:extLst>
          </p:cNvPr>
          <p:cNvPicPr>
            <a:picLocks noChangeAspect="1"/>
          </p:cNvPicPr>
          <p:nvPr/>
        </p:nvPicPr>
        <p:blipFill>
          <a:blip r:embed="rId3"/>
          <a:stretch>
            <a:fillRect/>
          </a:stretch>
        </p:blipFill>
        <p:spPr>
          <a:xfrm>
            <a:off x="84858" y="5833535"/>
            <a:ext cx="897275" cy="914399"/>
          </a:xfrm>
          <a:prstGeom prst="rect">
            <a:avLst/>
          </a:prstGeom>
        </p:spPr>
      </p:pic>
    </p:spTree>
    <p:extLst>
      <p:ext uri="{BB962C8B-B14F-4D97-AF65-F5344CB8AC3E}">
        <p14:creationId xmlns:p14="http://schemas.microsoft.com/office/powerpoint/2010/main" val="3700067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982133" y="457201"/>
            <a:ext cx="7704667" cy="1066799"/>
          </a:xfrm>
        </p:spPr>
        <p:txBody>
          <a:bodyPr>
            <a:normAutofit/>
          </a:bodyPr>
          <a:lstStyle/>
          <a:p>
            <a:r>
              <a:rPr lang="en-JM" dirty="0">
                <a:latin typeface="Times New Roman" panose="02020603050405020304" pitchFamily="18" charset="0"/>
                <a:cs typeface="Times New Roman" panose="02020603050405020304" pitchFamily="18" charset="0"/>
              </a:rPr>
              <a:t>Operations</a:t>
            </a:r>
          </a:p>
        </p:txBody>
      </p:sp>
      <p:sp>
        <p:nvSpPr>
          <p:cNvPr id="3" name="Rectangle 2"/>
          <p:cNvSpPr>
            <a:spLocks noGrp="1"/>
          </p:cNvSpPr>
          <p:nvPr>
            <p:ph idx="1"/>
          </p:nvPr>
        </p:nvSpPr>
        <p:spPr>
          <a:xfrm>
            <a:off x="982133" y="1371600"/>
            <a:ext cx="7704667" cy="4628216"/>
          </a:xfrm>
        </p:spPr>
        <p:txBody>
          <a:bodyPr anchor="t">
            <a:normAutofit/>
          </a:bodyPr>
          <a:lstStyle/>
          <a:p>
            <a:r>
              <a:rPr lang="en-US" dirty="0">
                <a:latin typeface="Times New Roman" panose="02020603050405020304" pitchFamily="18" charset="0"/>
                <a:cs typeface="Times New Roman" panose="02020603050405020304" pitchFamily="18" charset="0"/>
              </a:rPr>
              <a:t>Community Initiative components include:</a:t>
            </a:r>
          </a:p>
          <a:p>
            <a:pPr lvl="1"/>
            <a:r>
              <a:rPr lang="en-US" sz="2400" dirty="0">
                <a:latin typeface="Times New Roman" panose="02020603050405020304" pitchFamily="18" charset="0"/>
                <a:cs typeface="Times New Roman" panose="02020603050405020304" pitchFamily="18" charset="0"/>
              </a:rPr>
              <a:t>Community Development Block Grant Program (CDBG)</a:t>
            </a:r>
          </a:p>
          <a:p>
            <a:pPr lvl="1"/>
            <a:r>
              <a:rPr lang="en-US" sz="2400" dirty="0">
                <a:latin typeface="Times New Roman" panose="02020603050405020304" pitchFamily="18" charset="0"/>
                <a:cs typeface="Times New Roman" panose="02020603050405020304" pitchFamily="18" charset="0"/>
              </a:rPr>
              <a:t>Enterprise Zone Contribution Projects</a:t>
            </a:r>
          </a:p>
          <a:p>
            <a:pPr lvl="1"/>
            <a:r>
              <a:rPr lang="en-US" sz="2400" dirty="0">
                <a:latin typeface="Times New Roman" panose="02020603050405020304" pitchFamily="18" charset="0"/>
                <a:cs typeface="Times New Roman" panose="02020603050405020304" pitchFamily="18" charset="0"/>
              </a:rPr>
              <a:t>Non-Profit Bonds</a:t>
            </a:r>
          </a:p>
        </p:txBody>
      </p:sp>
      <p:sp>
        <p:nvSpPr>
          <p:cNvPr id="4" name="Footer Placeholder 3"/>
          <p:cNvSpPr>
            <a:spLocks noGrp="1"/>
          </p:cNvSpPr>
          <p:nvPr>
            <p:ph type="ftr" sz="quarter" idx="11"/>
          </p:nvPr>
        </p:nvSpPr>
        <p:spPr/>
        <p:txBody>
          <a:bodyPr/>
          <a:lstStyle/>
          <a:p>
            <a:r>
              <a:rPr lang="en-US" dirty="0">
                <a:latin typeface="Times New Roman" panose="02020603050405020304" pitchFamily="18" charset="0"/>
                <a:cs typeface="Times New Roman" panose="02020603050405020304" pitchFamily="18" charset="0"/>
              </a:rPr>
              <a:t>Economic Development</a:t>
            </a:r>
          </a:p>
        </p:txBody>
      </p:sp>
      <p:sp>
        <p:nvSpPr>
          <p:cNvPr id="6" name="Slide Number Placeholder 5"/>
          <p:cNvSpPr>
            <a:spLocks noGrp="1"/>
          </p:cNvSpPr>
          <p:nvPr>
            <p:ph type="sldNum" sz="quarter" idx="12"/>
          </p:nvPr>
        </p:nvSpPr>
        <p:spPr/>
        <p:txBody>
          <a:bodyPr/>
          <a:lstStyle/>
          <a:p>
            <a:fld id="{D4B5ADC2-7248-4799-8E52-477E151C3EE9}" type="slidenum">
              <a:rPr lang="en-US" sz="1400" b="1" smtClean="0"/>
              <a:pPr/>
              <a:t>6</a:t>
            </a:fld>
            <a:endParaRPr lang="en-US" dirty="0"/>
          </a:p>
        </p:txBody>
      </p:sp>
      <p:pic>
        <p:nvPicPr>
          <p:cNvPr id="7" name="Picture 6">
            <a:extLst>
              <a:ext uri="{FF2B5EF4-FFF2-40B4-BE49-F238E27FC236}">
                <a16:creationId xmlns:a16="http://schemas.microsoft.com/office/drawing/2014/main" id="{7FED3467-2C69-4AA7-BB84-76EACEBA00A4}"/>
              </a:ext>
            </a:extLst>
          </p:cNvPr>
          <p:cNvPicPr>
            <a:picLocks noChangeAspect="1"/>
          </p:cNvPicPr>
          <p:nvPr/>
        </p:nvPicPr>
        <p:blipFill>
          <a:blip r:embed="rId3"/>
          <a:stretch>
            <a:fillRect/>
          </a:stretch>
        </p:blipFill>
        <p:spPr>
          <a:xfrm>
            <a:off x="84858" y="5833535"/>
            <a:ext cx="897275" cy="914399"/>
          </a:xfrm>
          <a:prstGeom prst="rect">
            <a:avLst/>
          </a:prstGeom>
        </p:spPr>
      </p:pic>
    </p:spTree>
    <p:extLst>
      <p:ext uri="{BB962C8B-B14F-4D97-AF65-F5344CB8AC3E}">
        <p14:creationId xmlns:p14="http://schemas.microsoft.com/office/powerpoint/2010/main" val="2844909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982133" y="457201"/>
            <a:ext cx="7704667" cy="1066799"/>
          </a:xfrm>
        </p:spPr>
        <p:txBody>
          <a:bodyPr>
            <a:normAutofit/>
          </a:bodyPr>
          <a:lstStyle/>
          <a:p>
            <a:r>
              <a:rPr lang="en-JM" dirty="0">
                <a:latin typeface="Times New Roman" panose="02020603050405020304" pitchFamily="18" charset="0"/>
                <a:cs typeface="Times New Roman" panose="02020603050405020304" pitchFamily="18" charset="0"/>
              </a:rPr>
              <a:t>Operations</a:t>
            </a:r>
          </a:p>
        </p:txBody>
      </p:sp>
      <p:sp>
        <p:nvSpPr>
          <p:cNvPr id="3" name="Rectangle 2"/>
          <p:cNvSpPr>
            <a:spLocks noGrp="1"/>
          </p:cNvSpPr>
          <p:nvPr>
            <p:ph idx="1"/>
          </p:nvPr>
        </p:nvSpPr>
        <p:spPr>
          <a:xfrm>
            <a:off x="982133" y="1371600"/>
            <a:ext cx="7704667" cy="4628216"/>
          </a:xfrm>
        </p:spPr>
        <p:txBody>
          <a:bodyPr anchor="t">
            <a:normAutofit/>
          </a:bodyPr>
          <a:lstStyle/>
          <a:p>
            <a:r>
              <a:rPr lang="en-US" dirty="0">
                <a:latin typeface="Times New Roman" panose="02020603050405020304" pitchFamily="18" charset="0"/>
                <a:cs typeface="Times New Roman" panose="02020603050405020304" pitchFamily="18" charset="0"/>
              </a:rPr>
              <a:t>Housing components include:</a:t>
            </a:r>
          </a:p>
          <a:p>
            <a:pPr lvl="1"/>
            <a:r>
              <a:rPr lang="en-US" sz="2400" dirty="0">
                <a:latin typeface="Times New Roman" panose="02020603050405020304" pitchFamily="18" charset="0"/>
                <a:cs typeface="Times New Roman" panose="02020603050405020304" pitchFamily="18" charset="0"/>
              </a:rPr>
              <a:t>El Paso County Housing Authority</a:t>
            </a:r>
          </a:p>
          <a:p>
            <a:pPr lvl="1"/>
            <a:r>
              <a:rPr lang="en-US" sz="2400" dirty="0">
                <a:latin typeface="Times New Roman" panose="02020603050405020304" pitchFamily="18" charset="0"/>
                <a:cs typeface="Times New Roman" panose="02020603050405020304" pitchFamily="18" charset="0"/>
              </a:rPr>
              <a:t>Housing Trust Fund</a:t>
            </a:r>
          </a:p>
          <a:p>
            <a:pPr lvl="1"/>
            <a:r>
              <a:rPr lang="en-US" sz="2400" dirty="0">
                <a:latin typeface="Times New Roman" panose="02020603050405020304" pitchFamily="18" charset="0"/>
                <a:cs typeface="Times New Roman" panose="02020603050405020304" pitchFamily="18" charset="0"/>
              </a:rPr>
              <a:t>Single Family “Turnkey Plus” Program</a:t>
            </a:r>
          </a:p>
          <a:p>
            <a:pPr lvl="1"/>
            <a:r>
              <a:rPr lang="en-US" sz="2400" dirty="0">
                <a:latin typeface="Times New Roman" panose="02020603050405020304" pitchFamily="18" charset="0"/>
                <a:cs typeface="Times New Roman" panose="02020603050405020304" pitchFamily="18" charset="0"/>
              </a:rPr>
              <a:t>Multifamily Mortgage Bond Program </a:t>
            </a:r>
          </a:p>
          <a:p>
            <a:pPr lvl="1"/>
            <a:r>
              <a:rPr lang="en-US" sz="2400" dirty="0">
                <a:latin typeface="Times New Roman" panose="02020603050405020304" pitchFamily="18" charset="0"/>
                <a:cs typeface="Times New Roman" panose="02020603050405020304" pitchFamily="18" charset="0"/>
              </a:rPr>
              <a:t>Fair Housing</a:t>
            </a:r>
          </a:p>
        </p:txBody>
      </p:sp>
      <p:sp>
        <p:nvSpPr>
          <p:cNvPr id="4" name="Footer Placeholder 3"/>
          <p:cNvSpPr>
            <a:spLocks noGrp="1"/>
          </p:cNvSpPr>
          <p:nvPr>
            <p:ph type="ftr" sz="quarter" idx="11"/>
          </p:nvPr>
        </p:nvSpPr>
        <p:spPr/>
        <p:txBody>
          <a:bodyPr/>
          <a:lstStyle/>
          <a:p>
            <a:r>
              <a:rPr lang="en-US" dirty="0">
                <a:latin typeface="Times New Roman" panose="02020603050405020304" pitchFamily="18" charset="0"/>
                <a:cs typeface="Times New Roman" panose="02020603050405020304" pitchFamily="18" charset="0"/>
              </a:rPr>
              <a:t>Economic Development</a:t>
            </a:r>
          </a:p>
        </p:txBody>
      </p:sp>
      <p:sp>
        <p:nvSpPr>
          <p:cNvPr id="6" name="Slide Number Placeholder 5"/>
          <p:cNvSpPr>
            <a:spLocks noGrp="1"/>
          </p:cNvSpPr>
          <p:nvPr>
            <p:ph type="sldNum" sz="quarter" idx="12"/>
          </p:nvPr>
        </p:nvSpPr>
        <p:spPr/>
        <p:txBody>
          <a:bodyPr/>
          <a:lstStyle/>
          <a:p>
            <a:fld id="{D4B5ADC2-7248-4799-8E52-477E151C3EE9}" type="slidenum">
              <a:rPr lang="en-US" sz="1400" b="1" smtClean="0"/>
              <a:pPr/>
              <a:t>7</a:t>
            </a:fld>
            <a:endParaRPr lang="en-US" dirty="0"/>
          </a:p>
        </p:txBody>
      </p:sp>
      <p:pic>
        <p:nvPicPr>
          <p:cNvPr id="7" name="Picture 6">
            <a:extLst>
              <a:ext uri="{FF2B5EF4-FFF2-40B4-BE49-F238E27FC236}">
                <a16:creationId xmlns:a16="http://schemas.microsoft.com/office/drawing/2014/main" id="{7FED3467-2C69-4AA7-BB84-76EACEBA00A4}"/>
              </a:ext>
            </a:extLst>
          </p:cNvPr>
          <p:cNvPicPr>
            <a:picLocks noChangeAspect="1"/>
          </p:cNvPicPr>
          <p:nvPr/>
        </p:nvPicPr>
        <p:blipFill>
          <a:blip r:embed="rId3"/>
          <a:stretch>
            <a:fillRect/>
          </a:stretch>
        </p:blipFill>
        <p:spPr>
          <a:xfrm>
            <a:off x="84858" y="5833535"/>
            <a:ext cx="897275" cy="914399"/>
          </a:xfrm>
          <a:prstGeom prst="rect">
            <a:avLst/>
          </a:prstGeom>
        </p:spPr>
      </p:pic>
    </p:spTree>
    <p:extLst>
      <p:ext uri="{BB962C8B-B14F-4D97-AF65-F5344CB8AC3E}">
        <p14:creationId xmlns:p14="http://schemas.microsoft.com/office/powerpoint/2010/main" val="2494703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982133" y="457201"/>
            <a:ext cx="7704667" cy="1066799"/>
          </a:xfrm>
        </p:spPr>
        <p:txBody>
          <a:bodyPr>
            <a:normAutofit/>
          </a:bodyPr>
          <a:lstStyle/>
          <a:p>
            <a:r>
              <a:rPr lang="en-JM" dirty="0">
                <a:latin typeface="Times New Roman" panose="02020603050405020304" pitchFamily="18" charset="0"/>
                <a:cs typeface="Times New Roman" panose="02020603050405020304" pitchFamily="18" charset="0"/>
              </a:rPr>
              <a:t>Operations</a:t>
            </a:r>
          </a:p>
        </p:txBody>
      </p:sp>
      <p:sp>
        <p:nvSpPr>
          <p:cNvPr id="3" name="Rectangle 2"/>
          <p:cNvSpPr>
            <a:spLocks noGrp="1"/>
          </p:cNvSpPr>
          <p:nvPr>
            <p:ph idx="1"/>
          </p:nvPr>
        </p:nvSpPr>
        <p:spPr>
          <a:xfrm>
            <a:off x="982133" y="1371600"/>
            <a:ext cx="7704667" cy="4628216"/>
          </a:xfrm>
        </p:spPr>
        <p:txBody>
          <a:bodyPr anchor="t">
            <a:normAutofit fontScale="92500"/>
          </a:bodyPr>
          <a:lstStyle/>
          <a:p>
            <a:r>
              <a:rPr lang="en-US" dirty="0">
                <a:latin typeface="Times New Roman" panose="02020603050405020304" pitchFamily="18" charset="0"/>
                <a:cs typeface="Times New Roman" panose="02020603050405020304" pitchFamily="18" charset="0"/>
              </a:rPr>
              <a:t>COVD-19 Operational Pivots and Innovative Programming:</a:t>
            </a:r>
          </a:p>
          <a:p>
            <a:pPr lvl="1"/>
            <a:r>
              <a:rPr lang="en-US" sz="2400" dirty="0">
                <a:latin typeface="Times New Roman" panose="02020603050405020304" pitchFamily="18" charset="0"/>
                <a:cs typeface="Times New Roman" panose="02020603050405020304" pitchFamily="18" charset="0"/>
              </a:rPr>
              <a:t>Pikes Peak Enterprise Zone Business Relief Fund</a:t>
            </a:r>
          </a:p>
          <a:p>
            <a:pPr lvl="1"/>
            <a:r>
              <a:rPr lang="en-US" sz="2400" dirty="0">
                <a:latin typeface="Times New Roman" panose="02020603050405020304" pitchFamily="18" charset="0"/>
                <a:cs typeface="Times New Roman" panose="02020603050405020304" pitchFamily="18" charset="0"/>
              </a:rPr>
              <a:t>501(c)4/6 Relief Program (2 Rounds)</a:t>
            </a:r>
          </a:p>
          <a:p>
            <a:pPr lvl="1"/>
            <a:r>
              <a:rPr lang="en-US" sz="2400" dirty="0">
                <a:latin typeface="Times New Roman" panose="02020603050405020304" pitchFamily="18" charset="0"/>
                <a:cs typeface="Times New Roman" panose="02020603050405020304" pitchFamily="18" charset="0"/>
              </a:rPr>
              <a:t>El Paso County Regional Business Relief Fund (2 Rounds)</a:t>
            </a:r>
          </a:p>
          <a:p>
            <a:pPr lvl="1"/>
            <a:r>
              <a:rPr lang="en-US" sz="2400" dirty="0">
                <a:latin typeface="Times New Roman" panose="02020603050405020304" pitchFamily="18" charset="0"/>
                <a:cs typeface="Times New Roman" panose="02020603050405020304" pitchFamily="18" charset="0"/>
              </a:rPr>
              <a:t>Community Development Block Grant- CV Funding</a:t>
            </a:r>
          </a:p>
          <a:p>
            <a:pPr lvl="1"/>
            <a:r>
              <a:rPr lang="en-US" sz="2400" dirty="0">
                <a:latin typeface="Times New Roman" panose="02020603050405020304" pitchFamily="18" charset="0"/>
                <a:cs typeface="Times New Roman" panose="02020603050405020304" pitchFamily="18" charset="0"/>
              </a:rPr>
              <a:t>New SBDC Partnerships</a:t>
            </a:r>
          </a:p>
          <a:p>
            <a:pPr marL="457200" lvl="1" indent="0">
              <a:buNone/>
            </a:pPr>
            <a:r>
              <a:rPr lang="en-US" sz="2400" dirty="0">
                <a:latin typeface="Times New Roman" panose="02020603050405020304" pitchFamily="18" charset="0"/>
                <a:cs typeface="Times New Roman" panose="02020603050405020304" pitchFamily="18" charset="0"/>
              </a:rPr>
              <a:t>The programs above denote an investment of nearly $30M in federal funding that has been programmed and deployed to economic and community initiatives to assist with recovery within our region</a:t>
            </a:r>
          </a:p>
        </p:txBody>
      </p:sp>
      <p:sp>
        <p:nvSpPr>
          <p:cNvPr id="4" name="Footer Placeholder 3"/>
          <p:cNvSpPr>
            <a:spLocks noGrp="1"/>
          </p:cNvSpPr>
          <p:nvPr>
            <p:ph type="ftr" sz="quarter" idx="11"/>
          </p:nvPr>
        </p:nvSpPr>
        <p:spPr/>
        <p:txBody>
          <a:bodyPr/>
          <a:lstStyle/>
          <a:p>
            <a:r>
              <a:rPr lang="en-US" dirty="0">
                <a:latin typeface="Times New Roman" panose="02020603050405020304" pitchFamily="18" charset="0"/>
                <a:cs typeface="Times New Roman" panose="02020603050405020304" pitchFamily="18" charset="0"/>
              </a:rPr>
              <a:t>Economic Development</a:t>
            </a:r>
          </a:p>
        </p:txBody>
      </p:sp>
      <p:sp>
        <p:nvSpPr>
          <p:cNvPr id="6" name="Slide Number Placeholder 5"/>
          <p:cNvSpPr>
            <a:spLocks noGrp="1"/>
          </p:cNvSpPr>
          <p:nvPr>
            <p:ph type="sldNum" sz="quarter" idx="12"/>
          </p:nvPr>
        </p:nvSpPr>
        <p:spPr/>
        <p:txBody>
          <a:bodyPr/>
          <a:lstStyle/>
          <a:p>
            <a:fld id="{D4B5ADC2-7248-4799-8E52-477E151C3EE9}" type="slidenum">
              <a:rPr lang="en-US" sz="1400" b="1" smtClean="0"/>
              <a:pPr/>
              <a:t>8</a:t>
            </a:fld>
            <a:endParaRPr lang="en-US" dirty="0"/>
          </a:p>
        </p:txBody>
      </p:sp>
      <p:pic>
        <p:nvPicPr>
          <p:cNvPr id="7" name="Picture 6">
            <a:extLst>
              <a:ext uri="{FF2B5EF4-FFF2-40B4-BE49-F238E27FC236}">
                <a16:creationId xmlns:a16="http://schemas.microsoft.com/office/drawing/2014/main" id="{7FED3467-2C69-4AA7-BB84-76EACEBA00A4}"/>
              </a:ext>
            </a:extLst>
          </p:cNvPr>
          <p:cNvPicPr>
            <a:picLocks noChangeAspect="1"/>
          </p:cNvPicPr>
          <p:nvPr/>
        </p:nvPicPr>
        <p:blipFill>
          <a:blip r:embed="rId3"/>
          <a:stretch>
            <a:fillRect/>
          </a:stretch>
        </p:blipFill>
        <p:spPr>
          <a:xfrm>
            <a:off x="84858" y="5833535"/>
            <a:ext cx="897275" cy="914399"/>
          </a:xfrm>
          <a:prstGeom prst="rect">
            <a:avLst/>
          </a:prstGeom>
        </p:spPr>
      </p:pic>
    </p:spTree>
    <p:extLst>
      <p:ext uri="{BB962C8B-B14F-4D97-AF65-F5344CB8AC3E}">
        <p14:creationId xmlns:p14="http://schemas.microsoft.com/office/powerpoint/2010/main" val="4031666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982133" y="457201"/>
            <a:ext cx="7704667" cy="1066799"/>
          </a:xfrm>
        </p:spPr>
        <p:txBody>
          <a:bodyPr>
            <a:normAutofit/>
          </a:bodyPr>
          <a:lstStyle/>
          <a:p>
            <a:r>
              <a:rPr lang="en-JM" dirty="0">
                <a:latin typeface="Times New Roman" panose="02020603050405020304" pitchFamily="18" charset="0"/>
                <a:cs typeface="Times New Roman" panose="02020603050405020304" pitchFamily="18" charset="0"/>
              </a:rPr>
              <a:t>Mandates/State Statutes Required</a:t>
            </a:r>
          </a:p>
        </p:txBody>
      </p:sp>
      <p:sp>
        <p:nvSpPr>
          <p:cNvPr id="3" name="Rectangle 2"/>
          <p:cNvSpPr>
            <a:spLocks noGrp="1"/>
          </p:cNvSpPr>
          <p:nvPr>
            <p:ph idx="1"/>
          </p:nvPr>
        </p:nvSpPr>
        <p:spPr>
          <a:xfrm>
            <a:off x="982133" y="1295400"/>
            <a:ext cx="7704667" cy="4704416"/>
          </a:xfrm>
        </p:spPr>
        <p:txBody>
          <a:bodyPr anchor="t">
            <a:normAutofit fontScale="92500" lnSpcReduction="20000"/>
          </a:bodyPr>
          <a:lstStyle/>
          <a:p>
            <a:r>
              <a:rPr lang="en-US" u="sng" dirty="0">
                <a:latin typeface="Times New Roman" panose="02020603050405020304" pitchFamily="18" charset="0"/>
                <a:cs typeface="Times New Roman" panose="02020603050405020304" pitchFamily="18" charset="0"/>
              </a:rPr>
              <a:t>Federal:</a:t>
            </a:r>
            <a:r>
              <a:rPr lang="en-US" dirty="0">
                <a:latin typeface="Times New Roman" panose="02020603050405020304" pitchFamily="18" charset="0"/>
                <a:cs typeface="Times New Roman" panose="02020603050405020304" pitchFamily="18" charset="0"/>
              </a:rPr>
              <a:t>	</a:t>
            </a:r>
          </a:p>
          <a:p>
            <a:pPr lvl="1"/>
            <a:r>
              <a:rPr lang="en-US" dirty="0">
                <a:latin typeface="Times New Roman" panose="02020603050405020304" pitchFamily="18" charset="0"/>
                <a:cs typeface="Times New Roman" panose="02020603050405020304" pitchFamily="18" charset="0"/>
              </a:rPr>
              <a:t>The Opportunity Zone Program was implemented through the 2017 Tax Cuts and Jobs Act and must adhere to various sections of the Internal Revenue Code which are still under review</a:t>
            </a:r>
          </a:p>
          <a:p>
            <a:pPr lvl="1"/>
            <a:r>
              <a:rPr lang="en-US" dirty="0">
                <a:latin typeface="Times New Roman" panose="02020603050405020304" pitchFamily="18" charset="0"/>
                <a:cs typeface="Times New Roman" panose="02020603050405020304" pitchFamily="18" charset="0"/>
              </a:rPr>
              <a:t>The Community Development Block Grant Program is governed by the U.S. Housing and Community Development Act of 1974</a:t>
            </a:r>
          </a:p>
          <a:p>
            <a:pPr lvl="1"/>
            <a:r>
              <a:rPr lang="en-US" dirty="0">
                <a:latin typeface="Times New Roman" panose="02020603050405020304" pitchFamily="18" charset="0"/>
                <a:cs typeface="Times New Roman" panose="02020603050405020304" pitchFamily="18" charset="0"/>
              </a:rPr>
              <a:t>The Small Business Development Center is governed by the U.S. Small Business Act</a:t>
            </a:r>
          </a:p>
          <a:p>
            <a:pPr lvl="1"/>
            <a:r>
              <a:rPr lang="en-US" dirty="0">
                <a:latin typeface="Times New Roman" panose="02020603050405020304" pitchFamily="18" charset="0"/>
                <a:cs typeface="Times New Roman" panose="02020603050405020304" pitchFamily="18" charset="0"/>
              </a:rPr>
              <a:t>Private Activity Bonds must adhere to requirements identified by the Internal Revenue Code</a:t>
            </a:r>
          </a:p>
          <a:p>
            <a:pPr lvl="1"/>
            <a:r>
              <a:rPr lang="en-US" sz="2100" dirty="0">
                <a:latin typeface="Times New Roman" panose="02020603050405020304" pitchFamily="18" charset="0"/>
                <a:cs typeface="Times New Roman" panose="02020603050405020304" pitchFamily="18" charset="0"/>
              </a:rPr>
              <a:t>The Department of the Treasury (Treasury) Office of Inspector General (OIG) is responsible for monitoring and oversight of the receipt, disbursement, and use of Coronavirus Relief Fund (CRF) payments as authorized by Title VI of the Social Security Act, as amended by Title V of Division A of the Coronavirus Aid, Relief, and Economic Security Act (CARES Act)/ American Rescue Plan</a:t>
            </a:r>
          </a:p>
        </p:txBody>
      </p:sp>
      <p:sp>
        <p:nvSpPr>
          <p:cNvPr id="4" name="Footer Placeholder 3"/>
          <p:cNvSpPr>
            <a:spLocks noGrp="1"/>
          </p:cNvSpPr>
          <p:nvPr>
            <p:ph type="ftr" sz="quarter" idx="11"/>
          </p:nvPr>
        </p:nvSpPr>
        <p:spPr/>
        <p:txBody>
          <a:bodyPr/>
          <a:lstStyle/>
          <a:p>
            <a:r>
              <a:rPr lang="en-US" dirty="0">
                <a:latin typeface="Times New Roman" panose="02020603050405020304" pitchFamily="18" charset="0"/>
                <a:cs typeface="Times New Roman" panose="02020603050405020304" pitchFamily="18" charset="0"/>
              </a:rPr>
              <a:t>Economic Development</a:t>
            </a:r>
          </a:p>
        </p:txBody>
      </p:sp>
      <p:sp>
        <p:nvSpPr>
          <p:cNvPr id="6" name="Slide Number Placeholder 5"/>
          <p:cNvSpPr>
            <a:spLocks noGrp="1"/>
          </p:cNvSpPr>
          <p:nvPr>
            <p:ph type="sldNum" sz="quarter" idx="12"/>
          </p:nvPr>
        </p:nvSpPr>
        <p:spPr/>
        <p:txBody>
          <a:bodyPr/>
          <a:lstStyle/>
          <a:p>
            <a:fld id="{D4B5ADC2-7248-4799-8E52-477E151C3EE9}" type="slidenum">
              <a:rPr lang="en-US" sz="1400" b="1" smtClean="0"/>
              <a:pPr/>
              <a:t>9</a:t>
            </a:fld>
            <a:endParaRPr lang="en-US" dirty="0"/>
          </a:p>
        </p:txBody>
      </p:sp>
      <p:pic>
        <p:nvPicPr>
          <p:cNvPr id="7" name="Picture 6">
            <a:extLst>
              <a:ext uri="{FF2B5EF4-FFF2-40B4-BE49-F238E27FC236}">
                <a16:creationId xmlns:a16="http://schemas.microsoft.com/office/drawing/2014/main" id="{FAB8E594-A7E4-489B-A377-DCE5B0186F91}"/>
              </a:ext>
            </a:extLst>
          </p:cNvPr>
          <p:cNvPicPr>
            <a:picLocks noChangeAspect="1"/>
          </p:cNvPicPr>
          <p:nvPr/>
        </p:nvPicPr>
        <p:blipFill>
          <a:blip r:embed="rId3"/>
          <a:stretch>
            <a:fillRect/>
          </a:stretch>
        </p:blipFill>
        <p:spPr>
          <a:xfrm>
            <a:off x="84858" y="5833535"/>
            <a:ext cx="897275" cy="914399"/>
          </a:xfrm>
          <a:prstGeom prst="rect">
            <a:avLst/>
          </a:prstGeom>
        </p:spPr>
      </p:pic>
    </p:spTree>
    <p:extLst>
      <p:ext uri="{BB962C8B-B14F-4D97-AF65-F5344CB8AC3E}">
        <p14:creationId xmlns:p14="http://schemas.microsoft.com/office/powerpoint/2010/main" val="39781684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B90CC84C13534CABA8E62057ACEC45" ma:contentTypeVersion="25" ma:contentTypeDescription="Create a new document." ma:contentTypeScope="" ma:versionID="07ed8f0f4806d4c1c1ce97fe98252d66">
  <xsd:schema xmlns:xsd="http://www.w3.org/2001/XMLSchema" xmlns:xs="http://www.w3.org/2001/XMLSchema" xmlns:p="http://schemas.microsoft.com/office/2006/metadata/properties" xmlns:ns1="http://schemas.microsoft.com/sharepoint/v3" xmlns:ns2="80156bfa-366b-4c3c-b565-b9add8006275" xmlns:ns3="5665252f-2c69-48e5-b0d6-d600eead1583" targetNamespace="http://schemas.microsoft.com/office/2006/metadata/properties" ma:root="true" ma:fieldsID="e59269d3c5db8ffd41697c95cc025586" ns1:_="" ns2:_="" ns3:_="">
    <xsd:import namespace="http://schemas.microsoft.com/sharepoint/v3"/>
    <xsd:import namespace="80156bfa-366b-4c3c-b565-b9add8006275"/>
    <xsd:import namespace="5665252f-2c69-48e5-b0d6-d600eead158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DateTaken" minOccurs="0"/>
                <xsd:element ref="ns2:MediaServiceLocation" minOccurs="0"/>
                <xsd:element ref="ns2:DateReceived" minOccurs="0"/>
                <xsd:element ref="ns2:CORAType" minOccurs="0"/>
                <xsd:element ref="ns2:Department" minOccurs="0"/>
                <xsd:element ref="ns2:Requestor" minOccurs="0"/>
                <xsd:element ref="ns2:PointofContact" minOccurs="0"/>
                <xsd:element ref="ns2:ReqOrganizationname" minOccurs="0"/>
                <xsd:element ref="ns2:MediaLengthInSeconds" minOccurs="0"/>
                <xsd:element ref="ns2:Invoicenumber" minOccurs="0"/>
                <xsd:element ref="ns2:PaidinFull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156bfa-366b-4c3c-b565-b9add80062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DateReceived" ma:index="20" nillable="true" ma:displayName="Date Received" ma:description="This is the date the CORA was received" ma:format="DateOnly" ma:internalName="DateReceived">
      <xsd:simpleType>
        <xsd:restriction base="dms:DateTime"/>
      </xsd:simpleType>
    </xsd:element>
    <xsd:element name="CORAType" ma:index="21" nillable="true" ma:displayName="Request Entity" ma:description="This is to classify the CORA by sender type" ma:format="Dropdown" ma:internalName="CORAType">
      <xsd:complexType>
        <xsd:complexContent>
          <xsd:extension base="dms:MultiChoice">
            <xsd:sequence>
              <xsd:element name="Value" maxOccurs="unbounded" minOccurs="0" nillable="true">
                <xsd:simpleType>
                  <xsd:restriction base="dms:Choice">
                    <xsd:enumeration value="Media"/>
                    <xsd:enumeration value="Law firm"/>
                    <xsd:enumeration value="Citizen"/>
                    <xsd:enumeration value="Unknown"/>
                    <xsd:enumeration value="Government"/>
                    <xsd:enumeration value="Nonprofit"/>
                    <xsd:enumeration value="Business"/>
                    <xsd:enumeration value="University/ed"/>
                  </xsd:restriction>
                </xsd:simpleType>
              </xsd:element>
            </xsd:sequence>
          </xsd:extension>
        </xsd:complexContent>
      </xsd:complexType>
    </xsd:element>
    <xsd:element name="Department" ma:index="22" nillable="true" ma:displayName="Department" ma:description="The County Department or Office managing the documents" ma:format="Dropdown" ma:internalName="Department">
      <xsd:complexType>
        <xsd:complexContent>
          <xsd:extension base="dms:MultiChoice">
            <xsd:sequence>
              <xsd:element name="Value" maxOccurs="unbounded" minOccurs="0" nillable="true">
                <xsd:simpleType>
                  <xsd:restriction base="dms:Choice">
                    <xsd:enumeration value="Public Health"/>
                    <xsd:enumeration value="Procurement"/>
                    <xsd:enumeration value="PIO"/>
                    <xsd:enumeration value="EPSO"/>
                    <xsd:enumeration value="C&amp;R"/>
                    <xsd:enumeration value="Treasurer"/>
                    <xsd:enumeration value="Finance"/>
                    <xsd:enumeration value="Planning"/>
                    <xsd:enumeration value="Comm. Services"/>
                    <xsd:enumeration value="HR"/>
                    <xsd:enumeration value="Other"/>
                    <xsd:enumeration value="Assessor"/>
                    <xsd:enumeration value="Public Works"/>
                    <xsd:enumeration value="Facilities"/>
                    <xsd:enumeration value="Legal"/>
                    <xsd:enumeration value="IT"/>
                    <xsd:enumeration value="Admin"/>
                  </xsd:restriction>
                </xsd:simpleType>
              </xsd:element>
            </xsd:sequence>
          </xsd:extension>
        </xsd:complexContent>
      </xsd:complexType>
    </xsd:element>
    <xsd:element name="Requestor" ma:index="23" nillable="true" ma:displayName="Requestor" ma:description="The name of the Requestor" ma:format="Dropdown" ma:internalName="Requestor">
      <xsd:simpleType>
        <xsd:restriction base="dms:Text">
          <xsd:maxLength value="255"/>
        </xsd:restriction>
      </xsd:simpleType>
    </xsd:element>
    <xsd:element name="PointofContact" ma:index="24" nillable="true" ma:displayName="Point of Contact" ma:description="This is the person (or persons), from the &#10; County department managing the records, that act as point of contact to the ORS." ma:format="Dropdown" ma:list="UserInfo" ma:SharePointGroup="0" ma:internalName="PointofContact">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qOrganizationname" ma:index="25" nillable="true" ma:displayName="Organization" ma:description="This is the name of the organization that is requestor affiliated" ma:format="Dropdown" ma:internalName="ReqOrganizationname">
      <xsd:simpleType>
        <xsd:restriction base="dms:Text">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Invoicenumber" ma:index="27" nillable="true" ma:displayName="Invoice number" ma:decimals="0" ma:description="This is the invoice number assigned to any CORA requiring financial reimbursement from the requestor. Year-number order" ma:format="Dropdown" ma:internalName="Invoicenumber" ma:percentage="FALSE">
      <xsd:simpleType>
        <xsd:restriction base="dms:Number"/>
      </xsd:simpleType>
    </xsd:element>
    <xsd:element name="PaidinFull_x003f_" ma:index="28" nillable="true" ma:displayName="Paid in Full?" ma:description="The status on the payment required by the requestor, if applicable.&#10;&#10;(If blank, no charge for request)" ma:format="Dropdown" ma:internalName="PaidinFull_x003f_">
      <xsd:simpleType>
        <xsd:restriction base="dms:Choice">
          <xsd:enumeration value="Yes"/>
          <xsd:enumeration value="No"/>
          <xsd:enumeration value="No Response"/>
        </xsd:restriction>
      </xsd:simpleType>
    </xsd:element>
  </xsd:schema>
  <xsd:schema xmlns:xsd="http://www.w3.org/2001/XMLSchema" xmlns:xs="http://www.w3.org/2001/XMLSchema" xmlns:dms="http://schemas.microsoft.com/office/2006/documentManagement/types" xmlns:pc="http://schemas.microsoft.com/office/infopath/2007/PartnerControls" targetNamespace="5665252f-2c69-48e5-b0d6-d600eead158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Received xmlns="80156bfa-366b-4c3c-b565-b9add8006275" xsi:nil="true"/>
    <_ip_UnifiedCompliancePolicyUIAction xmlns="http://schemas.microsoft.com/sharepoint/v3" xsi:nil="true"/>
    <CORAType xmlns="80156bfa-366b-4c3c-b565-b9add8006275" xsi:nil="true"/>
    <Requestor xmlns="80156bfa-366b-4c3c-b565-b9add8006275" xsi:nil="true"/>
    <ReqOrganizationname xmlns="80156bfa-366b-4c3c-b565-b9add8006275" xsi:nil="true"/>
    <_ip_UnifiedCompliancePolicyProperties xmlns="http://schemas.microsoft.com/sharepoint/v3" xsi:nil="true"/>
    <Invoicenumber xmlns="80156bfa-366b-4c3c-b565-b9add8006275" xsi:nil="true"/>
    <PaidinFull_x003f_ xmlns="80156bfa-366b-4c3c-b565-b9add8006275" xsi:nil="true"/>
    <PointofContact xmlns="80156bfa-366b-4c3c-b565-b9add8006275">
      <UserInfo>
        <DisplayName/>
        <AccountId xsi:nil="true"/>
        <AccountType/>
      </UserInfo>
    </PointofContact>
    <Department xmlns="80156bfa-366b-4c3c-b565-b9add8006275" xsi:nil="true"/>
  </documentManagement>
</p:properties>
</file>

<file path=customXml/itemProps1.xml><?xml version="1.0" encoding="utf-8"?>
<ds:datastoreItem xmlns:ds="http://schemas.openxmlformats.org/officeDocument/2006/customXml" ds:itemID="{76E20CE6-10AA-4156-B6AD-6DC60C4AF3CD}"/>
</file>

<file path=customXml/itemProps2.xml><?xml version="1.0" encoding="utf-8"?>
<ds:datastoreItem xmlns:ds="http://schemas.openxmlformats.org/officeDocument/2006/customXml" ds:itemID="{27C07627-71F5-43C7-AC23-E6A14A61E188}"/>
</file>

<file path=customXml/itemProps3.xml><?xml version="1.0" encoding="utf-8"?>
<ds:datastoreItem xmlns:ds="http://schemas.openxmlformats.org/officeDocument/2006/customXml" ds:itemID="{781B2814-CED9-4D13-A2CA-F279D74EBDE3}"/>
</file>

<file path=docProps/app.xml><?xml version="1.0" encoding="utf-8"?>
<Properties xmlns="http://schemas.openxmlformats.org/officeDocument/2006/extended-properties" xmlns:vt="http://schemas.openxmlformats.org/officeDocument/2006/docPropsVTypes">
  <Template/>
  <TotalTime>0</TotalTime>
  <Words>1066</Words>
  <Application>Microsoft Office PowerPoint</Application>
  <PresentationFormat>On-screen Show (4:3)</PresentationFormat>
  <Paragraphs>186</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Corbel</vt:lpstr>
      <vt:lpstr>Times New Roman</vt:lpstr>
      <vt:lpstr>Parallax</vt:lpstr>
      <vt:lpstr> 2022 Budget Presentation Economic Development </vt:lpstr>
      <vt:lpstr>Organizational Chart </vt:lpstr>
      <vt:lpstr>Operations</vt:lpstr>
      <vt:lpstr>Operations</vt:lpstr>
      <vt:lpstr>Operations</vt:lpstr>
      <vt:lpstr>Operations</vt:lpstr>
      <vt:lpstr>Operations</vt:lpstr>
      <vt:lpstr>Operations</vt:lpstr>
      <vt:lpstr>Mandates/State Statutes Required</vt:lpstr>
      <vt:lpstr>Mandates/State Statutes Required</vt:lpstr>
      <vt:lpstr>Strategic Plan Goals, Operating Indicators, Capital Projects</vt:lpstr>
      <vt:lpstr>Budgetary Highlights </vt:lpstr>
      <vt:lpstr>Base Budget and Critical Needs</vt:lpstr>
      <vt:lpstr>Critical Need Program # 1: Housing Trust Fund</vt:lpstr>
      <vt:lpstr>Housing Trust Fund Projects-In Service</vt:lpstr>
      <vt:lpstr>Housing Trust Fund Projects-Under Development</vt:lpstr>
      <vt:lpstr>Critical Need Program # 2: Business Loan Fund</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2017-10-09T01:43:08Z</dcterms:created>
  <dcterms:modified xsi:type="dcterms:W3CDTF">2021-10-04T16:46:47Z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TC101671269990</vt:lpwstr>
  </property>
  <property fmtid="{D5CDD505-2E9C-101B-9397-08002B2CF9AE}" pid="3" name="ContentTypeId">
    <vt:lpwstr>0x010100B8B90CC84C13534CABA8E62057ACEC45</vt:lpwstr>
  </property>
</Properties>
</file>