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216" r:id="rId2"/>
  </p:sldMasterIdLst>
  <p:notesMasterIdLst>
    <p:notesMasterId r:id="rId14"/>
  </p:notesMasterIdLst>
  <p:sldIdLst>
    <p:sldId id="256" r:id="rId3"/>
    <p:sldId id="260" r:id="rId4"/>
    <p:sldId id="266" r:id="rId5"/>
    <p:sldId id="262" r:id="rId6"/>
    <p:sldId id="267" r:id="rId7"/>
    <p:sldId id="268" r:id="rId8"/>
    <p:sldId id="263" r:id="rId9"/>
    <p:sldId id="259" r:id="rId10"/>
    <p:sldId id="261" r:id="rId11"/>
    <p:sldId id="264" r:id="rId12"/>
    <p:sldId id="265"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p:cViewPr varScale="1">
        <p:scale>
          <a:sx n="72" d="100"/>
          <a:sy n="72" d="100"/>
        </p:scale>
        <p:origin x="11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20" Type="http://schemas.openxmlformats.org/officeDocument/2006/relationships/customXml" Target="../customXml/item3.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88A7752-73DE-404C-BA6F-63DEF987950B}" type="datetimeFigureOut">
              <a:rPr lang="en-US" smtClean="0"/>
              <a:pPr/>
              <a:t>10/12/2021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79068568"/>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10</a:t>
            </a:fld>
            <a:endParaRPr lang="en-US" dirty="0"/>
          </a:p>
        </p:txBody>
      </p:sp>
    </p:spTree>
    <p:extLst>
      <p:ext uri="{BB962C8B-B14F-4D97-AF65-F5344CB8AC3E}">
        <p14:creationId xmlns:p14="http://schemas.microsoft.com/office/powerpoint/2010/main" val="784034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11</a:t>
            </a:fld>
            <a:endParaRPr lang="en-US" dirty="0"/>
          </a:p>
        </p:txBody>
      </p:sp>
    </p:spTree>
    <p:extLst>
      <p:ext uri="{BB962C8B-B14F-4D97-AF65-F5344CB8AC3E}">
        <p14:creationId xmlns:p14="http://schemas.microsoft.com/office/powerpoint/2010/main" val="3489023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a:t>
            </a:fld>
            <a:endParaRPr lang="en-US" dirty="0"/>
          </a:p>
        </p:txBody>
      </p:sp>
    </p:spTree>
    <p:extLst>
      <p:ext uri="{BB962C8B-B14F-4D97-AF65-F5344CB8AC3E}">
        <p14:creationId xmlns:p14="http://schemas.microsoft.com/office/powerpoint/2010/main" val="2597081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3</a:t>
            </a:fld>
            <a:endParaRPr lang="en-US" dirty="0"/>
          </a:p>
        </p:txBody>
      </p:sp>
    </p:spTree>
    <p:extLst>
      <p:ext uri="{BB962C8B-B14F-4D97-AF65-F5344CB8AC3E}">
        <p14:creationId xmlns:p14="http://schemas.microsoft.com/office/powerpoint/2010/main" val="10008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4</a:t>
            </a:fld>
            <a:endParaRPr lang="en-US" dirty="0"/>
          </a:p>
        </p:txBody>
      </p:sp>
    </p:spTree>
    <p:extLst>
      <p:ext uri="{BB962C8B-B14F-4D97-AF65-F5344CB8AC3E}">
        <p14:creationId xmlns:p14="http://schemas.microsoft.com/office/powerpoint/2010/main" val="283304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5</a:t>
            </a:fld>
            <a:endParaRPr lang="en-US" dirty="0"/>
          </a:p>
        </p:txBody>
      </p:sp>
    </p:spTree>
    <p:extLst>
      <p:ext uri="{BB962C8B-B14F-4D97-AF65-F5344CB8AC3E}">
        <p14:creationId xmlns:p14="http://schemas.microsoft.com/office/powerpoint/2010/main" val="4124253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6</a:t>
            </a:fld>
            <a:endParaRPr lang="en-US" dirty="0"/>
          </a:p>
        </p:txBody>
      </p:sp>
    </p:spTree>
    <p:extLst>
      <p:ext uri="{BB962C8B-B14F-4D97-AF65-F5344CB8AC3E}">
        <p14:creationId xmlns:p14="http://schemas.microsoft.com/office/powerpoint/2010/main" val="2722721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7</a:t>
            </a:fld>
            <a:endParaRPr lang="en-US" dirty="0"/>
          </a:p>
        </p:txBody>
      </p:sp>
    </p:spTree>
    <p:extLst>
      <p:ext uri="{BB962C8B-B14F-4D97-AF65-F5344CB8AC3E}">
        <p14:creationId xmlns:p14="http://schemas.microsoft.com/office/powerpoint/2010/main" val="2696874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8</a:t>
            </a:fld>
            <a:endParaRPr lang="en-US" dirty="0"/>
          </a:p>
        </p:txBody>
      </p:sp>
    </p:spTree>
    <p:extLst>
      <p:ext uri="{BB962C8B-B14F-4D97-AF65-F5344CB8AC3E}">
        <p14:creationId xmlns:p14="http://schemas.microsoft.com/office/powerpoint/2010/main" val="956038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9</a:t>
            </a:fld>
            <a:endParaRPr lang="en-US" dirty="0"/>
          </a:p>
        </p:txBody>
      </p:sp>
    </p:spTree>
    <p:extLst>
      <p:ext uri="{BB962C8B-B14F-4D97-AF65-F5344CB8AC3E}">
        <p14:creationId xmlns:p14="http://schemas.microsoft.com/office/powerpoint/2010/main" val="146334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956C048B-B3EF-434B-855B-80331A33FADE}" type="datetime1">
              <a:rPr lang="en-US" smtClean="0"/>
              <a:t>10/12/2021</a:t>
            </a:fld>
            <a:endParaRPr lang="en-US" sz="1600" dirty="0"/>
          </a:p>
        </p:txBody>
      </p:sp>
      <p:sp>
        <p:nvSpPr>
          <p:cNvPr id="5" name="Footer Placeholder 4"/>
          <p:cNvSpPr>
            <a:spLocks noGrp="1"/>
          </p:cNvSpPr>
          <p:nvPr>
            <p:ph type="ftr" sz="quarter" idx="11"/>
          </p:nvPr>
        </p:nvSpPr>
        <p:spPr>
          <a:xfrm>
            <a:off x="3623733" y="6117336"/>
            <a:ext cx="3609438" cy="365125"/>
          </a:xfrm>
        </p:spPr>
        <p:txBody>
          <a:bodyPr/>
          <a:lstStyle/>
          <a:p>
            <a:r>
              <a:rPr lang="en-US" dirty="0"/>
              <a:t>Add department/office name here</a:t>
            </a:r>
          </a:p>
        </p:txBody>
      </p:sp>
      <p:sp>
        <p:nvSpPr>
          <p:cNvPr id="6" name="Slide Number Placeholder 5"/>
          <p:cNvSpPr>
            <a:spLocks noGrp="1"/>
          </p:cNvSpPr>
          <p:nvPr>
            <p:ph type="sldNum" sz="quarter" idx="12"/>
          </p:nvPr>
        </p:nvSpPr>
        <p:spPr>
          <a:xfrm>
            <a:off x="8275320" y="6117336"/>
            <a:ext cx="411480" cy="365125"/>
          </a:xfrm>
        </p:spPr>
        <p:txBody>
          <a:bodyPr/>
          <a:lstStyle/>
          <a:p>
            <a:fld id="{D4B5ADC2-7248-4799-8E52-477E151C3EE9}" type="slidenum">
              <a:rPr lang="en-US" smtClean="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448710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2AEC9-5069-44D6-B972-76E102A33CFE}" type="datetime1">
              <a:rPr lang="en-US" smtClean="0"/>
              <a:t>10/12/2021</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r>
              <a:rPr lang="en-US" sz="1400" dirty="0">
                <a:solidFill>
                  <a:schemeClr val="tx2"/>
                </a:solidFill>
              </a:rPr>
              <a:t>Add department/office name here</a:t>
            </a:r>
          </a:p>
        </p:txBody>
      </p:sp>
      <p:sp>
        <p:nvSpPr>
          <p:cNvPr id="7" name="Slide Number Placeholder 6"/>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77993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9DE83-62CD-49B0-9304-7112A39A2441}" type="datetime1">
              <a:rPr lang="en-US" smtClean="0"/>
              <a:t>10/12/2021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en-US" sz="1400" dirty="0">
                <a:solidFill>
                  <a:schemeClr val="tx2"/>
                </a:solidFill>
              </a:rPr>
              <a:t>Add department/office name here</a:t>
            </a:r>
          </a:p>
        </p:txBody>
      </p:sp>
      <p:sp>
        <p:nvSpPr>
          <p:cNvPr id="6" name="Slide Number Placeholder 5"/>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1011517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F61BE7-8619-4757-B433-3C4787FD52CF}" type="datetime1">
              <a:rPr lang="en-US" smtClean="0"/>
              <a:t>10/12/2021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en-US" sz="1400" dirty="0">
                <a:solidFill>
                  <a:schemeClr val="tx2"/>
                </a:solidFill>
              </a:rPr>
              <a:t>Add department/office name here</a:t>
            </a:r>
          </a:p>
        </p:txBody>
      </p:sp>
      <p:sp>
        <p:nvSpPr>
          <p:cNvPr id="6" name="Slide Number Placeholder 5"/>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1240362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C11BAD-5B84-459F-A921-957F4B31C864}" type="datetime1">
              <a:rPr lang="en-US" smtClean="0"/>
              <a:t>10/12/2021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en-US" sz="1400" dirty="0">
                <a:solidFill>
                  <a:schemeClr val="tx2"/>
                </a:solidFill>
              </a:rPr>
              <a:t>Add department/office name here</a:t>
            </a:r>
          </a:p>
        </p:txBody>
      </p:sp>
      <p:sp>
        <p:nvSpPr>
          <p:cNvPr id="6" name="Slide Number Placeholder 5"/>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2519202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59BC55-03C1-44D7-95FC-0BFFE86CEFF8}" type="datetime1">
              <a:rPr lang="en-US" smtClean="0"/>
              <a:t>10/12/2021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en-US" sz="1400" dirty="0">
                <a:solidFill>
                  <a:schemeClr val="tx2"/>
                </a:solidFill>
              </a:rPr>
              <a:t>Add department/office name here</a:t>
            </a:r>
          </a:p>
        </p:txBody>
      </p:sp>
      <p:sp>
        <p:nvSpPr>
          <p:cNvPr id="6" name="Slide Number Placeholder 5"/>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789480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7F0EEA-5BD2-4639-BC22-1D2A72C015C0}" type="datetime1">
              <a:rPr lang="en-US" smtClean="0"/>
              <a:t>10/12/2021</a:t>
            </a:fld>
            <a:endParaRPr lang="en-US" sz="1400" dirty="0">
              <a:solidFill>
                <a:schemeClr val="tx2"/>
              </a:solidFill>
            </a:endParaRPr>
          </a:p>
        </p:txBody>
      </p:sp>
      <p:sp>
        <p:nvSpPr>
          <p:cNvPr id="5" name="Footer Placeholder 4"/>
          <p:cNvSpPr>
            <a:spLocks noGrp="1"/>
          </p:cNvSpPr>
          <p:nvPr>
            <p:ph type="ftr" sz="quarter" idx="11"/>
          </p:nvPr>
        </p:nvSpPr>
        <p:spPr/>
        <p:txBody>
          <a:bodyPr/>
          <a:lstStyle/>
          <a:p>
            <a:pPr algn="r"/>
            <a:r>
              <a:rPr lang="en-US" sz="1400" dirty="0">
                <a:solidFill>
                  <a:schemeClr val="tx2"/>
                </a:solidFill>
              </a:rPr>
              <a:t>Add department/office name here</a:t>
            </a:r>
          </a:p>
        </p:txBody>
      </p:sp>
      <p:sp>
        <p:nvSpPr>
          <p:cNvPr id="6" name="Slide Number Placeholder 5"/>
          <p:cNvSpPr>
            <a:spLocks noGrp="1"/>
          </p:cNvSpPr>
          <p:nvPr>
            <p:ph type="sldNum" sz="quarter" idx="12"/>
          </p:nvPr>
        </p:nvSpPr>
        <p:spPr/>
        <p:txBody>
          <a:body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235815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8A3C1E-CA7A-4EA5-BC5A-E5B66C5F91CC}" type="datetime1">
              <a:rPr lang="en-US" smtClean="0"/>
              <a:t>10/12/2021</a:t>
            </a:fld>
            <a:endParaRPr lang="en-US" dirty="0"/>
          </a:p>
        </p:txBody>
      </p:sp>
      <p:sp>
        <p:nvSpPr>
          <p:cNvPr id="5" name="Footer Placeholder 4"/>
          <p:cNvSpPr>
            <a:spLocks noGrp="1"/>
          </p:cNvSpPr>
          <p:nvPr>
            <p:ph type="ftr" sz="quarter" idx="11"/>
          </p:nvPr>
        </p:nvSpPr>
        <p:spPr/>
        <p:txBody>
          <a:bodyPr/>
          <a:lstStyle/>
          <a:p>
            <a:r>
              <a:rPr lang="en-US" dirty="0"/>
              <a:t>Add department/office name here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2533646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6B15BB-4D6C-456F-B0D6-89E8242F8D1F}" type="datetime1">
              <a:rPr lang="en-US" smtClean="0"/>
              <a:t>10/12/2021</a:t>
            </a:fld>
            <a:endParaRPr lang="en-US" dirty="0"/>
          </a:p>
        </p:txBody>
      </p:sp>
      <p:sp>
        <p:nvSpPr>
          <p:cNvPr id="5" name="Footer Placeholder 4"/>
          <p:cNvSpPr>
            <a:spLocks noGrp="1"/>
          </p:cNvSpPr>
          <p:nvPr>
            <p:ph type="ftr" sz="quarter" idx="11"/>
          </p:nvPr>
        </p:nvSpPr>
        <p:spPr/>
        <p:txBody>
          <a:bodyPr/>
          <a:lstStyle/>
          <a:p>
            <a:r>
              <a:rPr lang="en-US" dirty="0"/>
              <a:t>Add department/office name here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6304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87B267EC-FDF1-4699-B1D6-56FF0875F7A0}" type="datetime1">
              <a:rPr lang="en-US" smtClean="0"/>
              <a:t>10/12/2021</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r>
              <a:rPr lang="en-US" dirty="0"/>
              <a:t>Add department/office name here</a:t>
            </a:r>
          </a:p>
        </p:txBody>
      </p:sp>
      <p:sp>
        <p:nvSpPr>
          <p:cNvPr id="6" name="Slide Number Placeholder 5"/>
          <p:cNvSpPr>
            <a:spLocks noGrp="1"/>
          </p:cNvSpPr>
          <p:nvPr>
            <p:ph type="sldNum" sz="quarter" idx="12"/>
          </p:nvPr>
        </p:nvSpPr>
        <p:spPr>
          <a:xfrm>
            <a:off x="8258967" y="6108173"/>
            <a:ext cx="427833" cy="365125"/>
          </a:xfrm>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3682398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8977C8-B450-4D71-BB89-71CB659957DE}" type="datetime1">
              <a:rPr lang="en-US" smtClean="0"/>
              <a:t>10/12/2021</a:t>
            </a:fld>
            <a:endParaRPr lang="en-US" dirty="0"/>
          </a:p>
        </p:txBody>
      </p:sp>
      <p:sp>
        <p:nvSpPr>
          <p:cNvPr id="5" name="Footer Placeholder 4"/>
          <p:cNvSpPr>
            <a:spLocks noGrp="1"/>
          </p:cNvSpPr>
          <p:nvPr>
            <p:ph type="ftr" sz="quarter" idx="11"/>
          </p:nvPr>
        </p:nvSpPr>
        <p:spPr/>
        <p:txBody>
          <a:bodyPr/>
          <a:lstStyle/>
          <a:p>
            <a:r>
              <a:rPr lang="en-US" dirty="0"/>
              <a:t>Add department/office name here</a:t>
            </a:r>
          </a:p>
        </p:txBody>
      </p:sp>
      <p:sp>
        <p:nvSpPr>
          <p:cNvPr id="6" name="Slide Number Placeholder 5"/>
          <p:cNvSpPr>
            <a:spLocks noGrp="1"/>
          </p:cNvSpPr>
          <p:nvPr>
            <p:ph type="sldNum" sz="quarter" idx="12"/>
          </p:nvPr>
        </p:nvSpPr>
        <p:spPr>
          <a:xfrm>
            <a:off x="8273317" y="6116070"/>
            <a:ext cx="413483" cy="365125"/>
          </a:xfrm>
        </p:spPr>
        <p:txBody>
          <a:bodyPr/>
          <a:lstStyle/>
          <a:p>
            <a:fld id="{147C1B20-DEF4-46E3-B77F-0FB6B8193D90}" type="slidenum">
              <a:rPr lang="en-US" smtClean="0"/>
              <a:pPr/>
              <a:t>‹#›</a:t>
            </a:fld>
            <a:endParaRPr lang="en-US" dirty="0"/>
          </a:p>
        </p:txBody>
      </p:sp>
    </p:spTree>
    <p:extLst>
      <p:ext uri="{BB962C8B-B14F-4D97-AF65-F5344CB8AC3E}">
        <p14:creationId xmlns:p14="http://schemas.microsoft.com/office/powerpoint/2010/main" val="3488384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4DCD7-32F1-4D16-A559-A5DC88104414}" type="datetime1">
              <a:rPr lang="en-US" smtClean="0"/>
              <a:t>10/12/2021</a:t>
            </a:fld>
            <a:endParaRPr lang="en-US" dirty="0"/>
          </a:p>
        </p:txBody>
      </p:sp>
      <p:sp>
        <p:nvSpPr>
          <p:cNvPr id="6" name="Footer Placeholder 5"/>
          <p:cNvSpPr>
            <a:spLocks noGrp="1"/>
          </p:cNvSpPr>
          <p:nvPr>
            <p:ph type="ftr" sz="quarter" idx="11"/>
          </p:nvPr>
        </p:nvSpPr>
        <p:spPr/>
        <p:txBody>
          <a:bodyPr/>
          <a:lstStyle/>
          <a:p>
            <a:r>
              <a:rPr lang="en-US" dirty="0"/>
              <a:t>Add department/office name here</a:t>
            </a:r>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Tree>
    <p:extLst>
      <p:ext uri="{BB962C8B-B14F-4D97-AF65-F5344CB8AC3E}">
        <p14:creationId xmlns:p14="http://schemas.microsoft.com/office/powerpoint/2010/main" val="1596444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414F1D-0C6D-44C4-A055-CBD06968272E}" type="datetime1">
              <a:rPr lang="en-US" smtClean="0"/>
              <a:t>10/12/2021</a:t>
            </a:fld>
            <a:endParaRPr lang="en-US" dirty="0"/>
          </a:p>
        </p:txBody>
      </p:sp>
      <p:sp>
        <p:nvSpPr>
          <p:cNvPr id="8" name="Footer Placeholder 7"/>
          <p:cNvSpPr>
            <a:spLocks noGrp="1"/>
          </p:cNvSpPr>
          <p:nvPr>
            <p:ph type="ftr" sz="quarter" idx="11"/>
          </p:nvPr>
        </p:nvSpPr>
        <p:spPr/>
        <p:txBody>
          <a:bodyPr/>
          <a:lstStyle/>
          <a:p>
            <a:r>
              <a:rPr lang="en-US" dirty="0"/>
              <a:t>Add department/office name here</a:t>
            </a:r>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Tree>
    <p:extLst>
      <p:ext uri="{BB962C8B-B14F-4D97-AF65-F5344CB8AC3E}">
        <p14:creationId xmlns:p14="http://schemas.microsoft.com/office/powerpoint/2010/main" val="26008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5BC5D7-BBAA-47FA-8583-0741C0F6CCCD}" type="datetime1">
              <a:rPr lang="en-US" smtClean="0"/>
              <a:t>10/12/2021</a:t>
            </a:fld>
            <a:endParaRPr lang="en-US" dirty="0"/>
          </a:p>
        </p:txBody>
      </p:sp>
      <p:sp>
        <p:nvSpPr>
          <p:cNvPr id="4" name="Footer Placeholder 3"/>
          <p:cNvSpPr>
            <a:spLocks noGrp="1"/>
          </p:cNvSpPr>
          <p:nvPr>
            <p:ph type="ftr" sz="quarter" idx="11"/>
          </p:nvPr>
        </p:nvSpPr>
        <p:spPr/>
        <p:txBody>
          <a:bodyPr/>
          <a:lstStyle/>
          <a:p>
            <a:r>
              <a:rPr lang="en-US" dirty="0"/>
              <a:t>Add department/office name here</a:t>
            </a:r>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383226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353CB-9600-42CF-9E38-5955248467BC}" type="datetime1">
              <a:rPr lang="en-US" smtClean="0"/>
              <a:t>10/12/2021</a:t>
            </a:fld>
            <a:endParaRPr lang="en-US" dirty="0"/>
          </a:p>
        </p:txBody>
      </p:sp>
      <p:sp>
        <p:nvSpPr>
          <p:cNvPr id="3" name="Footer Placeholder 2"/>
          <p:cNvSpPr>
            <a:spLocks noGrp="1"/>
          </p:cNvSpPr>
          <p:nvPr>
            <p:ph type="ftr" sz="quarter" idx="11"/>
          </p:nvPr>
        </p:nvSpPr>
        <p:spPr/>
        <p:txBody>
          <a:bodyPr/>
          <a:lstStyle/>
          <a:p>
            <a:r>
              <a:rPr lang="en-US" dirty="0"/>
              <a:t>Add department/office name here</a:t>
            </a:r>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Tree>
    <p:extLst>
      <p:ext uri="{BB962C8B-B14F-4D97-AF65-F5344CB8AC3E}">
        <p14:creationId xmlns:p14="http://schemas.microsoft.com/office/powerpoint/2010/main" val="506230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FC7D58-DA09-4034-A84F-8EB6AB85D25C}" type="datetime1">
              <a:rPr lang="en-US" smtClean="0"/>
              <a:t>10/12/2021</a:t>
            </a:fld>
            <a:endParaRPr lang="en-US" dirty="0"/>
          </a:p>
        </p:txBody>
      </p:sp>
      <p:sp>
        <p:nvSpPr>
          <p:cNvPr id="6" name="Footer Placeholder 5"/>
          <p:cNvSpPr>
            <a:spLocks noGrp="1"/>
          </p:cNvSpPr>
          <p:nvPr>
            <p:ph type="ftr" sz="quarter" idx="11"/>
          </p:nvPr>
        </p:nvSpPr>
        <p:spPr/>
        <p:txBody>
          <a:bodyPr/>
          <a:lstStyle/>
          <a:p>
            <a:r>
              <a:rPr lang="en-US" dirty="0"/>
              <a:t>Add department/office name here</a:t>
            </a:r>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273574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88FAE6-262E-46F1-B9B6-B597A6F1349A}" type="datetime1">
              <a:rPr lang="en-US" smtClean="0"/>
              <a:t>10/12/2021</a:t>
            </a:fld>
            <a:endParaRPr lang="en-US" dirty="0"/>
          </a:p>
        </p:txBody>
      </p:sp>
      <p:sp>
        <p:nvSpPr>
          <p:cNvPr id="6" name="Footer Placeholder 5"/>
          <p:cNvSpPr>
            <a:spLocks noGrp="1"/>
          </p:cNvSpPr>
          <p:nvPr>
            <p:ph type="ftr" sz="quarter" idx="11"/>
          </p:nvPr>
        </p:nvSpPr>
        <p:spPr/>
        <p:txBody>
          <a:bodyPr/>
          <a:lstStyle/>
          <a:p>
            <a:r>
              <a:rPr lang="en-US" dirty="0"/>
              <a:t>Add department/office name here</a:t>
            </a:r>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extLst>
      <p:ext uri="{BB962C8B-B14F-4D97-AF65-F5344CB8AC3E}">
        <p14:creationId xmlns:p14="http://schemas.microsoft.com/office/powerpoint/2010/main" val="157320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B74E54-051A-4D47-A93E-73769CE8536A}" type="datetime1">
              <a:rPr lang="en-US" smtClean="0"/>
              <a:t>10/12/2021</a:t>
            </a:fld>
            <a:endParaRPr lang="en-US" sz="1400" dirty="0">
              <a:solidFill>
                <a:schemeClr val="tx2"/>
              </a:solidFill>
            </a:endParaRP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lgn="r"/>
            <a:r>
              <a:rPr lang="en-US" sz="1400" dirty="0">
                <a:solidFill>
                  <a:schemeClr val="tx2"/>
                </a:solidFill>
              </a:rPr>
              <a:t>Add department/office name here</a:t>
            </a: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Tree>
    <p:extLst>
      <p:ext uri="{BB962C8B-B14F-4D97-AF65-F5344CB8AC3E}">
        <p14:creationId xmlns:p14="http://schemas.microsoft.com/office/powerpoint/2010/main" val="1896407197"/>
      </p:ext>
    </p:extLst>
  </p:cSld>
  <p:clrMap bg1="lt1" tx1="dk1" bg2="lt2" tx2="dk2" accent1="accent1" accent2="accent2" accent3="accent3" accent4="accent4" accent5="accent5" accent6="accent6" hlink="hlink" folHlink="folHlink"/>
  <p:sldLayoutIdLst>
    <p:sldLayoutId id="2147484217" r:id="rId1"/>
    <p:sldLayoutId id="2147484218" r:id="rId2"/>
    <p:sldLayoutId id="2147484219" r:id="rId3"/>
    <p:sldLayoutId id="2147484220" r:id="rId4"/>
    <p:sldLayoutId id="2147484221" r:id="rId5"/>
    <p:sldLayoutId id="2147484222" r:id="rId6"/>
    <p:sldLayoutId id="2147484223" r:id="rId7"/>
    <p:sldLayoutId id="2147484224" r:id="rId8"/>
    <p:sldLayoutId id="2147484225" r:id="rId9"/>
    <p:sldLayoutId id="2147484226" r:id="rId10"/>
    <p:sldLayoutId id="2147484227" r:id="rId11"/>
    <p:sldLayoutId id="2147484228" r:id="rId12"/>
    <p:sldLayoutId id="2147484229" r:id="rId13"/>
    <p:sldLayoutId id="2147484230" r:id="rId14"/>
    <p:sldLayoutId id="2147484231" r:id="rId15"/>
    <p:sldLayoutId id="2147484232" r:id="rId16"/>
    <p:sldLayoutId id="2147484233"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ctrTitle"/>
          </p:nvPr>
        </p:nvSpPr>
        <p:spPr>
          <a:xfrm>
            <a:off x="1524000" y="1282700"/>
            <a:ext cx="7315201" cy="2345267"/>
          </a:xfrm>
        </p:spPr>
        <p:txBody>
          <a:bodyPr>
            <a:normAutofit/>
          </a:bodyPr>
          <a:lstStyle/>
          <a:p>
            <a:r>
              <a:rPr lang="en-US" sz="4400" dirty="0">
                <a:latin typeface="Times New Roman" panose="02020603050405020304" pitchFamily="18" charset="0"/>
                <a:cs typeface="Times New Roman" panose="02020603050405020304" pitchFamily="18" charset="0"/>
              </a:rPr>
              <a:t>2022 Budget Presentation</a:t>
            </a:r>
            <a:br>
              <a:rPr lang="en-US" sz="4400" dirty="0">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Clerk and Recorder’s Office</a:t>
            </a:r>
            <a:br>
              <a:rPr lang="en-US" sz="4400" dirty="0">
                <a:latin typeface="Times New Roman" panose="02020603050405020304" pitchFamily="18" charset="0"/>
                <a:cs typeface="Times New Roman" panose="02020603050405020304" pitchFamily="18" charset="0"/>
              </a:rPr>
            </a:br>
            <a:endParaRPr lang="en-US" sz="44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latin typeface="Times New Roman" panose="02020603050405020304" pitchFamily="18" charset="0"/>
              <a:cs typeface="Times New Roman" panose="02020603050405020304" pitchFamily="18" charset="0"/>
            </a:endParaRPr>
          </a:p>
        </p:txBody>
      </p:sp>
      <p:sp>
        <p:nvSpPr>
          <p:cNvPr id="3" name="Rectangle 2"/>
          <p:cNvSpPr>
            <a:spLocks noGrp="1"/>
          </p:cNvSpPr>
          <p:nvPr>
            <p:ph type="subTitle" idx="1"/>
          </p:nvPr>
        </p:nvSpPr>
        <p:spPr/>
        <p:txBody>
          <a:bodyPr>
            <a:noAutofit/>
          </a:bodyPr>
          <a:lstStyle/>
          <a:p>
            <a:r>
              <a:rPr lang="en-US" dirty="0">
                <a:latin typeface="Times New Roman" panose="02020603050405020304" pitchFamily="18" charset="0"/>
                <a:cs typeface="Times New Roman" panose="02020603050405020304" pitchFamily="18" charset="0"/>
              </a:rPr>
              <a:t>Chuck Broerman, El Paso County Clerk and Recorder</a:t>
            </a:r>
          </a:p>
          <a:p>
            <a:r>
              <a:rPr lang="en-US" dirty="0">
                <a:latin typeface="Times New Roman" panose="02020603050405020304" pitchFamily="18" charset="0"/>
                <a:cs typeface="Times New Roman" panose="02020603050405020304" pitchFamily="18" charset="0"/>
              </a:rPr>
              <a:t>October 19, 2021</a:t>
            </a:r>
          </a:p>
        </p:txBody>
      </p:sp>
      <p:pic>
        <p:nvPicPr>
          <p:cNvPr id="5" name="Picture 4">
            <a:extLst>
              <a:ext uri="{FF2B5EF4-FFF2-40B4-BE49-F238E27FC236}">
                <a16:creationId xmlns:a16="http://schemas.microsoft.com/office/drawing/2014/main" id="{544258F2-2F66-4AD3-B191-AA63B0137266}"/>
              </a:ext>
            </a:extLst>
          </p:cNvPr>
          <p:cNvPicPr>
            <a:picLocks noChangeAspect="1"/>
          </p:cNvPicPr>
          <p:nvPr/>
        </p:nvPicPr>
        <p:blipFill>
          <a:blip r:embed="rId3"/>
          <a:stretch>
            <a:fillRect/>
          </a:stretch>
        </p:blipFill>
        <p:spPr>
          <a:xfrm>
            <a:off x="492369" y="533400"/>
            <a:ext cx="1305918" cy="133084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14400" y="-13063"/>
            <a:ext cx="7704667" cy="761999"/>
          </a:xfrm>
        </p:spPr>
        <p:txBody>
          <a:bodyPr>
            <a:normAutofit/>
          </a:bodyPr>
          <a:lstStyle/>
          <a:p>
            <a:r>
              <a:rPr lang="en-JM" dirty="0">
                <a:latin typeface="Times New Roman" panose="02020603050405020304" pitchFamily="18" charset="0"/>
                <a:cs typeface="Times New Roman" panose="02020603050405020304" pitchFamily="18" charset="0"/>
              </a:rPr>
              <a:t>Base Budget and Critical Needs</a:t>
            </a: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10</a:t>
            </a:fld>
            <a:endParaRPr lang="en-US" dirty="0"/>
          </a:p>
        </p:txBody>
      </p:sp>
      <p:pic>
        <p:nvPicPr>
          <p:cNvPr id="7" name="Picture 6">
            <a:extLst>
              <a:ext uri="{FF2B5EF4-FFF2-40B4-BE49-F238E27FC236}">
                <a16:creationId xmlns:a16="http://schemas.microsoft.com/office/drawing/2014/main" id="{A1CFBFAC-E5D6-432D-AF1B-0B95724BEFE3}"/>
              </a:ext>
            </a:extLst>
          </p:cNvPr>
          <p:cNvPicPr>
            <a:picLocks noChangeAspect="1"/>
          </p:cNvPicPr>
          <p:nvPr/>
        </p:nvPicPr>
        <p:blipFill>
          <a:blip r:embed="rId3"/>
          <a:stretch>
            <a:fillRect/>
          </a:stretch>
        </p:blipFill>
        <p:spPr>
          <a:xfrm>
            <a:off x="84858" y="5943601"/>
            <a:ext cx="897275" cy="914399"/>
          </a:xfrm>
          <a:prstGeom prst="rect">
            <a:avLst/>
          </a:prstGeom>
        </p:spPr>
      </p:pic>
      <p:graphicFrame>
        <p:nvGraphicFramePr>
          <p:cNvPr id="9" name="Content Placeholder 8">
            <a:extLst>
              <a:ext uri="{FF2B5EF4-FFF2-40B4-BE49-F238E27FC236}">
                <a16:creationId xmlns:a16="http://schemas.microsoft.com/office/drawing/2014/main" id="{D9F30676-03FE-441C-B4AC-8A3E8EAEC49B}"/>
              </a:ext>
            </a:extLst>
          </p:cNvPr>
          <p:cNvGraphicFramePr>
            <a:graphicFrameLocks noGrp="1"/>
          </p:cNvGraphicFramePr>
          <p:nvPr>
            <p:ph idx="1"/>
            <p:extLst>
              <p:ext uri="{D42A27DB-BD31-4B8C-83A1-F6EECF244321}">
                <p14:modId xmlns:p14="http://schemas.microsoft.com/office/powerpoint/2010/main" val="3916805774"/>
              </p:ext>
            </p:extLst>
          </p:nvPr>
        </p:nvGraphicFramePr>
        <p:xfrm>
          <a:off x="239026" y="710212"/>
          <a:ext cx="8754340" cy="5233389"/>
        </p:xfrm>
        <a:graphic>
          <a:graphicData uri="http://schemas.openxmlformats.org/drawingml/2006/table">
            <a:tbl>
              <a:tblPr>
                <a:tableStyleId>{5C22544A-7EE6-4342-B048-85BDC9FD1C3A}</a:tableStyleId>
              </a:tblPr>
              <a:tblGrid>
                <a:gridCol w="566779">
                  <a:extLst>
                    <a:ext uri="{9D8B030D-6E8A-4147-A177-3AD203B41FA5}">
                      <a16:colId xmlns:a16="http://schemas.microsoft.com/office/drawing/2014/main" val="1150550344"/>
                    </a:ext>
                  </a:extLst>
                </a:gridCol>
                <a:gridCol w="664657">
                  <a:extLst>
                    <a:ext uri="{9D8B030D-6E8A-4147-A177-3AD203B41FA5}">
                      <a16:colId xmlns:a16="http://schemas.microsoft.com/office/drawing/2014/main" val="1953642764"/>
                    </a:ext>
                  </a:extLst>
                </a:gridCol>
                <a:gridCol w="1183634">
                  <a:extLst>
                    <a:ext uri="{9D8B030D-6E8A-4147-A177-3AD203B41FA5}">
                      <a16:colId xmlns:a16="http://schemas.microsoft.com/office/drawing/2014/main" val="3281711199"/>
                    </a:ext>
                  </a:extLst>
                </a:gridCol>
                <a:gridCol w="728390">
                  <a:extLst>
                    <a:ext uri="{9D8B030D-6E8A-4147-A177-3AD203B41FA5}">
                      <a16:colId xmlns:a16="http://schemas.microsoft.com/office/drawing/2014/main" val="516363420"/>
                    </a:ext>
                  </a:extLst>
                </a:gridCol>
                <a:gridCol w="512150">
                  <a:extLst>
                    <a:ext uri="{9D8B030D-6E8A-4147-A177-3AD203B41FA5}">
                      <a16:colId xmlns:a16="http://schemas.microsoft.com/office/drawing/2014/main" val="193005841"/>
                    </a:ext>
                  </a:extLst>
                </a:gridCol>
                <a:gridCol w="728390">
                  <a:extLst>
                    <a:ext uri="{9D8B030D-6E8A-4147-A177-3AD203B41FA5}">
                      <a16:colId xmlns:a16="http://schemas.microsoft.com/office/drawing/2014/main" val="1871328449"/>
                    </a:ext>
                  </a:extLst>
                </a:gridCol>
                <a:gridCol w="728390">
                  <a:extLst>
                    <a:ext uri="{9D8B030D-6E8A-4147-A177-3AD203B41FA5}">
                      <a16:colId xmlns:a16="http://schemas.microsoft.com/office/drawing/2014/main" val="3445291083"/>
                    </a:ext>
                  </a:extLst>
                </a:gridCol>
                <a:gridCol w="728390">
                  <a:extLst>
                    <a:ext uri="{9D8B030D-6E8A-4147-A177-3AD203B41FA5}">
                      <a16:colId xmlns:a16="http://schemas.microsoft.com/office/drawing/2014/main" val="2478096485"/>
                    </a:ext>
                  </a:extLst>
                </a:gridCol>
                <a:gridCol w="728390">
                  <a:extLst>
                    <a:ext uri="{9D8B030D-6E8A-4147-A177-3AD203B41FA5}">
                      <a16:colId xmlns:a16="http://schemas.microsoft.com/office/drawing/2014/main" val="3000920461"/>
                    </a:ext>
                  </a:extLst>
                </a:gridCol>
                <a:gridCol w="728390">
                  <a:extLst>
                    <a:ext uri="{9D8B030D-6E8A-4147-A177-3AD203B41FA5}">
                      <a16:colId xmlns:a16="http://schemas.microsoft.com/office/drawing/2014/main" val="3428460460"/>
                    </a:ext>
                  </a:extLst>
                </a:gridCol>
                <a:gridCol w="728390">
                  <a:extLst>
                    <a:ext uri="{9D8B030D-6E8A-4147-A177-3AD203B41FA5}">
                      <a16:colId xmlns:a16="http://schemas.microsoft.com/office/drawing/2014/main" val="2869221443"/>
                    </a:ext>
                  </a:extLst>
                </a:gridCol>
                <a:gridCol w="728390">
                  <a:extLst>
                    <a:ext uri="{9D8B030D-6E8A-4147-A177-3AD203B41FA5}">
                      <a16:colId xmlns:a16="http://schemas.microsoft.com/office/drawing/2014/main" val="3598460315"/>
                    </a:ext>
                  </a:extLst>
                </a:gridCol>
              </a:tblGrid>
              <a:tr h="703123">
                <a:tc>
                  <a:txBody>
                    <a:bodyPr/>
                    <a:lstStyle/>
                    <a:p>
                      <a:pPr algn="ctr" fontAlgn="b"/>
                      <a:r>
                        <a:rPr lang="en-US" sz="1000" u="none" strike="noStrike" dirty="0">
                          <a:effectLst/>
                        </a:rPr>
                        <a:t>Company</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Business Unit</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Description</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 2019 Budget - OAB</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2019 On going changes</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 2020 Budget - OAB</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2020 On going changes</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 2021 Budget-OAB</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2021 On going changes</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 2022 Base budget</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2022 Critical Needs/Requests</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2022 PBB</a:t>
                      </a:r>
                      <a:endParaRPr lang="en-US" sz="1000" b="1" i="0" u="sng"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019208669"/>
                  </a:ext>
                </a:extLst>
              </a:tr>
              <a:tr h="234376">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850083374"/>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12325</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Operations</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702,870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17,583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720,453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(10,294)</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710,159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710,159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710,159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210662196"/>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12326</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Motor Vehicles</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4,074,832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175,205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4,250,037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(89,684)</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4,160,353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4,160,353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4,460,353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558233710"/>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12327</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Elections</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2,074,087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31,462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2,105,549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(10,477)</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2,095,072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2,095,072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2,095,072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414815038"/>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12328</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Delivers Licenses</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380,372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18,435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398,807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(5,208)</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393,599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393,599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393,599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768841178"/>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12332</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Administration</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602,035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22,377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624,412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(7,262)</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617,150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617,150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617,150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927123242"/>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12333</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Recording</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506,677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26,690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533,367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(8,950)</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524,417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524,417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524,417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795198131"/>
                  </a:ext>
                </a:extLst>
              </a:tr>
              <a:tr h="302538">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12334</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Clerk to the Board</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249,043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10,228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259,271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(3,474)</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255,797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255,797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255,797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831299943"/>
                  </a:ext>
                </a:extLst>
              </a:tr>
              <a:tr h="222655">
                <a:tc>
                  <a:txBody>
                    <a:bodyPr/>
                    <a:lstStyle/>
                    <a:p>
                      <a:pPr algn="l" fontAlgn="b"/>
                      <a:r>
                        <a:rPr lang="en-US" sz="1000" u="none" strike="noStrike" dirty="0">
                          <a:effectLst/>
                        </a:rPr>
                        <a:t>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Clerk &amp; Recorder</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8,589,916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301,980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8,891,896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(135,349)</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8,756,547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8,756,547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300,000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9,056,547 </a:t>
                      </a:r>
                      <a:endParaRPr lang="en-US" sz="1000" b="1"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453490029"/>
                  </a:ext>
                </a:extLst>
              </a:tr>
              <a:tr h="234376">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789809"/>
                  </a:ext>
                </a:extLst>
              </a:tr>
              <a:tr h="703123">
                <a:tc>
                  <a:txBody>
                    <a:bodyPr/>
                    <a:lstStyle/>
                    <a:p>
                      <a:pPr algn="ctr" fontAlgn="ctr"/>
                      <a:r>
                        <a:rPr lang="en-US" sz="1000" u="sng" strike="noStrike" dirty="0">
                          <a:effectLst/>
                        </a:rPr>
                        <a:t>Company</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Business Unit</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Description</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 2019 Budget - OAB</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2019 On going changes</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 2020 Budget - OAB</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2020 On going changes</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 2021 OAB</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2021 On going changes</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ctr"/>
                      <a:r>
                        <a:rPr lang="en-US" sz="1000" u="sng" strike="noStrike" dirty="0">
                          <a:effectLst/>
                        </a:rPr>
                        <a:t> 2022 Base budget</a:t>
                      </a:r>
                      <a:endParaRPr lang="en-US" sz="1000" b="1" i="0" u="sng" strike="noStrike" dirty="0">
                        <a:solidFill>
                          <a:srgbClr val="000000"/>
                        </a:solidFill>
                        <a:effectLst/>
                        <a:latin typeface="Times New Roman" panose="02020603050405020304" pitchFamily="18" charset="0"/>
                      </a:endParaRPr>
                    </a:p>
                  </a:txBody>
                  <a:tcPr marL="0" marR="0" marT="0" marB="0" anchor="ctr"/>
                </a:tc>
                <a:tc>
                  <a:txBody>
                    <a:bodyPr/>
                    <a:lstStyle/>
                    <a:p>
                      <a:pPr algn="ctr" fontAlgn="b"/>
                      <a:r>
                        <a:rPr lang="en-US" sz="1000" u="sng" strike="noStrike" dirty="0">
                          <a:effectLst/>
                        </a:rPr>
                        <a:t>2022 Critical Needs/Requests</a:t>
                      </a:r>
                      <a:endParaRPr lang="en-US" sz="1000" b="1" i="0" u="sng" strike="noStrike" dirty="0">
                        <a:solidFill>
                          <a:srgbClr val="000000"/>
                        </a:solidFill>
                        <a:effectLst/>
                        <a:latin typeface="Times New Roman" panose="02020603050405020304" pitchFamily="18" charset="0"/>
                      </a:endParaRPr>
                    </a:p>
                  </a:txBody>
                  <a:tcPr marL="0" marR="0" marT="0" marB="0" anchor="b"/>
                </a:tc>
                <a:tc>
                  <a:txBody>
                    <a:bodyPr/>
                    <a:lstStyle/>
                    <a:p>
                      <a:pPr algn="ctr" fontAlgn="b"/>
                      <a:r>
                        <a:rPr lang="en-US" sz="1000" u="sng" strike="noStrike" dirty="0">
                          <a:effectLst/>
                        </a:rPr>
                        <a:t>2022 PBB</a:t>
                      </a:r>
                      <a:endParaRPr lang="en-US" sz="1000" b="1" i="0" u="sng"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149776938"/>
                  </a:ext>
                </a:extLst>
              </a:tr>
              <a:tr h="442752">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12329</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Board Approved Projects</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50,000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250,000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963469121"/>
                  </a:ext>
                </a:extLst>
              </a:tr>
              <a:tr h="234376">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12330</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C&amp;R Late Registration</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800,000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1,400,000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(400,000)</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1,000,000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206966980"/>
                  </a:ext>
                </a:extLst>
              </a:tr>
              <a:tr h="442752">
                <a:tc>
                  <a:txBody>
                    <a:bodyPr/>
                    <a:lstStyle/>
                    <a:p>
                      <a:pPr algn="l" fontAlgn="b"/>
                      <a:r>
                        <a:rPr lang="en-US" sz="1000" u="none" strike="noStrike" dirty="0">
                          <a:effectLst/>
                        </a:rPr>
                        <a:t>00001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12331</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Add'l Clerk's Fees HB 07-1119</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2,600,000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(300,000)</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2,300,000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(300,000)</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2,000,000 </a:t>
                      </a:r>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2,000,000 </a:t>
                      </a:r>
                      <a:endParaRPr lang="en-US" sz="10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481637514"/>
                  </a:ext>
                </a:extLst>
              </a:tr>
              <a:tr h="302538">
                <a:tc>
                  <a:txBody>
                    <a:bodyPr/>
                    <a:lstStyle/>
                    <a:p>
                      <a:pPr algn="l" fontAlgn="b"/>
                      <a:r>
                        <a:rPr lang="en-US" sz="1000" u="none" strike="noStrike" dirty="0">
                          <a:effectLst/>
                        </a:rPr>
                        <a:t>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Clerk &amp; Recorder - RES</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3,600,000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l" fontAlgn="b"/>
                      <a:r>
                        <a:rPr lang="en-US" sz="1000" u="none" strike="noStrike" dirty="0">
                          <a:effectLst/>
                        </a:rPr>
                        <a:t>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3,900,000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(650,000)</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3,250,000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3,250,000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0 </a:t>
                      </a:r>
                      <a:endParaRPr lang="en-US" sz="1000" b="1" i="0" u="none" strike="noStrike" dirty="0">
                        <a:solidFill>
                          <a:srgbClr val="000000"/>
                        </a:solidFill>
                        <a:effectLst/>
                        <a:latin typeface="Times New Roman" panose="02020603050405020304" pitchFamily="18" charset="0"/>
                      </a:endParaRPr>
                    </a:p>
                  </a:txBody>
                  <a:tcPr marL="0" marR="0" marT="0" marB="0" anchor="b"/>
                </a:tc>
                <a:tc>
                  <a:txBody>
                    <a:bodyPr/>
                    <a:lstStyle/>
                    <a:p>
                      <a:pPr algn="r" fontAlgn="b"/>
                      <a:r>
                        <a:rPr lang="en-US" sz="1000" u="none" strike="noStrike" dirty="0">
                          <a:effectLst/>
                        </a:rPr>
                        <a:t>3,250,000 </a:t>
                      </a:r>
                      <a:endParaRPr lang="en-US" sz="1000" b="1"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4146191962"/>
                  </a:ext>
                </a:extLst>
              </a:tr>
            </a:tbl>
          </a:graphicData>
        </a:graphic>
      </p:graphicFrame>
    </p:spTree>
    <p:extLst>
      <p:ext uri="{BB962C8B-B14F-4D97-AF65-F5344CB8AC3E}">
        <p14:creationId xmlns:p14="http://schemas.microsoft.com/office/powerpoint/2010/main" val="1855840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82133" y="457200"/>
            <a:ext cx="7704667" cy="5562599"/>
          </a:xfrm>
        </p:spPr>
        <p:txBody>
          <a:bodyPr>
            <a:normAutofit/>
          </a:bodyPr>
          <a:lstStyle/>
          <a:p>
            <a:r>
              <a:rPr lang="en-JM" sz="6600" dirty="0">
                <a:latin typeface="Times New Roman" panose="02020603050405020304" pitchFamily="18" charset="0"/>
                <a:cs typeface="Times New Roman" panose="02020603050405020304" pitchFamily="18" charset="0"/>
              </a:rPr>
              <a:t>Questions? </a:t>
            </a: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11</a:t>
            </a:fld>
            <a:endParaRPr lang="en-US" dirty="0"/>
          </a:p>
        </p:txBody>
      </p:sp>
      <p:pic>
        <p:nvPicPr>
          <p:cNvPr id="7" name="Picture 6">
            <a:extLst>
              <a:ext uri="{FF2B5EF4-FFF2-40B4-BE49-F238E27FC236}">
                <a16:creationId xmlns:a16="http://schemas.microsoft.com/office/drawing/2014/main" id="{EEAC7267-BD3D-40D6-B972-DD07F10211CD}"/>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4291271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82133" y="457201"/>
            <a:ext cx="7704667" cy="1142999"/>
          </a:xfrm>
        </p:spPr>
        <p:txBody>
          <a:bodyPr/>
          <a:lstStyle/>
          <a:p>
            <a:r>
              <a:rPr lang="en-JM" dirty="0">
                <a:latin typeface="Times New Roman" panose="02020603050405020304" pitchFamily="18" charset="0"/>
                <a:cs typeface="Times New Roman" panose="02020603050405020304" pitchFamily="18" charset="0"/>
              </a:rPr>
              <a:t>Organizational Chart </a:t>
            </a:r>
          </a:p>
        </p:txBody>
      </p:sp>
      <p:sp>
        <p:nvSpPr>
          <p:cNvPr id="3" name="Rectangle 2"/>
          <p:cNvSpPr>
            <a:spLocks noGrp="1"/>
          </p:cNvSpPr>
          <p:nvPr>
            <p:ph idx="1"/>
          </p:nvPr>
        </p:nvSpPr>
        <p:spPr>
          <a:xfrm>
            <a:off x="982132" y="1901298"/>
            <a:ext cx="7704667" cy="4572000"/>
          </a:xfrm>
        </p:spPr>
        <p:txBody>
          <a:bodyPr anchor="t"/>
          <a:lstStyle/>
          <a:p>
            <a:r>
              <a:rPr lang="en-US" dirty="0">
                <a:latin typeface="Times New Roman" panose="02020603050405020304" pitchFamily="18" charset="0"/>
                <a:cs typeface="Times New Roman" panose="02020603050405020304" pitchFamily="18" charset="0"/>
              </a:rPr>
              <a:t>Our Office seeks to provide the best customer service possible, and to maximize our efficiencies. Our ability to do so is primarily attributable to our amazing staff.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chart on the next page outlines our organizational structure. We truly could not do what we do without them. </a:t>
            </a:r>
            <a:endParaRPr lang="en-JM" dirty="0">
              <a:latin typeface="Times New Roman" panose="02020603050405020304" pitchFamily="18" charset="0"/>
              <a:cs typeface="Times New Roman" panose="02020603050405020304" pitchFamily="18" charset="0"/>
            </a:endParaRPr>
          </a:p>
          <a:p>
            <a:pPr marL="365760" lvl="1" indent="0">
              <a:buNone/>
            </a:pPr>
            <a:endParaRPr lang="en-JM" dirty="0"/>
          </a:p>
          <a:p>
            <a:pPr marL="365760" lvl="1" indent="0">
              <a:buNone/>
            </a:pPr>
            <a:endParaRPr lang="en-JM" dirty="0"/>
          </a:p>
          <a:p>
            <a:endParaRPr lang="en-US" dirty="0"/>
          </a:p>
        </p:txBody>
      </p:sp>
      <p:sp>
        <p:nvSpPr>
          <p:cNvPr id="6" name="Footer Placeholder 5"/>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4" name="Slide Number Placeholder 3"/>
          <p:cNvSpPr>
            <a:spLocks noGrp="1"/>
          </p:cNvSpPr>
          <p:nvPr>
            <p:ph type="sldNum" sz="quarter" idx="12"/>
          </p:nvPr>
        </p:nvSpPr>
        <p:spPr/>
        <p:txBody>
          <a:bodyPr/>
          <a:lstStyle/>
          <a:p>
            <a:fld id="{D4B5ADC2-7248-4799-8E52-477E151C3EE9}" type="slidenum">
              <a:rPr lang="en-US" sz="1400" b="1" smtClean="0"/>
              <a:pPr/>
              <a:t>2</a:t>
            </a:fld>
            <a:endParaRPr lang="en-US" dirty="0"/>
          </a:p>
        </p:txBody>
      </p:sp>
      <p:pic>
        <p:nvPicPr>
          <p:cNvPr id="7" name="Picture 6">
            <a:extLst>
              <a:ext uri="{FF2B5EF4-FFF2-40B4-BE49-F238E27FC236}">
                <a16:creationId xmlns:a16="http://schemas.microsoft.com/office/drawing/2014/main" id="{19F73B3D-D732-42C2-AEA3-3901C3ADBBFF}"/>
              </a:ext>
            </a:extLst>
          </p:cNvPr>
          <p:cNvPicPr>
            <a:picLocks noChangeAspect="1"/>
          </p:cNvPicPr>
          <p:nvPr/>
        </p:nvPicPr>
        <p:blipFill>
          <a:blip r:embed="rId3"/>
          <a:stretch>
            <a:fillRect/>
          </a:stretch>
        </p:blipFill>
        <p:spPr>
          <a:xfrm>
            <a:off x="76200" y="5833535"/>
            <a:ext cx="897275" cy="914399"/>
          </a:xfrm>
          <a:prstGeom prst="rect">
            <a:avLst/>
          </a:prstGeom>
        </p:spPr>
      </p:pic>
    </p:spTree>
    <p:extLst>
      <p:ext uri="{BB962C8B-B14F-4D97-AF65-F5344CB8AC3E}">
        <p14:creationId xmlns:p14="http://schemas.microsoft.com/office/powerpoint/2010/main" val="521775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a:spLocks noGrp="1"/>
          </p:cNvSpPr>
          <p:nvPr>
            <p:ph idx="1"/>
          </p:nvPr>
        </p:nvSpPr>
        <p:spPr>
          <a:xfrm>
            <a:off x="982132" y="1447800"/>
            <a:ext cx="7704667" cy="4572000"/>
          </a:xfrm>
        </p:spPr>
        <p:txBody>
          <a:bodyPr anchor="t"/>
          <a:lstStyle/>
          <a:p>
            <a:pPr marL="365760" lvl="1" indent="0">
              <a:buNone/>
            </a:pPr>
            <a:endParaRPr lang="en-JM" dirty="0"/>
          </a:p>
          <a:p>
            <a:endParaRPr lang="en-US" dirty="0"/>
          </a:p>
        </p:txBody>
      </p:sp>
      <p:sp>
        <p:nvSpPr>
          <p:cNvPr id="6" name="Footer Placeholder 5"/>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4" name="Slide Number Placeholder 3"/>
          <p:cNvSpPr>
            <a:spLocks noGrp="1"/>
          </p:cNvSpPr>
          <p:nvPr>
            <p:ph type="sldNum" sz="quarter" idx="12"/>
          </p:nvPr>
        </p:nvSpPr>
        <p:spPr/>
        <p:txBody>
          <a:bodyPr/>
          <a:lstStyle/>
          <a:p>
            <a:fld id="{D4B5ADC2-7248-4799-8E52-477E151C3EE9}" type="slidenum">
              <a:rPr lang="en-US" sz="1400" b="1" smtClean="0"/>
              <a:pPr/>
              <a:t>3</a:t>
            </a:fld>
            <a:endParaRPr lang="en-US" dirty="0"/>
          </a:p>
        </p:txBody>
      </p:sp>
      <p:pic>
        <p:nvPicPr>
          <p:cNvPr id="7" name="Picture 6">
            <a:extLst>
              <a:ext uri="{FF2B5EF4-FFF2-40B4-BE49-F238E27FC236}">
                <a16:creationId xmlns:a16="http://schemas.microsoft.com/office/drawing/2014/main" id="{19F73B3D-D732-42C2-AEA3-3901C3ADBBFF}"/>
              </a:ext>
            </a:extLst>
          </p:cNvPr>
          <p:cNvPicPr>
            <a:picLocks noChangeAspect="1"/>
          </p:cNvPicPr>
          <p:nvPr/>
        </p:nvPicPr>
        <p:blipFill>
          <a:blip r:embed="rId3"/>
          <a:stretch>
            <a:fillRect/>
          </a:stretch>
        </p:blipFill>
        <p:spPr>
          <a:xfrm>
            <a:off x="76200" y="5833535"/>
            <a:ext cx="897275" cy="914399"/>
          </a:xfrm>
          <a:prstGeom prst="rect">
            <a:avLst/>
          </a:prstGeom>
        </p:spPr>
      </p:pic>
      <p:pic>
        <p:nvPicPr>
          <p:cNvPr id="12" name="Picture 11" descr="Graphical user interface&#10;&#10;Description automatically generated with low confidence">
            <a:extLst>
              <a:ext uri="{FF2B5EF4-FFF2-40B4-BE49-F238E27FC236}">
                <a16:creationId xmlns:a16="http://schemas.microsoft.com/office/drawing/2014/main" id="{AF3928C1-ED80-433B-9244-81AB420F06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7010399"/>
          </a:xfrm>
          <a:prstGeom prst="rect">
            <a:avLst/>
          </a:prstGeom>
        </p:spPr>
      </p:pic>
    </p:spTree>
    <p:extLst>
      <p:ext uri="{BB962C8B-B14F-4D97-AF65-F5344CB8AC3E}">
        <p14:creationId xmlns:p14="http://schemas.microsoft.com/office/powerpoint/2010/main" val="290011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75602" y="0"/>
            <a:ext cx="7704667" cy="1066799"/>
          </a:xfrm>
        </p:spPr>
        <p:txBody>
          <a:bodyPr>
            <a:normAutofit/>
          </a:bodyPr>
          <a:lstStyle/>
          <a:p>
            <a:r>
              <a:rPr lang="en-JM" dirty="0">
                <a:latin typeface="Times New Roman" panose="02020603050405020304" pitchFamily="18" charset="0"/>
                <a:cs typeface="Times New Roman" panose="02020603050405020304" pitchFamily="18" charset="0"/>
              </a:rPr>
              <a:t>Operations</a:t>
            </a:r>
          </a:p>
        </p:txBody>
      </p:sp>
      <p:sp>
        <p:nvSpPr>
          <p:cNvPr id="3" name="Rectangle 2"/>
          <p:cNvSpPr>
            <a:spLocks noGrp="1"/>
          </p:cNvSpPr>
          <p:nvPr>
            <p:ph idx="1"/>
          </p:nvPr>
        </p:nvSpPr>
        <p:spPr>
          <a:xfrm>
            <a:off x="982133" y="1371600"/>
            <a:ext cx="7704667" cy="4628216"/>
          </a:xfrm>
        </p:spPr>
        <p:txBody>
          <a:bodyPr anchor="t">
            <a:normAutofit fontScale="92500"/>
          </a:bodyPr>
          <a:lstStyle/>
          <a:p>
            <a:r>
              <a:rPr lang="en-US" b="1" dirty="0">
                <a:latin typeface="Times New Roman" panose="02020603050405020304" pitchFamily="18" charset="0"/>
                <a:cs typeface="Times New Roman" panose="02020603050405020304" pitchFamily="18" charset="0"/>
              </a:rPr>
              <a:t>Motor Vehicle – </a:t>
            </a:r>
            <a:r>
              <a:rPr lang="en-US" dirty="0">
                <a:latin typeface="Times New Roman" panose="02020603050405020304" pitchFamily="18" charset="0"/>
                <a:cs typeface="Times New Roman" panose="02020603050405020304" pitchFamily="18" charset="0"/>
              </a:rPr>
              <a:t>The Motor Vehicle Department helps citizens register their vehicles, process registration renewals, renew driver’s licenses, and issues plates and placards. El Paso County has four</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offices – including one on Fort Carson – and is the only county in the state to offer Saturday services, as well as a 24/7 registration renewal kiosk.</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Elections – </a:t>
            </a:r>
            <a:r>
              <a:rPr lang="en-US" dirty="0">
                <a:latin typeface="Times New Roman" panose="02020603050405020304" pitchFamily="18" charset="0"/>
                <a:cs typeface="Times New Roman" panose="02020603050405020304" pitchFamily="18" charset="0"/>
              </a:rPr>
              <a:t>Elections oversees and administers elections for El Paso County. The award-winning department maintains the voter registration system for the County, prepares and mails ballots, hosts Voter Service and Polling Centers, and provides accurate results for elections. Elections may also administer elections for special districts as requested. </a:t>
            </a:r>
            <a:endParaRPr lang="en-US"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4</a:t>
            </a:fld>
            <a:endParaRPr lang="en-US" dirty="0"/>
          </a:p>
        </p:txBody>
      </p:sp>
      <p:pic>
        <p:nvPicPr>
          <p:cNvPr id="7" name="Picture 6">
            <a:extLst>
              <a:ext uri="{FF2B5EF4-FFF2-40B4-BE49-F238E27FC236}">
                <a16:creationId xmlns:a16="http://schemas.microsoft.com/office/drawing/2014/main" id="{7FED3467-2C69-4AA7-BB84-76EACEBA00A4}"/>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4277822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82132" y="88295"/>
            <a:ext cx="7704667" cy="1066799"/>
          </a:xfrm>
        </p:spPr>
        <p:txBody>
          <a:bodyPr>
            <a:normAutofit/>
          </a:bodyPr>
          <a:lstStyle/>
          <a:p>
            <a:r>
              <a:rPr lang="en-JM" dirty="0">
                <a:latin typeface="Times New Roman" panose="02020603050405020304" pitchFamily="18" charset="0"/>
                <a:cs typeface="Times New Roman" panose="02020603050405020304" pitchFamily="18" charset="0"/>
              </a:rPr>
              <a:t>Operations</a:t>
            </a:r>
          </a:p>
        </p:txBody>
      </p:sp>
      <p:sp>
        <p:nvSpPr>
          <p:cNvPr id="3" name="Rectangle 2"/>
          <p:cNvSpPr>
            <a:spLocks noGrp="1"/>
          </p:cNvSpPr>
          <p:nvPr>
            <p:ph idx="1"/>
          </p:nvPr>
        </p:nvSpPr>
        <p:spPr>
          <a:xfrm>
            <a:off x="982132" y="1230137"/>
            <a:ext cx="7704667" cy="5081715"/>
          </a:xfrm>
        </p:spPr>
        <p:txBody>
          <a:bodyPr anchor="t">
            <a:normAutofit/>
          </a:bodyPr>
          <a:lstStyle/>
          <a:p>
            <a:r>
              <a:rPr lang="en-US" b="1" dirty="0">
                <a:latin typeface="Times New Roman" pitchFamily="18" charset="0"/>
                <a:cs typeface="Times New Roman" pitchFamily="18" charset="0"/>
              </a:rPr>
              <a:t>Recording –</a:t>
            </a:r>
            <a:r>
              <a:rPr lang="en-US" dirty="0">
                <a:latin typeface="Times New Roman" panose="02020603050405020304" pitchFamily="18" charset="0"/>
                <a:cs typeface="Times New Roman" panose="02020603050405020304" pitchFamily="18" charset="0"/>
              </a:rPr>
              <a:t>Recording is responsible for recording, indexing, copying, and preserving permanent public documents –primarily real estate records. The Recording Department is also responsible for issuing marriage and civil union licenses in El Paso County.</a:t>
            </a:r>
          </a:p>
          <a:p>
            <a:r>
              <a:rPr lang="en-US" b="1" dirty="0">
                <a:latin typeface="Times New Roman" pitchFamily="18" charset="0"/>
                <a:cs typeface="Times New Roman" pitchFamily="18" charset="0"/>
              </a:rPr>
              <a:t>Clerk to the Board –</a:t>
            </a:r>
            <a:r>
              <a:rPr lang="en-US" dirty="0">
                <a:latin typeface="Times New Roman" panose="02020603050405020304" pitchFamily="18" charset="0"/>
                <a:cs typeface="Times New Roman" panose="02020603050405020304" pitchFamily="18" charset="0"/>
              </a:rPr>
              <a:t>The Clerk to the Board records the proceedings and decisions of the Board of County Commissioners, as well as prepares the agenda and maintains minutes for the meetings. The Clerk to the Board is also the contact for liquor and medical marijuana licensing matters for unincorporated El Paso County, and for property tax appeals to the Board of Equalization. </a:t>
            </a: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5</a:t>
            </a:fld>
            <a:endParaRPr lang="en-US" dirty="0"/>
          </a:p>
        </p:txBody>
      </p:sp>
      <p:pic>
        <p:nvPicPr>
          <p:cNvPr id="7" name="Picture 6">
            <a:extLst>
              <a:ext uri="{FF2B5EF4-FFF2-40B4-BE49-F238E27FC236}">
                <a16:creationId xmlns:a16="http://schemas.microsoft.com/office/drawing/2014/main" id="{7FED3467-2C69-4AA7-BB84-76EACEBA00A4}"/>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3202844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82132" y="110066"/>
            <a:ext cx="7704667" cy="1066799"/>
          </a:xfrm>
        </p:spPr>
        <p:txBody>
          <a:bodyPr>
            <a:normAutofit/>
          </a:bodyPr>
          <a:lstStyle/>
          <a:p>
            <a:r>
              <a:rPr lang="en-JM" dirty="0">
                <a:latin typeface="Times New Roman" panose="02020603050405020304" pitchFamily="18" charset="0"/>
                <a:cs typeface="Times New Roman" panose="02020603050405020304" pitchFamily="18" charset="0"/>
              </a:rPr>
              <a:t>Operations</a:t>
            </a:r>
          </a:p>
        </p:txBody>
      </p:sp>
      <p:sp>
        <p:nvSpPr>
          <p:cNvPr id="3" name="Rectangle 2"/>
          <p:cNvSpPr>
            <a:spLocks noGrp="1"/>
          </p:cNvSpPr>
          <p:nvPr>
            <p:ph idx="1"/>
          </p:nvPr>
        </p:nvSpPr>
        <p:spPr>
          <a:xfrm>
            <a:off x="982132" y="1230137"/>
            <a:ext cx="7704667" cy="5081715"/>
          </a:xfrm>
        </p:spPr>
        <p:txBody>
          <a:bodyPr anchor="t">
            <a:normAutofit lnSpcReduction="10000"/>
          </a:bodyPr>
          <a:lstStyle/>
          <a:p>
            <a:r>
              <a:rPr lang="en-US" b="1" dirty="0">
                <a:latin typeface="Times New Roman" panose="02020603050405020304" pitchFamily="18" charset="0"/>
                <a:cs typeface="Times New Roman" panose="02020603050405020304" pitchFamily="18" charset="0"/>
              </a:rPr>
              <a:t>Communications – </a:t>
            </a:r>
            <a:r>
              <a:rPr lang="en-US" dirty="0">
                <a:latin typeface="Times New Roman" panose="02020603050405020304" pitchFamily="18" charset="0"/>
                <a:cs typeface="Times New Roman" panose="02020603050405020304" pitchFamily="18" charset="0"/>
              </a:rPr>
              <a:t>Reviews and answers inquiries from the press, public, and other groups; fulfills Colorado Open Records Act requests made to the Clerk’s Office; informs the public through outreach and other programs; tracks Clerk related legislation and potential impact to operations, and more.</a:t>
            </a:r>
          </a:p>
          <a:p>
            <a:r>
              <a:rPr lang="en-US" b="1" dirty="0">
                <a:latin typeface="Times New Roman" panose="02020603050405020304" pitchFamily="18" charset="0"/>
                <a:cs typeface="Times New Roman" panose="02020603050405020304" pitchFamily="18" charset="0"/>
              </a:rPr>
              <a:t>Operations - </a:t>
            </a:r>
            <a:r>
              <a:rPr lang="en-US" dirty="0">
                <a:latin typeface="Times New Roman" panose="02020603050405020304" pitchFamily="18" charset="0"/>
                <a:cs typeface="Times New Roman" panose="02020603050405020304" pitchFamily="18" charset="0"/>
              </a:rPr>
              <a:t>Supports all other departments within the Clerk’s Office by maintaining facilities, offering office specific technical support, and ordering supplies; provides logistical support to open Voter Service and Polling Centers, office locations, and more.</a:t>
            </a:r>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Finance– </a:t>
            </a:r>
            <a:r>
              <a:rPr lang="en-US" dirty="0">
                <a:latin typeface="Times New Roman" panose="02020603050405020304" pitchFamily="18" charset="0"/>
                <a:cs typeface="Times New Roman" panose="02020603050405020304" pitchFamily="18" charset="0"/>
              </a:rPr>
              <a:t>Tracks, accounts for, and disperses revenue; administers payroll and benefits. </a:t>
            </a:r>
          </a:p>
          <a:p>
            <a:endParaRPr lang="en-US"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6</a:t>
            </a:fld>
            <a:endParaRPr lang="en-US" dirty="0"/>
          </a:p>
        </p:txBody>
      </p:sp>
      <p:pic>
        <p:nvPicPr>
          <p:cNvPr id="7" name="Picture 6">
            <a:extLst>
              <a:ext uri="{FF2B5EF4-FFF2-40B4-BE49-F238E27FC236}">
                <a16:creationId xmlns:a16="http://schemas.microsoft.com/office/drawing/2014/main" id="{7FED3467-2C69-4AA7-BB84-76EACEBA00A4}"/>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3790103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82133" y="68048"/>
            <a:ext cx="7704667" cy="1066799"/>
          </a:xfrm>
        </p:spPr>
        <p:txBody>
          <a:bodyPr>
            <a:normAutofit/>
          </a:bodyPr>
          <a:lstStyle/>
          <a:p>
            <a:r>
              <a:rPr lang="en-JM" dirty="0">
                <a:latin typeface="Times New Roman" panose="02020603050405020304" pitchFamily="18" charset="0"/>
                <a:cs typeface="Times New Roman" panose="02020603050405020304" pitchFamily="18" charset="0"/>
              </a:rPr>
              <a:t>Mandates/State Statutes Required</a:t>
            </a:r>
          </a:p>
        </p:txBody>
      </p:sp>
      <p:sp>
        <p:nvSpPr>
          <p:cNvPr id="3" name="Rectangle 2"/>
          <p:cNvSpPr>
            <a:spLocks noGrp="1"/>
          </p:cNvSpPr>
          <p:nvPr>
            <p:ph idx="1"/>
          </p:nvPr>
        </p:nvSpPr>
        <p:spPr>
          <a:xfrm>
            <a:off x="982133" y="1295400"/>
            <a:ext cx="7704667" cy="4704416"/>
          </a:xfrm>
        </p:spPr>
        <p:txBody>
          <a:bodyPr anchor="t">
            <a:normAutofit/>
          </a:bodyPr>
          <a:lstStyle/>
          <a:p>
            <a:r>
              <a:rPr lang="en-US" dirty="0">
                <a:latin typeface="Times New Roman" panose="02020603050405020304" pitchFamily="18" charset="0"/>
                <a:cs typeface="Times New Roman" panose="02020603050405020304" pitchFamily="18" charset="0"/>
              </a:rPr>
              <a:t>Clerk’s Office &amp; fees – Title 30-1-103, C.R.S.</a:t>
            </a:r>
          </a:p>
          <a:p>
            <a:r>
              <a:rPr lang="en-US" dirty="0">
                <a:latin typeface="Times New Roman" panose="02020603050405020304" pitchFamily="18" charset="0"/>
                <a:cs typeface="Times New Roman" panose="02020603050405020304" pitchFamily="18" charset="0"/>
              </a:rPr>
              <a:t>Motor Vehicle (including Driver’s License) is governed by Title 42, C.R.S.</a:t>
            </a:r>
          </a:p>
          <a:p>
            <a:r>
              <a:rPr lang="en-US" dirty="0">
                <a:latin typeface="Times New Roman" panose="02020603050405020304" pitchFamily="18" charset="0"/>
                <a:cs typeface="Times New Roman" panose="02020603050405020304" pitchFamily="18" charset="0"/>
              </a:rPr>
              <a:t>Elections is governed by Title 1, C.R.S. </a:t>
            </a:r>
          </a:p>
          <a:p>
            <a:r>
              <a:rPr lang="en-US" dirty="0">
                <a:latin typeface="Times New Roman" panose="02020603050405020304" pitchFamily="18" charset="0"/>
                <a:cs typeface="Times New Roman" panose="02020603050405020304" pitchFamily="18" charset="0"/>
              </a:rPr>
              <a:t>Recording is governed by Title 30, C.R.S., but also includes Title 38 and Title 14, C.R.S.</a:t>
            </a:r>
          </a:p>
          <a:p>
            <a:r>
              <a:rPr lang="en-US" dirty="0">
                <a:latin typeface="Times New Roman" panose="02020603050405020304" pitchFamily="18" charset="0"/>
                <a:cs typeface="Times New Roman" panose="02020603050405020304" pitchFamily="18" charset="0"/>
              </a:rPr>
              <a:t>Clerk to the Board of County Commissioners is governed by Title 30, C.R.S.; Board of Equalization is covered by Title 39, C.R.S.</a:t>
            </a:r>
          </a:p>
          <a:p>
            <a:endParaRPr lang="en-US"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7</a:t>
            </a:fld>
            <a:endParaRPr lang="en-US" dirty="0"/>
          </a:p>
        </p:txBody>
      </p:sp>
      <p:pic>
        <p:nvPicPr>
          <p:cNvPr id="7" name="Picture 6">
            <a:extLst>
              <a:ext uri="{FF2B5EF4-FFF2-40B4-BE49-F238E27FC236}">
                <a16:creationId xmlns:a16="http://schemas.microsoft.com/office/drawing/2014/main" id="{FAB8E594-A7E4-489B-A377-DCE5B0186F91}"/>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3978168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981200" y="6209622"/>
            <a:ext cx="5314517" cy="365125"/>
          </a:xfrm>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6" name="Slide Number Placeholder 5"/>
          <p:cNvSpPr>
            <a:spLocks noGrp="1"/>
          </p:cNvSpPr>
          <p:nvPr>
            <p:ph type="sldNum" sz="quarter" idx="12"/>
          </p:nvPr>
        </p:nvSpPr>
        <p:spPr/>
        <p:txBody>
          <a:bodyPr/>
          <a:lstStyle/>
          <a:p>
            <a:fld id="{D4B5ADC2-7248-4799-8E52-477E151C3EE9}" type="slidenum">
              <a:rPr lang="en-US" sz="1400" b="1" smtClean="0"/>
              <a:pPr/>
              <a:t>8</a:t>
            </a:fld>
            <a:endParaRPr lang="en-US" dirty="0"/>
          </a:p>
        </p:txBody>
      </p:sp>
      <p:pic>
        <p:nvPicPr>
          <p:cNvPr id="7" name="Picture 6">
            <a:extLst>
              <a:ext uri="{FF2B5EF4-FFF2-40B4-BE49-F238E27FC236}">
                <a16:creationId xmlns:a16="http://schemas.microsoft.com/office/drawing/2014/main" id="{B7987A20-83F9-479A-BDCA-08096E4AD009}"/>
              </a:ext>
            </a:extLst>
          </p:cNvPr>
          <p:cNvPicPr>
            <a:picLocks noChangeAspect="1"/>
          </p:cNvPicPr>
          <p:nvPr/>
        </p:nvPicPr>
        <p:blipFill>
          <a:blip r:embed="rId3"/>
          <a:stretch>
            <a:fillRect/>
          </a:stretch>
        </p:blipFill>
        <p:spPr>
          <a:xfrm>
            <a:off x="80481" y="5926259"/>
            <a:ext cx="833920" cy="849835"/>
          </a:xfrm>
          <a:prstGeom prst="rect">
            <a:avLst/>
          </a:prstGeom>
        </p:spPr>
      </p:pic>
      <p:graphicFrame>
        <p:nvGraphicFramePr>
          <p:cNvPr id="4" name="Table 7">
            <a:extLst>
              <a:ext uri="{FF2B5EF4-FFF2-40B4-BE49-F238E27FC236}">
                <a16:creationId xmlns:a16="http://schemas.microsoft.com/office/drawing/2014/main" id="{7AE179D5-647E-436C-A185-F1FF00027D18}"/>
              </a:ext>
            </a:extLst>
          </p:cNvPr>
          <p:cNvGraphicFramePr>
            <a:graphicFrameLocks noGrp="1"/>
          </p:cNvGraphicFramePr>
          <p:nvPr>
            <p:extLst>
              <p:ext uri="{D42A27DB-BD31-4B8C-83A1-F6EECF244321}">
                <p14:modId xmlns:p14="http://schemas.microsoft.com/office/powerpoint/2010/main" val="3216299351"/>
              </p:ext>
            </p:extLst>
          </p:nvPr>
        </p:nvGraphicFramePr>
        <p:xfrm>
          <a:off x="0" y="791970"/>
          <a:ext cx="9144000" cy="502971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3306686122"/>
                    </a:ext>
                  </a:extLst>
                </a:gridCol>
                <a:gridCol w="2711819">
                  <a:extLst>
                    <a:ext uri="{9D8B030D-6E8A-4147-A177-3AD203B41FA5}">
                      <a16:colId xmlns:a16="http://schemas.microsoft.com/office/drawing/2014/main" val="3333833249"/>
                    </a:ext>
                  </a:extLst>
                </a:gridCol>
                <a:gridCol w="2164981">
                  <a:extLst>
                    <a:ext uri="{9D8B030D-6E8A-4147-A177-3AD203B41FA5}">
                      <a16:colId xmlns:a16="http://schemas.microsoft.com/office/drawing/2014/main" val="1900200307"/>
                    </a:ext>
                  </a:extLst>
                </a:gridCol>
                <a:gridCol w="1981200">
                  <a:extLst>
                    <a:ext uri="{9D8B030D-6E8A-4147-A177-3AD203B41FA5}">
                      <a16:colId xmlns:a16="http://schemas.microsoft.com/office/drawing/2014/main" val="3044324582"/>
                    </a:ext>
                  </a:extLst>
                </a:gridCol>
              </a:tblGrid>
              <a:tr h="427230">
                <a:tc>
                  <a:txBody>
                    <a:bodyPr/>
                    <a:lstStyle/>
                    <a:p>
                      <a:r>
                        <a:rPr lang="en-US" dirty="0">
                          <a:latin typeface="Times New Roman" panose="02020603050405020304" pitchFamily="18" charset="0"/>
                          <a:cs typeface="Times New Roman" panose="02020603050405020304" pitchFamily="18" charset="0"/>
                        </a:rPr>
                        <a:t>Operating Indicators</a:t>
                      </a:r>
                      <a:endParaRPr lang="en-US"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i="0" u="none" strike="noStrike" dirty="0">
                          <a:solidFill>
                            <a:schemeClr val="bg1"/>
                          </a:solidFill>
                          <a:latin typeface="Times New Roman"/>
                        </a:rPr>
                        <a:t>2020 Actual</a:t>
                      </a:r>
                    </a:p>
                  </a:txBody>
                  <a:tcPr/>
                </a:tc>
                <a:tc>
                  <a:txBody>
                    <a:bodyPr/>
                    <a:lstStyle/>
                    <a:p>
                      <a:pPr algn="ctr"/>
                      <a:r>
                        <a:rPr lang="en-US" dirty="0">
                          <a:latin typeface="Times New Roman" panose="02020603050405020304" pitchFamily="18" charset="0"/>
                          <a:cs typeface="Times New Roman" panose="02020603050405020304" pitchFamily="18" charset="0"/>
                        </a:rPr>
                        <a:t>2021 </a:t>
                      </a:r>
                    </a:p>
                  </a:txBody>
                  <a:tcPr/>
                </a:tc>
                <a:tc>
                  <a:txBody>
                    <a:bodyPr/>
                    <a:lstStyle/>
                    <a:p>
                      <a:pPr algn="ctr"/>
                      <a:r>
                        <a:rPr lang="en-US" dirty="0">
                          <a:latin typeface="Times New Roman" panose="02020603050405020304" pitchFamily="18" charset="0"/>
                          <a:cs typeface="Times New Roman" panose="02020603050405020304" pitchFamily="18" charset="0"/>
                        </a:rPr>
                        <a:t>2022 Projected</a:t>
                      </a:r>
                    </a:p>
                  </a:txBody>
                  <a:tcPr/>
                </a:tc>
                <a:extLst>
                  <a:ext uri="{0D108BD9-81ED-4DB2-BD59-A6C34878D82A}">
                    <a16:rowId xmlns:a16="http://schemas.microsoft.com/office/drawing/2014/main" val="314070269"/>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Documents Recorded</a:t>
                      </a:r>
                    </a:p>
                  </a:txBody>
                  <a:tcPr/>
                </a:tc>
                <a:tc>
                  <a:txBody>
                    <a:bodyPr/>
                    <a:lstStyle/>
                    <a:p>
                      <a:r>
                        <a:rPr lang="en-US" sz="1800" dirty="0">
                          <a:latin typeface="Times New Roman" panose="02020603050405020304" pitchFamily="18" charset="0"/>
                          <a:cs typeface="Times New Roman" panose="02020603050405020304" pitchFamily="18" charset="0"/>
                        </a:rPr>
                        <a:t>216,193</a:t>
                      </a:r>
                    </a:p>
                  </a:txBody>
                  <a:tcPr/>
                </a:tc>
                <a:tc>
                  <a:txBody>
                    <a:bodyPr/>
                    <a:lstStyle/>
                    <a:p>
                      <a:r>
                        <a:rPr lang="en-US" sz="1800" dirty="0">
                          <a:latin typeface="Times New Roman" panose="02020603050405020304" pitchFamily="18" charset="0"/>
                          <a:cs typeface="Times New Roman" panose="02020603050405020304" pitchFamily="18" charset="0"/>
                        </a:rPr>
                        <a:t>176,657 YTD</a:t>
                      </a:r>
                    </a:p>
                  </a:txBody>
                  <a:tcPr/>
                </a:tc>
                <a:tc>
                  <a:txBody>
                    <a:bodyPr/>
                    <a:lstStyle/>
                    <a:p>
                      <a:r>
                        <a:rPr lang="en-US" sz="1800" dirty="0">
                          <a:latin typeface="Times New Roman" panose="02020603050405020304" pitchFamily="18" charset="0"/>
                          <a:cs typeface="Times New Roman" panose="02020603050405020304" pitchFamily="18" charset="0"/>
                        </a:rPr>
                        <a:t>248,475</a:t>
                      </a:r>
                    </a:p>
                  </a:txBody>
                  <a:tcPr/>
                </a:tc>
                <a:extLst>
                  <a:ext uri="{0D108BD9-81ED-4DB2-BD59-A6C34878D82A}">
                    <a16:rowId xmlns:a16="http://schemas.microsoft.com/office/drawing/2014/main" val="2488883114"/>
                  </a:ext>
                </a:extLst>
              </a:tr>
              <a:tr h="3962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Documents Processed</a:t>
                      </a:r>
                    </a:p>
                  </a:txBody>
                  <a:tcPr/>
                </a:tc>
                <a:tc>
                  <a:txBody>
                    <a:bodyPr/>
                    <a:lstStyle/>
                    <a:p>
                      <a:r>
                        <a:rPr lang="en-US" sz="1800" dirty="0">
                          <a:latin typeface="Times New Roman" panose="02020603050405020304" pitchFamily="18" charset="0"/>
                          <a:cs typeface="Times New Roman" panose="02020603050405020304" pitchFamily="18" charset="0"/>
                        </a:rPr>
                        <a:t>261,156</a:t>
                      </a:r>
                    </a:p>
                  </a:txBody>
                  <a:tcPr/>
                </a:tc>
                <a:tc>
                  <a:txBody>
                    <a:bodyPr/>
                    <a:lstStyle/>
                    <a:p>
                      <a:r>
                        <a:rPr lang="en-US" sz="1800" dirty="0">
                          <a:latin typeface="Times New Roman" panose="02020603050405020304" pitchFamily="18" charset="0"/>
                          <a:cs typeface="Times New Roman" panose="02020603050405020304" pitchFamily="18" charset="0"/>
                        </a:rPr>
                        <a:t>212,775 YTD</a:t>
                      </a:r>
                    </a:p>
                  </a:txBody>
                  <a:tcPr/>
                </a:tc>
                <a:tc>
                  <a:txBody>
                    <a:bodyPr/>
                    <a:lstStyle/>
                    <a:p>
                      <a:r>
                        <a:rPr lang="en-US" sz="1800" dirty="0">
                          <a:latin typeface="Times New Roman" panose="02020603050405020304" pitchFamily="18" charset="0"/>
                          <a:cs typeface="Times New Roman" panose="02020603050405020304" pitchFamily="18" charset="0"/>
                        </a:rPr>
                        <a:t>296,203</a:t>
                      </a:r>
                    </a:p>
                  </a:txBody>
                  <a:tcPr/>
                </a:tc>
                <a:extLst>
                  <a:ext uri="{0D108BD9-81ED-4DB2-BD59-A6C34878D82A}">
                    <a16:rowId xmlns:a16="http://schemas.microsoft.com/office/drawing/2014/main" val="2703193866"/>
                  </a:ext>
                </a:extLst>
              </a:tr>
              <a:tr h="503715">
                <a:tc>
                  <a:txBody>
                    <a:bodyPr/>
                    <a:lstStyle/>
                    <a:p>
                      <a:r>
                        <a:rPr lang="en-US" sz="1800" b="0" dirty="0">
                          <a:latin typeface="Times New Roman" panose="02020603050405020304" pitchFamily="18" charset="0"/>
                          <a:cs typeface="Times New Roman" panose="02020603050405020304" pitchFamily="18" charset="0"/>
                        </a:rPr>
                        <a:t>Marriage License</a:t>
                      </a:r>
                    </a:p>
                  </a:txBody>
                  <a:tcPr/>
                </a:tc>
                <a:tc>
                  <a:txBody>
                    <a:bodyPr/>
                    <a:lstStyle/>
                    <a:p>
                      <a:r>
                        <a:rPr lang="en-US" sz="1800" dirty="0">
                          <a:latin typeface="Times New Roman" panose="02020603050405020304" pitchFamily="18" charset="0"/>
                          <a:cs typeface="Times New Roman" panose="02020603050405020304" pitchFamily="18" charset="0"/>
                        </a:rPr>
                        <a:t>6,581</a:t>
                      </a:r>
                    </a:p>
                  </a:txBody>
                  <a:tcPr/>
                </a:tc>
                <a:tc>
                  <a:txBody>
                    <a:bodyPr/>
                    <a:lstStyle/>
                    <a:p>
                      <a:r>
                        <a:rPr lang="en-US" sz="1800" dirty="0">
                          <a:latin typeface="Times New Roman" panose="02020603050405020304" pitchFamily="18" charset="0"/>
                          <a:cs typeface="Times New Roman" panose="02020603050405020304" pitchFamily="18" charset="0"/>
                        </a:rPr>
                        <a:t>4,958 YTD</a:t>
                      </a:r>
                    </a:p>
                  </a:txBody>
                  <a:tcPr/>
                </a:tc>
                <a:tc>
                  <a:txBody>
                    <a:bodyPr/>
                    <a:lstStyle/>
                    <a:p>
                      <a:r>
                        <a:rPr lang="en-US" sz="1800" dirty="0">
                          <a:latin typeface="Times New Roman" panose="02020603050405020304" pitchFamily="18" charset="0"/>
                          <a:cs typeface="Times New Roman" panose="02020603050405020304" pitchFamily="18" charset="0"/>
                        </a:rPr>
                        <a:t>6,600</a:t>
                      </a:r>
                    </a:p>
                  </a:txBody>
                  <a:tcPr/>
                </a:tc>
                <a:extLst>
                  <a:ext uri="{0D108BD9-81ED-4DB2-BD59-A6C34878D82A}">
                    <a16:rowId xmlns:a16="http://schemas.microsoft.com/office/drawing/2014/main" val="2171069782"/>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latin typeface="Times New Roman" panose="02020603050405020304" pitchFamily="18" charset="0"/>
                          <a:cs typeface="Times New Roman" panose="02020603050405020304" pitchFamily="18" charset="0"/>
                        </a:rPr>
                        <a:t>Vehicles Registered</a:t>
                      </a:r>
                    </a:p>
                  </a:txBody>
                  <a:tcPr/>
                </a:tc>
                <a:tc>
                  <a:txBody>
                    <a:bodyPr/>
                    <a:lstStyle/>
                    <a:p>
                      <a:r>
                        <a:rPr lang="en-US" sz="1800" dirty="0">
                          <a:latin typeface="Times New Roman" panose="02020603050405020304" pitchFamily="18" charset="0"/>
                          <a:cs typeface="Times New Roman" panose="02020603050405020304" pitchFamily="18" charset="0"/>
                        </a:rPr>
                        <a:t>624,553</a:t>
                      </a:r>
                    </a:p>
                  </a:txBody>
                  <a:tcPr/>
                </a:tc>
                <a:tc>
                  <a:txBody>
                    <a:bodyPr/>
                    <a:lstStyle/>
                    <a:p>
                      <a:r>
                        <a:rPr lang="en-US" sz="1800" dirty="0">
                          <a:latin typeface="Times New Roman" panose="02020603050405020304" pitchFamily="18" charset="0"/>
                          <a:cs typeface="Times New Roman" panose="02020603050405020304" pitchFamily="18" charset="0"/>
                        </a:rPr>
                        <a:t>481,365 YTD</a:t>
                      </a:r>
                    </a:p>
                  </a:txBody>
                  <a:tcPr/>
                </a:tc>
                <a:tc>
                  <a:txBody>
                    <a:bodyPr/>
                    <a:lstStyle/>
                    <a:p>
                      <a:r>
                        <a:rPr lang="en-US" sz="1800" dirty="0">
                          <a:latin typeface="Times New Roman" panose="02020603050405020304" pitchFamily="18" charset="0"/>
                          <a:cs typeface="Times New Roman" panose="02020603050405020304" pitchFamily="18" charset="0"/>
                        </a:rPr>
                        <a:t>650,000</a:t>
                      </a:r>
                    </a:p>
                  </a:txBody>
                  <a:tcPr/>
                </a:tc>
                <a:extLst>
                  <a:ext uri="{0D108BD9-81ED-4DB2-BD59-A6C34878D82A}">
                    <a16:rowId xmlns:a16="http://schemas.microsoft.com/office/drawing/2014/main" val="3533556782"/>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chemeClr val="tx1"/>
                          </a:solidFill>
                          <a:latin typeface="Times New Roman" panose="02020603050405020304" pitchFamily="18" charset="0"/>
                          <a:cs typeface="Times New Roman" panose="02020603050405020304" pitchFamily="18" charset="0"/>
                        </a:rPr>
                        <a:t>Driver’s</a:t>
                      </a:r>
                      <a:r>
                        <a:rPr lang="en-US" sz="1800" b="0" i="0" u="none" strike="noStrike" dirty="0">
                          <a:solidFill>
                            <a:srgbClr val="000000"/>
                          </a:solidFill>
                          <a:latin typeface="Times New Roman" panose="02020603050405020304" pitchFamily="18" charset="0"/>
                          <a:cs typeface="Times New Roman" panose="02020603050405020304" pitchFamily="18" charset="0"/>
                        </a:rPr>
                        <a:t> Licenses</a:t>
                      </a:r>
                    </a:p>
                  </a:txBody>
                  <a:tcPr/>
                </a:tc>
                <a:tc>
                  <a:txBody>
                    <a:bodyPr/>
                    <a:lstStyle/>
                    <a:p>
                      <a:r>
                        <a:rPr lang="en-US" sz="1800" dirty="0">
                          <a:latin typeface="Times New Roman" panose="02020603050405020304" pitchFamily="18" charset="0"/>
                          <a:cs typeface="Times New Roman" panose="02020603050405020304" pitchFamily="18" charset="0"/>
                        </a:rPr>
                        <a:t>48,440</a:t>
                      </a:r>
                    </a:p>
                  </a:txBody>
                  <a:tcPr/>
                </a:tc>
                <a:tc>
                  <a:txBody>
                    <a:bodyPr/>
                    <a:lstStyle/>
                    <a:p>
                      <a:r>
                        <a:rPr lang="en-US" sz="1800" dirty="0">
                          <a:latin typeface="Times New Roman" panose="02020603050405020304" pitchFamily="18" charset="0"/>
                          <a:cs typeface="Times New Roman" panose="02020603050405020304" pitchFamily="18" charset="0"/>
                        </a:rPr>
                        <a:t>5,838 YTD*</a:t>
                      </a:r>
                      <a:endParaRPr lang="en-US" sz="1800" dirty="0">
                        <a:effectLst/>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55,000</a:t>
                      </a:r>
                    </a:p>
                  </a:txBody>
                  <a:tcPr/>
                </a:tc>
                <a:extLst>
                  <a:ext uri="{0D108BD9-81ED-4DB2-BD59-A6C34878D82A}">
                    <a16:rowId xmlns:a16="http://schemas.microsoft.com/office/drawing/2014/main" val="3650743751"/>
                  </a:ext>
                </a:extLst>
              </a:tr>
              <a:tr h="8991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Voter Service &amp; Polling Centers</a:t>
                      </a:r>
                    </a:p>
                    <a:p>
                      <a:endParaRPr lang="en-US" sz="1800" dirty="0">
                        <a:latin typeface="Times New Roman" panose="02020603050405020304" pitchFamily="18" charset="0"/>
                        <a:cs typeface="Times New Roman" panose="02020603050405020304" pitchFamily="18" charset="0"/>
                      </a:endParaRPr>
                    </a:p>
                  </a:txBody>
                  <a:tcPr/>
                </a:tc>
                <a:tc>
                  <a:txBody>
                    <a:bodyPr/>
                    <a:lstStyle/>
                    <a:p>
                      <a:pPr algn="l"/>
                      <a:r>
                        <a:rPr lang="en-US" sz="1800" dirty="0">
                          <a:latin typeface="Times New Roman" panose="02020603050405020304" pitchFamily="18" charset="0"/>
                          <a:cs typeface="Times New Roman" panose="02020603050405020304" pitchFamily="18" charset="0"/>
                        </a:rPr>
                        <a:t>11 Presidential</a:t>
                      </a:r>
                      <a:r>
                        <a:rPr lang="en-US" sz="1800" baseline="0" dirty="0">
                          <a:latin typeface="Times New Roman" panose="02020603050405020304" pitchFamily="18" charset="0"/>
                          <a:cs typeface="Times New Roman" panose="02020603050405020304" pitchFamily="18" charset="0"/>
                        </a:rPr>
                        <a:t> Primary</a:t>
                      </a:r>
                    </a:p>
                    <a:p>
                      <a:pPr algn="l"/>
                      <a:r>
                        <a:rPr lang="en-US" sz="1800" baseline="0" dirty="0">
                          <a:latin typeface="Times New Roman" panose="02020603050405020304" pitchFamily="18" charset="0"/>
                          <a:cs typeface="Times New Roman" panose="02020603050405020304" pitchFamily="18" charset="0"/>
                        </a:rPr>
                        <a:t>8 State Primary</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dirty="0">
                          <a:latin typeface="Times New Roman" panose="02020603050405020304" pitchFamily="18" charset="0"/>
                          <a:cs typeface="Times New Roman" panose="02020603050405020304" pitchFamily="18" charset="0"/>
                        </a:rPr>
                        <a:t>35 </a:t>
                      </a:r>
                      <a:r>
                        <a:rPr lang="en-US" sz="1800" dirty="0">
                          <a:latin typeface="Times New Roman" panose="02020603050405020304" pitchFamily="18" charset="0"/>
                          <a:cs typeface="Times New Roman" panose="02020603050405020304" pitchFamily="18" charset="0"/>
                        </a:rPr>
                        <a:t>Presidential General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latin typeface="Times New Roman" panose="02020603050405020304" pitchFamily="18" charset="0"/>
                          <a:cs typeface="Times New Roman" panose="02020603050405020304" pitchFamily="18" charset="0"/>
                        </a:rPr>
                        <a:t>8 Coordinated</a:t>
                      </a:r>
                    </a:p>
                    <a:p>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11 Primary </a:t>
                      </a:r>
                      <a:r>
                        <a:rPr lang="en-US" sz="1400" dirty="0">
                          <a:latin typeface="Times New Roman" panose="02020603050405020304" pitchFamily="18" charset="0"/>
                          <a:cs typeface="Times New Roman" panose="02020603050405020304" pitchFamily="18" charset="0"/>
                        </a:rPr>
                        <a:t>(4 Req.)</a:t>
                      </a:r>
                    </a:p>
                    <a:p>
                      <a:r>
                        <a:rPr lang="en-US" sz="1800" dirty="0">
                          <a:latin typeface="Times New Roman" panose="02020603050405020304" pitchFamily="18" charset="0"/>
                          <a:cs typeface="Times New Roman" panose="02020603050405020304" pitchFamily="18" charset="0"/>
                        </a:rPr>
                        <a:t>38 General </a:t>
                      </a:r>
                      <a:r>
                        <a:rPr lang="en-US" sz="1400" dirty="0">
                          <a:latin typeface="Times New Roman" panose="02020603050405020304" pitchFamily="18" charset="0"/>
                          <a:cs typeface="Times New Roman" panose="02020603050405020304" pitchFamily="18" charset="0"/>
                        </a:rPr>
                        <a:t>(36 Req.)</a:t>
                      </a:r>
                    </a:p>
                  </a:txBody>
                  <a:tcPr/>
                </a:tc>
                <a:extLst>
                  <a:ext uri="{0D108BD9-81ED-4DB2-BD59-A6C34878D82A}">
                    <a16:rowId xmlns:a16="http://schemas.microsoft.com/office/drawing/2014/main" val="217036009"/>
                  </a:ext>
                </a:extLst>
              </a:tr>
              <a:tr h="52084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Registered Voters</a:t>
                      </a:r>
                    </a:p>
                  </a:txBody>
                  <a:tcPr/>
                </a:tc>
                <a:tc>
                  <a:txBody>
                    <a:bodyPr/>
                    <a:lstStyle/>
                    <a:p>
                      <a:r>
                        <a:rPr lang="en-US" sz="1800" dirty="0">
                          <a:latin typeface="Times New Roman" panose="02020603050405020304" pitchFamily="18" charset="0"/>
                          <a:cs typeface="Times New Roman" panose="02020603050405020304" pitchFamily="18" charset="0"/>
                        </a:rPr>
                        <a:t>454,341</a:t>
                      </a:r>
                    </a:p>
                  </a:txBody>
                  <a:tcPr/>
                </a:tc>
                <a:tc>
                  <a:txBody>
                    <a:bodyPr/>
                    <a:lstStyle/>
                    <a:p>
                      <a:r>
                        <a:rPr lang="en-US" sz="1800" dirty="0">
                          <a:latin typeface="Times New Roman" panose="02020603050405020304" pitchFamily="18" charset="0"/>
                          <a:cs typeface="Times New Roman" panose="02020603050405020304" pitchFamily="18" charset="0"/>
                        </a:rPr>
                        <a:t>490,000 by </a:t>
                      </a:r>
                    </a:p>
                    <a:p>
                      <a:r>
                        <a:rPr lang="en-US" sz="1800" dirty="0">
                          <a:latin typeface="Times New Roman" panose="02020603050405020304" pitchFamily="18" charset="0"/>
                          <a:cs typeface="Times New Roman" panose="02020603050405020304" pitchFamily="18" charset="0"/>
                        </a:rPr>
                        <a:t>Election Day, Nov. 2</a:t>
                      </a:r>
                    </a:p>
                  </a:txBody>
                  <a:tcPr/>
                </a:tc>
                <a:tc>
                  <a:txBody>
                    <a:bodyPr/>
                    <a:lstStyle/>
                    <a:p>
                      <a:r>
                        <a:rPr lang="en-US" sz="1800" dirty="0">
                          <a:latin typeface="Times New Roman" panose="02020603050405020304" pitchFamily="18" charset="0"/>
                          <a:cs typeface="Times New Roman" panose="02020603050405020304" pitchFamily="18" charset="0"/>
                        </a:rPr>
                        <a:t>535,000</a:t>
                      </a:r>
                    </a:p>
                  </a:txBody>
                  <a:tcPr/>
                </a:tc>
                <a:extLst>
                  <a:ext uri="{0D108BD9-81ED-4DB2-BD59-A6C34878D82A}">
                    <a16:rowId xmlns:a16="http://schemas.microsoft.com/office/drawing/2014/main" val="2095907515"/>
                  </a:ext>
                </a:extLst>
              </a:tr>
              <a:tr h="41068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Earned TV Media</a:t>
                      </a:r>
                    </a:p>
                  </a:txBody>
                  <a:tcP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$663,311.05</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$34,413 (YTD)</a:t>
                      </a:r>
                    </a:p>
                  </a:txBody>
                  <a:tcPr/>
                </a:tc>
                <a:tc>
                  <a:txBody>
                    <a:bodyPr/>
                    <a:lstStyle/>
                    <a:p>
                      <a:r>
                        <a:rPr lang="en-US" sz="1800" dirty="0">
                          <a:latin typeface="Times New Roman" panose="02020603050405020304" pitchFamily="18" charset="0"/>
                          <a:cs typeface="Times New Roman" panose="02020603050405020304" pitchFamily="18" charset="0"/>
                        </a:rPr>
                        <a:t>$85,000</a:t>
                      </a:r>
                    </a:p>
                  </a:txBody>
                  <a:tcPr/>
                </a:tc>
                <a:extLst>
                  <a:ext uri="{0D108BD9-81ED-4DB2-BD59-A6C34878D82A}">
                    <a16:rowId xmlns:a16="http://schemas.microsoft.com/office/drawing/2014/main" val="1924542663"/>
                  </a:ext>
                </a:extLst>
              </a:tr>
              <a:tr h="520847">
                <a:tc grid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i="0" u="none" strike="noStrike" dirty="0">
                          <a:solidFill>
                            <a:srgbClr val="000000"/>
                          </a:solidFill>
                          <a:latin typeface="Times New Roman" panose="02020603050405020304" pitchFamily="18" charset="0"/>
                          <a:cs typeface="Times New Roman" panose="02020603050405020304" pitchFamily="18" charset="0"/>
                        </a:rPr>
                        <a:t>*During COVID-19 and use of appointments or primary focus was on our statutorily defined role of Motor Vehicle.</a:t>
                      </a:r>
                    </a:p>
                  </a:txBody>
                  <a:tcPr/>
                </a:tc>
                <a:tc hMerge="1">
                  <a:txBody>
                    <a:bodyPr/>
                    <a:lstStyle/>
                    <a:p>
                      <a:endParaRPr lang="en-US" dirty="0">
                        <a:latin typeface="Times New Roman" panose="02020603050405020304" pitchFamily="18" charset="0"/>
                        <a:cs typeface="Times New Roman" panose="02020603050405020304" pitchFamily="18" charset="0"/>
                      </a:endParaRPr>
                    </a:p>
                  </a:txBody>
                  <a:tcPr/>
                </a:tc>
                <a:tc hMerge="1">
                  <a:txBody>
                    <a:bodyPr/>
                    <a:lstStyle/>
                    <a:p>
                      <a:endParaRPr lang="en-US" dirty="0">
                        <a:latin typeface="Times New Roman" panose="02020603050405020304" pitchFamily="18" charset="0"/>
                        <a:cs typeface="Times New Roman" panose="02020603050405020304" pitchFamily="18" charset="0"/>
                      </a:endParaRPr>
                    </a:p>
                  </a:txBody>
                  <a:tcPr/>
                </a:tc>
                <a:tc hMerge="1">
                  <a:txBody>
                    <a:bodyPr/>
                    <a:lstStyle/>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90030715"/>
                  </a:ext>
                </a:extLst>
              </a:tr>
            </a:tbl>
          </a:graphicData>
        </a:graphic>
      </p:graphicFrame>
      <p:sp>
        <p:nvSpPr>
          <p:cNvPr id="8" name="Rectangle 1">
            <a:extLst>
              <a:ext uri="{FF2B5EF4-FFF2-40B4-BE49-F238E27FC236}">
                <a16:creationId xmlns:a16="http://schemas.microsoft.com/office/drawing/2014/main" id="{44E2B0FA-723B-43E8-9888-83A47F71E675}"/>
              </a:ext>
            </a:extLst>
          </p:cNvPr>
          <p:cNvSpPr>
            <a:spLocks noGrp="1"/>
          </p:cNvSpPr>
          <p:nvPr>
            <p:ph type="title"/>
          </p:nvPr>
        </p:nvSpPr>
        <p:spPr>
          <a:xfrm>
            <a:off x="1" y="68049"/>
            <a:ext cx="9144000" cy="723922"/>
          </a:xfrm>
        </p:spPr>
        <p:txBody>
          <a:bodyPr>
            <a:normAutofit/>
          </a:bodyPr>
          <a:lstStyle/>
          <a:p>
            <a:r>
              <a:rPr lang="en-JM" dirty="0">
                <a:latin typeface="Times New Roman" panose="02020603050405020304" pitchFamily="18" charset="0"/>
                <a:cs typeface="Times New Roman" panose="02020603050405020304" pitchFamily="18" charset="0"/>
              </a:rPr>
              <a:t>Operating Indicators</a:t>
            </a:r>
          </a:p>
        </p:txBody>
      </p:sp>
    </p:spTree>
    <p:extLst>
      <p:ext uri="{BB962C8B-B14F-4D97-AF65-F5344CB8AC3E}">
        <p14:creationId xmlns:p14="http://schemas.microsoft.com/office/powerpoint/2010/main" val="4154997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971247" y="79586"/>
            <a:ext cx="7704667" cy="990599"/>
          </a:xfrm>
        </p:spPr>
        <p:txBody>
          <a:bodyPr>
            <a:normAutofit/>
          </a:bodyPr>
          <a:lstStyle/>
          <a:p>
            <a:r>
              <a:rPr lang="en-JM" dirty="0">
                <a:latin typeface="Times New Roman" panose="02020603050405020304" pitchFamily="18" charset="0"/>
                <a:cs typeface="Times New Roman" panose="02020603050405020304" pitchFamily="18" charset="0"/>
              </a:rPr>
              <a:t>Budgetary Highlights </a:t>
            </a:r>
          </a:p>
        </p:txBody>
      </p:sp>
      <p:sp>
        <p:nvSpPr>
          <p:cNvPr id="3" name="Rectangle 2"/>
          <p:cNvSpPr>
            <a:spLocks noGrp="1"/>
          </p:cNvSpPr>
          <p:nvPr>
            <p:ph idx="1"/>
          </p:nvPr>
        </p:nvSpPr>
        <p:spPr>
          <a:xfrm>
            <a:off x="1009346" y="1161053"/>
            <a:ext cx="7628467" cy="4876800"/>
          </a:xfrm>
        </p:spPr>
        <p:txBody>
          <a:bodyPr anchor="t">
            <a:noAutofit/>
          </a:bodyPr>
          <a:lstStyle/>
          <a:p>
            <a:r>
              <a:rPr lang="en-US" sz="3200" dirty="0">
                <a:latin typeface="Times New Roman" panose="02020603050405020304" pitchFamily="18" charset="0"/>
                <a:cs typeface="Times New Roman" panose="02020603050405020304" pitchFamily="18" charset="0"/>
              </a:rPr>
              <a:t>Mid-year Motor Vehicle Salary Increases</a:t>
            </a:r>
          </a:p>
          <a:p>
            <a:pPr lvl="1"/>
            <a:r>
              <a:rPr lang="en-US" sz="2800" dirty="0">
                <a:latin typeface="Times New Roman" panose="02020603050405020304" pitchFamily="18" charset="0"/>
                <a:cs typeface="Times New Roman" panose="02020603050405020304" pitchFamily="18" charset="0"/>
              </a:rPr>
              <a:t>$300,000 allocation to </a:t>
            </a:r>
            <a:r>
              <a:rPr lang="en-US" sz="2800">
                <a:latin typeface="Times New Roman" panose="02020603050405020304" pitchFamily="18" charset="0"/>
                <a:cs typeface="Times New Roman" panose="02020603050405020304" pitchFamily="18" charset="0"/>
              </a:rPr>
              <a:t>backfill budget</a:t>
            </a:r>
            <a:endParaRPr lang="en-US" sz="3200" b="0" i="0" u="none" strike="noStrike" dirty="0">
              <a:effectLst/>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a:xfrm>
            <a:off x="1914741" y="6473298"/>
            <a:ext cx="5314517" cy="365125"/>
          </a:xfrm>
        </p:spPr>
        <p:txBody>
          <a:bodyPr/>
          <a:lstStyle/>
          <a:p>
            <a:r>
              <a:rPr lang="en-US" dirty="0">
                <a:latin typeface="Times New Roman" panose="02020603050405020304" pitchFamily="18" charset="0"/>
                <a:cs typeface="Times New Roman" panose="02020603050405020304" pitchFamily="18" charset="0"/>
              </a:rPr>
              <a:t>Clerk and Recorder’s Office</a:t>
            </a:r>
          </a:p>
        </p:txBody>
      </p:sp>
      <p:sp>
        <p:nvSpPr>
          <p:cNvPr id="4" name="Slide Number Placeholder 3"/>
          <p:cNvSpPr>
            <a:spLocks noGrp="1"/>
          </p:cNvSpPr>
          <p:nvPr>
            <p:ph type="sldNum" sz="quarter" idx="12"/>
          </p:nvPr>
        </p:nvSpPr>
        <p:spPr/>
        <p:txBody>
          <a:bodyPr/>
          <a:lstStyle/>
          <a:p>
            <a:fld id="{D4B5ADC2-7248-4799-8E52-477E151C3EE9}" type="slidenum">
              <a:rPr lang="en-US" sz="1400" b="1" smtClean="0"/>
              <a:pPr/>
              <a:t>9</a:t>
            </a:fld>
            <a:endParaRPr lang="en-US" dirty="0"/>
          </a:p>
        </p:txBody>
      </p:sp>
      <p:pic>
        <p:nvPicPr>
          <p:cNvPr id="7" name="Picture 6">
            <a:extLst>
              <a:ext uri="{FF2B5EF4-FFF2-40B4-BE49-F238E27FC236}">
                <a16:creationId xmlns:a16="http://schemas.microsoft.com/office/drawing/2014/main" id="{A91CC74A-EDCF-4EAF-89E8-B80CC7AF25D3}"/>
              </a:ext>
            </a:extLst>
          </p:cNvPr>
          <p:cNvPicPr>
            <a:picLocks noChangeAspect="1"/>
          </p:cNvPicPr>
          <p:nvPr/>
        </p:nvPicPr>
        <p:blipFill>
          <a:blip r:embed="rId3"/>
          <a:stretch>
            <a:fillRect/>
          </a:stretch>
        </p:blipFill>
        <p:spPr>
          <a:xfrm>
            <a:off x="84858" y="5833535"/>
            <a:ext cx="897275" cy="914399"/>
          </a:xfrm>
          <a:prstGeom prst="rect">
            <a:avLst/>
          </a:prstGeom>
        </p:spPr>
      </p:pic>
    </p:spTree>
    <p:extLst>
      <p:ext uri="{BB962C8B-B14F-4D97-AF65-F5344CB8AC3E}">
        <p14:creationId xmlns:p14="http://schemas.microsoft.com/office/powerpoint/2010/main" val="3557880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B90CC84C13534CABA8E62057ACEC45" ma:contentTypeVersion="25" ma:contentTypeDescription="Create a new document." ma:contentTypeScope="" ma:versionID="07ed8f0f4806d4c1c1ce97fe98252d66">
  <xsd:schema xmlns:xsd="http://www.w3.org/2001/XMLSchema" xmlns:xs="http://www.w3.org/2001/XMLSchema" xmlns:p="http://schemas.microsoft.com/office/2006/metadata/properties" xmlns:ns1="http://schemas.microsoft.com/sharepoint/v3" xmlns:ns2="80156bfa-366b-4c3c-b565-b9add8006275" xmlns:ns3="5665252f-2c69-48e5-b0d6-d600eead1583" targetNamespace="http://schemas.microsoft.com/office/2006/metadata/properties" ma:root="true" ma:fieldsID="e59269d3c5db8ffd41697c95cc025586" ns1:_="" ns2:_="" ns3:_="">
    <xsd:import namespace="http://schemas.microsoft.com/sharepoint/v3"/>
    <xsd:import namespace="80156bfa-366b-4c3c-b565-b9add8006275"/>
    <xsd:import namespace="5665252f-2c69-48e5-b0d6-d600eead158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ServiceLocation" minOccurs="0"/>
                <xsd:element ref="ns2:DateReceived" minOccurs="0"/>
                <xsd:element ref="ns2:CORAType" minOccurs="0"/>
                <xsd:element ref="ns2:Department" minOccurs="0"/>
                <xsd:element ref="ns2:Requestor" minOccurs="0"/>
                <xsd:element ref="ns2:PointofContact" minOccurs="0"/>
                <xsd:element ref="ns2:ReqOrganizationname" minOccurs="0"/>
                <xsd:element ref="ns2:MediaLengthInSeconds" minOccurs="0"/>
                <xsd:element ref="ns2:Invoicenumber" minOccurs="0"/>
                <xsd:element ref="ns2:PaidinFull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156bfa-366b-4c3c-b565-b9add80062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Received" ma:index="20" nillable="true" ma:displayName="Date Received" ma:description="This is the date the CORA was received" ma:format="DateOnly" ma:internalName="DateReceived">
      <xsd:simpleType>
        <xsd:restriction base="dms:DateTime"/>
      </xsd:simpleType>
    </xsd:element>
    <xsd:element name="CORAType" ma:index="21" nillable="true" ma:displayName="Request Entity" ma:description="This is to classify the CORA by sender type" ma:format="Dropdown" ma:internalName="CORAType">
      <xsd:complexType>
        <xsd:complexContent>
          <xsd:extension base="dms:MultiChoice">
            <xsd:sequence>
              <xsd:element name="Value" maxOccurs="unbounded" minOccurs="0" nillable="true">
                <xsd:simpleType>
                  <xsd:restriction base="dms:Choice">
                    <xsd:enumeration value="Media"/>
                    <xsd:enumeration value="Law firm"/>
                    <xsd:enumeration value="Citizen"/>
                    <xsd:enumeration value="Unknown"/>
                    <xsd:enumeration value="Government"/>
                    <xsd:enumeration value="Nonprofit"/>
                    <xsd:enumeration value="Business"/>
                    <xsd:enumeration value="University/ed"/>
                  </xsd:restriction>
                </xsd:simpleType>
              </xsd:element>
            </xsd:sequence>
          </xsd:extension>
        </xsd:complexContent>
      </xsd:complexType>
    </xsd:element>
    <xsd:element name="Department" ma:index="22" nillable="true" ma:displayName="Department" ma:description="The County Department or Office managing the documents" ma:format="Dropdown" ma:internalName="Department">
      <xsd:complexType>
        <xsd:complexContent>
          <xsd:extension base="dms:MultiChoice">
            <xsd:sequence>
              <xsd:element name="Value" maxOccurs="unbounded" minOccurs="0" nillable="true">
                <xsd:simpleType>
                  <xsd:restriction base="dms:Choice">
                    <xsd:enumeration value="Public Health"/>
                    <xsd:enumeration value="Procurement"/>
                    <xsd:enumeration value="PIO"/>
                    <xsd:enumeration value="EPSO"/>
                    <xsd:enumeration value="C&amp;R"/>
                    <xsd:enumeration value="Treasurer"/>
                    <xsd:enumeration value="Finance"/>
                    <xsd:enumeration value="Planning"/>
                    <xsd:enumeration value="Comm. Services"/>
                    <xsd:enumeration value="HR"/>
                    <xsd:enumeration value="Other"/>
                    <xsd:enumeration value="Assessor"/>
                    <xsd:enumeration value="Public Works"/>
                    <xsd:enumeration value="Facilities"/>
                    <xsd:enumeration value="Legal"/>
                    <xsd:enumeration value="IT"/>
                    <xsd:enumeration value="Admin"/>
                  </xsd:restriction>
                </xsd:simpleType>
              </xsd:element>
            </xsd:sequence>
          </xsd:extension>
        </xsd:complexContent>
      </xsd:complexType>
    </xsd:element>
    <xsd:element name="Requestor" ma:index="23" nillable="true" ma:displayName="Requestor" ma:description="The name of the Requestor" ma:format="Dropdown" ma:internalName="Requestor">
      <xsd:simpleType>
        <xsd:restriction base="dms:Text">
          <xsd:maxLength value="255"/>
        </xsd:restriction>
      </xsd:simpleType>
    </xsd:element>
    <xsd:element name="PointofContact" ma:index="24" nillable="true" ma:displayName="Point of Contact" ma:description="This is the person (or persons), from the &#10; County department managing the records, that act as point of contact to the ORS." ma:format="Dropdown" ma:list="UserInfo" ma:SharePointGroup="0" ma:internalName="PointofContact">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Organizationname" ma:index="25" nillable="true" ma:displayName="Organization" ma:description="This is the name of the organization that is requestor affiliated" ma:format="Dropdown" ma:internalName="ReqOrganizationname">
      <xsd:simpleType>
        <xsd:restriction base="dms:Text">
          <xsd:maxLength value="255"/>
        </xsd:restriction>
      </xsd:simpleType>
    </xsd:element>
    <xsd:element name="MediaLengthInSeconds" ma:index="26" nillable="true" ma:displayName="Length (seconds)" ma:internalName="MediaLengthInSeconds" ma:readOnly="true">
      <xsd:simpleType>
        <xsd:restriction base="dms:Unknown"/>
      </xsd:simpleType>
    </xsd:element>
    <xsd:element name="Invoicenumber" ma:index="27" nillable="true" ma:displayName="Invoice number" ma:decimals="0" ma:description="This is the invoice number assigned to any CORA requiring financial reimbursement from the requestor. Year-number order" ma:format="Dropdown" ma:internalName="Invoicenumber" ma:percentage="FALSE">
      <xsd:simpleType>
        <xsd:restriction base="dms:Number"/>
      </xsd:simpleType>
    </xsd:element>
    <xsd:element name="PaidinFull_x003f_" ma:index="28" nillable="true" ma:displayName="Paid in Full?" ma:description="The status on the payment required by the requestor, if applicable.&#10;&#10;(If blank, no charge for request)" ma:format="Dropdown" ma:internalName="PaidinFull_x003f_">
      <xsd:simpleType>
        <xsd:restriction base="dms:Choice">
          <xsd:enumeration value="Yes"/>
          <xsd:enumeration value="No"/>
          <xsd:enumeration value="No Response"/>
        </xsd:restriction>
      </xsd:simpleType>
    </xsd:element>
  </xsd:schema>
  <xsd:schema xmlns:xsd="http://www.w3.org/2001/XMLSchema" xmlns:xs="http://www.w3.org/2001/XMLSchema" xmlns:dms="http://schemas.microsoft.com/office/2006/documentManagement/types" xmlns:pc="http://schemas.microsoft.com/office/infopath/2007/PartnerControls" targetNamespace="5665252f-2c69-48e5-b0d6-d600eead15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Received xmlns="80156bfa-366b-4c3c-b565-b9add8006275" xsi:nil="true"/>
    <_ip_UnifiedCompliancePolicyUIAction xmlns="http://schemas.microsoft.com/sharepoint/v3" xsi:nil="true"/>
    <CORAType xmlns="80156bfa-366b-4c3c-b565-b9add8006275" xsi:nil="true"/>
    <Requestor xmlns="80156bfa-366b-4c3c-b565-b9add8006275" xsi:nil="true"/>
    <ReqOrganizationname xmlns="80156bfa-366b-4c3c-b565-b9add8006275" xsi:nil="true"/>
    <_ip_UnifiedCompliancePolicyProperties xmlns="http://schemas.microsoft.com/sharepoint/v3" xsi:nil="true"/>
    <Invoicenumber xmlns="80156bfa-366b-4c3c-b565-b9add8006275" xsi:nil="true"/>
    <PaidinFull_x003f_ xmlns="80156bfa-366b-4c3c-b565-b9add8006275" xsi:nil="true"/>
    <PointofContact xmlns="80156bfa-366b-4c3c-b565-b9add8006275">
      <UserInfo>
        <DisplayName/>
        <AccountId xsi:nil="true"/>
        <AccountType/>
      </UserInfo>
    </PointofContact>
    <Department xmlns="80156bfa-366b-4c3c-b565-b9add8006275" xsi:nil="true"/>
  </documentManagement>
</p:properties>
</file>

<file path=customXml/itemProps1.xml><?xml version="1.0" encoding="utf-8"?>
<ds:datastoreItem xmlns:ds="http://schemas.openxmlformats.org/officeDocument/2006/customXml" ds:itemID="{378ADE04-2F1C-465C-B6B0-7ECD261A6B7F}"/>
</file>

<file path=customXml/itemProps2.xml><?xml version="1.0" encoding="utf-8"?>
<ds:datastoreItem xmlns:ds="http://schemas.openxmlformats.org/officeDocument/2006/customXml" ds:itemID="{CEBFCD49-2E4F-4B6C-82D5-43BF0B0AB717}"/>
</file>

<file path=customXml/itemProps3.xml><?xml version="1.0" encoding="utf-8"?>
<ds:datastoreItem xmlns:ds="http://schemas.openxmlformats.org/officeDocument/2006/customXml" ds:itemID="{8786FDEA-A65C-4AB5-8931-F3348E1B0D7C}"/>
</file>

<file path=docProps/app.xml><?xml version="1.0" encoding="utf-8"?>
<Properties xmlns="http://schemas.openxmlformats.org/officeDocument/2006/extended-properties" xmlns:vt="http://schemas.openxmlformats.org/officeDocument/2006/docPropsVTypes">
  <Template>TM03457496[[fn=Parallax]]</Template>
  <TotalTime>0</TotalTime>
  <Words>991</Words>
  <Application>Microsoft Office PowerPoint</Application>
  <PresentationFormat>On-screen Show (4:3)</PresentationFormat>
  <Paragraphs>251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Corbel</vt:lpstr>
      <vt:lpstr>Times New Roman</vt:lpstr>
      <vt:lpstr>Parallax</vt:lpstr>
      <vt:lpstr>2022 Budget Presentation Clerk and Recorder’s Office </vt:lpstr>
      <vt:lpstr>Organizational Chart </vt:lpstr>
      <vt:lpstr>PowerPoint Presentation</vt:lpstr>
      <vt:lpstr>Operations</vt:lpstr>
      <vt:lpstr>Operations</vt:lpstr>
      <vt:lpstr>Operations</vt:lpstr>
      <vt:lpstr>Mandates/State Statutes Required</vt:lpstr>
      <vt:lpstr>Operating Indicators</vt:lpstr>
      <vt:lpstr>Budgetary Highlights </vt:lpstr>
      <vt:lpstr>Base Budget and Critical Needs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2017-10-09T01:43:08Z</dcterms:created>
  <dcterms:modified xsi:type="dcterms:W3CDTF">2021-10-12T20:12:22Z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y fmtid="{D5CDD505-2E9C-101B-9397-08002B2CF9AE}" pid="3" name="ContentTypeId">
    <vt:lpwstr>0x010100B8B90CC84C13534CABA8E62057ACEC45</vt:lpwstr>
  </property>
</Properties>
</file>