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Layouts/slideLayout1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Slides/notesSlide15.xml" ContentType="application/vnd.openxmlformats-officedocument.presentationml.notesSlide+xml"/>
  <Override PartName="/ppt/slideLayouts/slideLayout3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4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customXml/itemProps1.xml" ContentType="application/vnd.openxmlformats-officedocument.customXml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4216" r:id="rId2"/>
    <p:sldMasterId id="2147484234" r:id="rId3"/>
  </p:sldMasterIdLst>
  <p:notesMasterIdLst>
    <p:notesMasterId r:id="rId32"/>
  </p:notesMasterIdLst>
  <p:sldIdLst>
    <p:sldId id="256" r:id="rId4"/>
    <p:sldId id="260" r:id="rId5"/>
    <p:sldId id="377" r:id="rId6"/>
    <p:sldId id="259" r:id="rId7"/>
    <p:sldId id="363" r:id="rId8"/>
    <p:sldId id="261" r:id="rId9"/>
    <p:sldId id="365" r:id="rId10"/>
    <p:sldId id="265" r:id="rId11"/>
    <p:sldId id="350" r:id="rId12"/>
    <p:sldId id="351" r:id="rId13"/>
    <p:sldId id="270" r:id="rId14"/>
    <p:sldId id="269" r:id="rId15"/>
    <p:sldId id="376" r:id="rId16"/>
    <p:sldId id="276" r:id="rId17"/>
    <p:sldId id="277" r:id="rId18"/>
    <p:sldId id="372" r:id="rId19"/>
    <p:sldId id="373" r:id="rId20"/>
    <p:sldId id="374" r:id="rId21"/>
    <p:sldId id="295" r:id="rId22"/>
    <p:sldId id="362" r:id="rId23"/>
    <p:sldId id="366" r:id="rId24"/>
    <p:sldId id="367" r:id="rId25"/>
    <p:sldId id="368" r:id="rId26"/>
    <p:sldId id="369" r:id="rId27"/>
    <p:sldId id="370" r:id="rId28"/>
    <p:sldId id="338" r:id="rId29"/>
    <p:sldId id="380" r:id="rId30"/>
    <p:sldId id="379" r:id="rId31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23" autoAdjust="0"/>
    <p:restoredTop sz="76028" autoAdjust="0"/>
  </p:normalViewPr>
  <p:slideViewPr>
    <p:cSldViewPr>
      <p:cViewPr varScale="1">
        <p:scale>
          <a:sx n="55" d="100"/>
          <a:sy n="55" d="100"/>
        </p:scale>
        <p:origin x="154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38" Type="http://schemas.openxmlformats.org/officeDocument/2006/relationships/customXml" Target="../customXml/item3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customXml" Target="../customXml/item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88A7752-73DE-404C-BA6F-63DEF987950B}" type="datetimeFigureOut">
              <a:rPr lang="en-US" smtClean="0"/>
              <a:pPr/>
              <a:t>10/6/2021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EC00428-765A-4708-ADE2-3AAB557AF1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68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00428-765A-4708-ADE2-3AAB557AF17C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6641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2790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058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5887">
              <a:defRPr/>
            </a:pPr>
            <a:fld id="{A5D78FC6-CE17-4259-A63C-DDFC12E048FC}" type="slidenum">
              <a:rPr lang="en-US">
                <a:solidFill>
                  <a:prstClr val="black"/>
                </a:solidFill>
                <a:latin typeface="Calibri"/>
              </a:rPr>
              <a:pPr defTabSz="465887">
                <a:defRPr/>
              </a:pPr>
              <a:t>13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00924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20788" y="709613"/>
            <a:ext cx="4724400" cy="3544887"/>
          </a:xfrm>
          <a:ln/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xfrm>
            <a:off x="717268" y="4490032"/>
            <a:ext cx="5731651" cy="425116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074" tIns="46537" rIns="93074" bIns="46537"/>
          <a:lstStyle/>
          <a:p>
            <a:pPr eaLnBrk="1" hangingPunct="1"/>
            <a:endParaRPr lang="en-US" altLang="en-US" dirty="0"/>
          </a:p>
        </p:txBody>
      </p:sp>
      <p:sp>
        <p:nvSpPr>
          <p:cNvPr id="18436" name="Slide Number Placeholder 3"/>
          <p:cNvSpPr txBox="1">
            <a:spLocks noGrp="1"/>
          </p:cNvSpPr>
          <p:nvPr/>
        </p:nvSpPr>
        <p:spPr bwMode="auto">
          <a:xfrm>
            <a:off x="4058568" y="8976835"/>
            <a:ext cx="3105997" cy="472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074" tIns="46537" rIns="93074" bIns="46537" anchor="b"/>
          <a:lstStyle>
            <a:lvl1pPr defTabSz="931863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8C257DBD-D77B-48C7-BC3A-1A9FF032E1F4}" type="slidenum">
              <a:rPr lang="en-US" altLang="en-US" sz="1200">
                <a:latin typeface="Arial" panose="020B0604020202020204" pitchFamily="34" charset="0"/>
              </a:rPr>
              <a:pPr algn="r" eaLnBrk="1" hangingPunct="1"/>
              <a:t>14</a:t>
            </a:fld>
            <a:endParaRPr lang="en-US" altLang="en-US" sz="12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6808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20788" y="709613"/>
            <a:ext cx="4724400" cy="3544887"/>
          </a:xfrm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xfrm>
            <a:off x="717268" y="4490032"/>
            <a:ext cx="5731651" cy="425116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074" tIns="46537" rIns="93074" bIns="46537"/>
          <a:lstStyle/>
          <a:p>
            <a:pPr eaLnBrk="1" hangingPunct="1"/>
            <a:endParaRPr lang="en-US" altLang="en-US" dirty="0"/>
          </a:p>
        </p:txBody>
      </p:sp>
      <p:sp>
        <p:nvSpPr>
          <p:cNvPr id="15364" name="Slide Number Placeholder 3"/>
          <p:cNvSpPr txBox="1">
            <a:spLocks noGrp="1"/>
          </p:cNvSpPr>
          <p:nvPr/>
        </p:nvSpPr>
        <p:spPr bwMode="auto">
          <a:xfrm>
            <a:off x="4058568" y="8976835"/>
            <a:ext cx="3105997" cy="472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074" tIns="46537" rIns="93074" bIns="46537" anchor="b"/>
          <a:lstStyle>
            <a:lvl1pPr defTabSz="931863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E8837FF4-9C38-4675-867F-8776B93077D6}" type="slidenum">
              <a:rPr lang="en-US" altLang="en-US" sz="1200">
                <a:latin typeface="Arial" panose="020B0604020202020204" pitchFamily="34" charset="0"/>
              </a:rPr>
              <a:pPr algn="r" eaLnBrk="1" hangingPunct="1"/>
              <a:t>15</a:t>
            </a:fld>
            <a:endParaRPr lang="en-US" altLang="en-US" sz="12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0189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20788" y="709613"/>
            <a:ext cx="4724400" cy="3544887"/>
          </a:xfrm>
          <a:ln/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xfrm>
            <a:off x="717268" y="4490032"/>
            <a:ext cx="5731651" cy="425116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074" tIns="46537" rIns="93074" bIns="46537">
            <a:normAutofit/>
          </a:bodyPr>
          <a:lstStyle/>
          <a:p>
            <a:pPr eaLnBrk="1" hangingPunct="1"/>
            <a:endParaRPr lang="en-US" altLang="en-US" dirty="0"/>
          </a:p>
        </p:txBody>
      </p:sp>
      <p:sp>
        <p:nvSpPr>
          <p:cNvPr id="18436" name="Slide Number Placeholder 3"/>
          <p:cNvSpPr txBox="1">
            <a:spLocks noGrp="1"/>
          </p:cNvSpPr>
          <p:nvPr/>
        </p:nvSpPr>
        <p:spPr bwMode="auto">
          <a:xfrm>
            <a:off x="4058568" y="8976835"/>
            <a:ext cx="3105997" cy="472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074" tIns="46537" rIns="93074" bIns="46537" anchor="b"/>
          <a:lstStyle>
            <a:lvl1pPr defTabSz="931863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8C257DBD-D77B-48C7-BC3A-1A9FF032E1F4}" type="slidenum">
              <a:rPr lang="en-US" altLang="en-US" sz="1200">
                <a:latin typeface="Arial" panose="020B0604020202020204" pitchFamily="34" charset="0"/>
              </a:rPr>
              <a:pPr algn="r" eaLnBrk="1" hangingPunct="1"/>
              <a:t>16</a:t>
            </a:fld>
            <a:endParaRPr lang="en-US" altLang="en-US" sz="12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6436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20788" y="709613"/>
            <a:ext cx="4724400" cy="3544887"/>
          </a:xfrm>
          <a:ln/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xfrm>
            <a:off x="717268" y="4490032"/>
            <a:ext cx="5731651" cy="425116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074" tIns="46537" rIns="93074" bIns="46537"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altLang="en-US" dirty="0"/>
          </a:p>
        </p:txBody>
      </p:sp>
      <p:sp>
        <p:nvSpPr>
          <p:cNvPr id="18436" name="Slide Number Placeholder 3"/>
          <p:cNvSpPr txBox="1">
            <a:spLocks noGrp="1"/>
          </p:cNvSpPr>
          <p:nvPr/>
        </p:nvSpPr>
        <p:spPr bwMode="auto">
          <a:xfrm>
            <a:off x="4058568" y="8976835"/>
            <a:ext cx="3105997" cy="472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074" tIns="46537" rIns="93074" bIns="46537" anchor="b"/>
          <a:lstStyle>
            <a:lvl1pPr defTabSz="931863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8C257DBD-D77B-48C7-BC3A-1A9FF032E1F4}" type="slidenum">
              <a:rPr lang="en-US" altLang="en-US" sz="1200">
                <a:latin typeface="Arial" panose="020B0604020202020204" pitchFamily="34" charset="0"/>
              </a:rPr>
              <a:pPr algn="r" eaLnBrk="1" hangingPunct="1"/>
              <a:t>17</a:t>
            </a:fld>
            <a:endParaRPr lang="en-US" altLang="en-US" sz="12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4223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20788" y="709613"/>
            <a:ext cx="4724400" cy="3544887"/>
          </a:xfrm>
          <a:ln/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xfrm>
            <a:off x="717268" y="4490032"/>
            <a:ext cx="5731651" cy="425116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074" tIns="46537" rIns="93074" bIns="46537">
            <a:norm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altLang="en-US" dirty="0"/>
          </a:p>
        </p:txBody>
      </p:sp>
      <p:sp>
        <p:nvSpPr>
          <p:cNvPr id="18436" name="Slide Number Placeholder 3"/>
          <p:cNvSpPr txBox="1">
            <a:spLocks noGrp="1"/>
          </p:cNvSpPr>
          <p:nvPr/>
        </p:nvSpPr>
        <p:spPr bwMode="auto">
          <a:xfrm>
            <a:off x="4058568" y="8976835"/>
            <a:ext cx="3105997" cy="472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074" tIns="46537" rIns="93074" bIns="46537" anchor="b"/>
          <a:lstStyle>
            <a:lvl1pPr defTabSz="931863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8C257DBD-D77B-48C7-BC3A-1A9FF032E1F4}" type="slidenum">
              <a:rPr lang="en-US" altLang="en-US" sz="1200">
                <a:latin typeface="Arial" panose="020B0604020202020204" pitchFamily="34" charset="0"/>
              </a:rPr>
              <a:pPr algn="r" eaLnBrk="1" hangingPunct="1"/>
              <a:t>18</a:t>
            </a:fld>
            <a:endParaRPr lang="en-US" altLang="en-US" sz="12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289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081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41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0387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730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3455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D78FC6-CE17-4259-A63C-DDFC12E048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68822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0237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645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03200" y="0"/>
            <a:ext cx="3778250" cy="6858001"/>
            <a:chOff x="203200" y="0"/>
            <a:chExt cx="3778250" cy="6858001"/>
          </a:xfrm>
        </p:grpSpPr>
        <p:sp>
          <p:nvSpPr>
            <p:cNvPr id="14" name="Freeform 6"/>
            <p:cNvSpPr/>
            <p:nvPr/>
          </p:nvSpPr>
          <p:spPr bwMode="auto">
            <a:xfrm>
              <a:off x="641350" y="0"/>
              <a:ext cx="1365250" cy="3971925"/>
            </a:xfrm>
            <a:custGeom>
              <a:avLst/>
              <a:gdLst/>
              <a:ahLst/>
              <a:cxnLst/>
              <a:rect l="0" t="0" r="r" b="b"/>
              <a:pathLst>
                <a:path w="860" h="2502">
                  <a:moveTo>
                    <a:pt x="0" y="2445"/>
                  </a:moveTo>
                  <a:lnTo>
                    <a:pt x="228" y="2502"/>
                  </a:lnTo>
                  <a:lnTo>
                    <a:pt x="860" y="0"/>
                  </a:lnTo>
                  <a:lnTo>
                    <a:pt x="620" y="0"/>
                  </a:lnTo>
                  <a:lnTo>
                    <a:pt x="0" y="24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5" name="Freeform 7"/>
            <p:cNvSpPr/>
            <p:nvPr/>
          </p:nvSpPr>
          <p:spPr bwMode="auto">
            <a:xfrm>
              <a:off x="203200" y="0"/>
              <a:ext cx="1336675" cy="3862388"/>
            </a:xfrm>
            <a:custGeom>
              <a:avLst/>
              <a:gdLst/>
              <a:ahLst/>
              <a:cxnLst/>
              <a:rect l="0" t="0" r="r" b="b"/>
              <a:pathLst>
                <a:path w="842" h="2433">
                  <a:moveTo>
                    <a:pt x="842" y="0"/>
                  </a:moveTo>
                  <a:lnTo>
                    <a:pt x="602" y="0"/>
                  </a:lnTo>
                  <a:lnTo>
                    <a:pt x="0" y="2376"/>
                  </a:lnTo>
                  <a:lnTo>
                    <a:pt x="228" y="2433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6" name="Freeform 8"/>
            <p:cNvSpPr/>
            <p:nvPr/>
          </p:nvSpPr>
          <p:spPr bwMode="auto">
            <a:xfrm>
              <a:off x="207963" y="3776663"/>
              <a:ext cx="1936750" cy="3081338"/>
            </a:xfrm>
            <a:custGeom>
              <a:avLst/>
              <a:gdLst/>
              <a:ahLst/>
              <a:cxnLst/>
              <a:rect l="0" t="0" r="r" b="b"/>
              <a:pathLst>
                <a:path w="1220" h="1941">
                  <a:moveTo>
                    <a:pt x="0" y="0"/>
                  </a:moveTo>
                  <a:lnTo>
                    <a:pt x="1166" y="1941"/>
                  </a:lnTo>
                  <a:lnTo>
                    <a:pt x="1220" y="19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0" name="Freeform 9"/>
            <p:cNvSpPr/>
            <p:nvPr/>
          </p:nvSpPr>
          <p:spPr bwMode="auto">
            <a:xfrm>
              <a:off x="646113" y="3886200"/>
              <a:ext cx="2373313" cy="2971800"/>
            </a:xfrm>
            <a:custGeom>
              <a:avLst/>
              <a:gdLst/>
              <a:ahLst/>
              <a:cxnLst/>
              <a:rect l="0" t="0" r="r" b="b"/>
              <a:pathLst>
                <a:path w="1495" h="1872">
                  <a:moveTo>
                    <a:pt x="1495" y="1872"/>
                  </a:moveTo>
                  <a:lnTo>
                    <a:pt x="0" y="0"/>
                  </a:lnTo>
                  <a:lnTo>
                    <a:pt x="1442" y="1872"/>
                  </a:lnTo>
                  <a:lnTo>
                    <a:pt x="1495" y="187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1" name="Freeform 10"/>
            <p:cNvSpPr/>
            <p:nvPr/>
          </p:nvSpPr>
          <p:spPr bwMode="auto">
            <a:xfrm>
              <a:off x="641350" y="3881438"/>
              <a:ext cx="3340100" cy="2976563"/>
            </a:xfrm>
            <a:custGeom>
              <a:avLst/>
              <a:gdLst/>
              <a:ahLst/>
              <a:cxnLst/>
              <a:rect l="0" t="0" r="r" b="b"/>
              <a:pathLst>
                <a:path w="2104" h="1875">
                  <a:moveTo>
                    <a:pt x="0" y="0"/>
                  </a:moveTo>
                  <a:lnTo>
                    <a:pt x="3" y="3"/>
                  </a:lnTo>
                  <a:lnTo>
                    <a:pt x="1498" y="1875"/>
                  </a:lnTo>
                  <a:lnTo>
                    <a:pt x="2104" y="1875"/>
                  </a:lnTo>
                  <a:lnTo>
                    <a:pt x="228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2" name="Freeform 11"/>
            <p:cNvSpPr/>
            <p:nvPr/>
          </p:nvSpPr>
          <p:spPr bwMode="auto">
            <a:xfrm>
              <a:off x="203200" y="3771900"/>
              <a:ext cx="2660650" cy="3086100"/>
            </a:xfrm>
            <a:custGeom>
              <a:avLst/>
              <a:gdLst/>
              <a:ahLst/>
              <a:cxnLst/>
              <a:rect l="0" t="0" r="r" b="b"/>
              <a:pathLst>
                <a:path w="1676" h="1944">
                  <a:moveTo>
                    <a:pt x="1676" y="1944"/>
                  </a:moveTo>
                  <a:lnTo>
                    <a:pt x="264" y="111"/>
                  </a:lnTo>
                  <a:lnTo>
                    <a:pt x="225" y="60"/>
                  </a:lnTo>
                  <a:lnTo>
                    <a:pt x="228" y="60"/>
                  </a:lnTo>
                  <a:lnTo>
                    <a:pt x="264" y="111"/>
                  </a:lnTo>
                  <a:lnTo>
                    <a:pt x="234" y="69"/>
                  </a:lnTo>
                  <a:lnTo>
                    <a:pt x="228" y="57"/>
                  </a:lnTo>
                  <a:lnTo>
                    <a:pt x="222" y="54"/>
                  </a:lnTo>
                  <a:lnTo>
                    <a:pt x="0" y="0"/>
                  </a:lnTo>
                  <a:lnTo>
                    <a:pt x="3" y="3"/>
                  </a:lnTo>
                  <a:lnTo>
                    <a:pt x="1223" y="1944"/>
                  </a:lnTo>
                  <a:lnTo>
                    <a:pt x="1676" y="194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9673" y="914401"/>
            <a:ext cx="6947127" cy="3488266"/>
          </a:xfrm>
        </p:spPr>
        <p:txBody>
          <a:bodyPr anchor="b">
            <a:normAutofit/>
          </a:bodyPr>
          <a:lstStyle>
            <a:lvl1pPr algn="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24238" y="4402666"/>
            <a:ext cx="5762563" cy="1364531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25773" y="6117336"/>
            <a:ext cx="857473" cy="365125"/>
          </a:xfrm>
        </p:spPr>
        <p:txBody>
          <a:bodyPr/>
          <a:lstStyle/>
          <a:p>
            <a:fld id="{956C048B-B3EF-434B-855B-80331A33FADE}" type="datetime1">
              <a:rPr lang="en-US" smtClean="0"/>
              <a:t>10/6/2021</a:t>
            </a:fld>
            <a:endParaRPr lang="en-US" sz="16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23733" y="6117336"/>
            <a:ext cx="3609438" cy="365125"/>
          </a:xfrm>
        </p:spPr>
        <p:txBody>
          <a:bodyPr/>
          <a:lstStyle/>
          <a:p>
            <a:r>
              <a:rPr lang="en-US" dirty="0"/>
              <a:t>Add department/office name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117336"/>
            <a:ext cx="411480" cy="365125"/>
          </a:xfrm>
        </p:spPr>
        <p:txBody>
          <a:bodyPr/>
          <a:lstStyle/>
          <a:p>
            <a:fld id="{D4B5ADC2-7248-4799-8E52-477E151C3EE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Freeform 12"/>
          <p:cNvSpPr/>
          <p:nvPr/>
        </p:nvSpPr>
        <p:spPr bwMode="auto">
          <a:xfrm>
            <a:off x="203200" y="3771900"/>
            <a:ext cx="361950" cy="90488"/>
          </a:xfrm>
          <a:custGeom>
            <a:avLst/>
            <a:gdLst/>
            <a:ahLst/>
            <a:cxnLst/>
            <a:rect l="0" t="0" r="r" b="b"/>
            <a:pathLst>
              <a:path w="228" h="57">
                <a:moveTo>
                  <a:pt x="228" y="57"/>
                </a:moveTo>
                <a:lnTo>
                  <a:pt x="0" y="0"/>
                </a:lnTo>
                <a:lnTo>
                  <a:pt x="222" y="54"/>
                </a:lnTo>
                <a:lnTo>
                  <a:pt x="228" y="57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4" name="Freeform 13"/>
          <p:cNvSpPr/>
          <p:nvPr/>
        </p:nvSpPr>
        <p:spPr bwMode="auto">
          <a:xfrm>
            <a:off x="560388" y="3867150"/>
            <a:ext cx="61913" cy="80963"/>
          </a:xfrm>
          <a:custGeom>
            <a:avLst/>
            <a:gdLst/>
            <a:ahLst/>
            <a:cxnLst/>
            <a:rect l="0" t="0" r="r" b="b"/>
            <a:pathLst>
              <a:path w="39" h="51">
                <a:moveTo>
                  <a:pt x="0" y="0"/>
                </a:moveTo>
                <a:lnTo>
                  <a:pt x="39" y="51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</p:spTree>
    <p:extLst>
      <p:ext uri="{BB962C8B-B14F-4D97-AF65-F5344CB8AC3E}">
        <p14:creationId xmlns:p14="http://schemas.microsoft.com/office/powerpoint/2010/main" val="3448710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3" y="4732865"/>
            <a:ext cx="751599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89975" y="932112"/>
            <a:ext cx="6171065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3" y="5299603"/>
            <a:ext cx="751599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2AEC9-5069-44D6-B972-76E102A33CFE}" type="datetime1">
              <a:rPr lang="en-US" smtClean="0"/>
              <a:t>10/6/2021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z="1400" dirty="0">
                <a:solidFill>
                  <a:schemeClr val="tx2"/>
                </a:solidFill>
              </a:rPr>
              <a:t>Add department/office name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B5ADC2-7248-4799-8E52-477E151C3EE9}" type="slidenum">
              <a:rPr lang="en-US" sz="1400" b="1" smtClean="0">
                <a:solidFill>
                  <a:srgbClr val="FFFFFF"/>
                </a:solidFill>
              </a:rPr>
              <a:pPr algn="l"/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937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685800"/>
            <a:ext cx="751599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9DE83-62CD-49B0-9304-7112A39A2441}" type="datetime1">
              <a:rPr lang="en-US" smtClean="0"/>
              <a:t>10/6/2021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z="1400" dirty="0">
                <a:solidFill>
                  <a:schemeClr val="tx2"/>
                </a:solidFill>
              </a:rPr>
              <a:t>Add department/office name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B5ADC2-7248-4799-8E52-477E151C3EE9}" type="slidenum">
              <a:rPr lang="en-US" sz="1400" b="1" smtClean="0">
                <a:solidFill>
                  <a:srgbClr val="FFFFFF"/>
                </a:solidFill>
              </a:rPr>
              <a:pPr algn="l"/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517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98235" y="3428999"/>
            <a:ext cx="6631128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3" y="4343400"/>
            <a:ext cx="751599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61BE7-8619-4757-B433-3C4787FD52CF}" type="datetime1">
              <a:rPr lang="en-US" smtClean="0"/>
              <a:t>10/6/2021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z="1400" dirty="0">
                <a:solidFill>
                  <a:schemeClr val="tx2"/>
                </a:solidFill>
              </a:rPr>
              <a:t>Add department/office name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B5ADC2-7248-4799-8E52-477E151C3EE9}" type="slidenum">
              <a:rPr lang="en-US" sz="1400" b="1" smtClean="0">
                <a:solidFill>
                  <a:srgbClr val="FFFFFF"/>
                </a:solidFill>
              </a:rPr>
              <a:pPr algn="l"/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362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3308581"/>
            <a:ext cx="751598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7381"/>
            <a:ext cx="751599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11BAD-5B84-459F-A921-957F4B31C864}" type="datetime1">
              <a:rPr lang="en-US" smtClean="0"/>
              <a:t>10/6/2021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z="1400" dirty="0">
                <a:solidFill>
                  <a:schemeClr val="tx2"/>
                </a:solidFill>
              </a:rPr>
              <a:t>Add department/office name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B5ADC2-7248-4799-8E52-477E151C3EE9}" type="slidenum">
              <a:rPr lang="en-US" sz="1400" b="1" smtClean="0">
                <a:solidFill>
                  <a:srgbClr val="FFFFFF"/>
                </a:solidFill>
              </a:rPr>
              <a:pPr algn="l"/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2029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5" y="3886200"/>
            <a:ext cx="751599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5200"/>
            <a:ext cx="751599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9BC55-03C1-44D7-95FC-0BFFE86CEFF8}" type="datetime1">
              <a:rPr lang="en-US" smtClean="0"/>
              <a:t>10/6/2021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z="1400" dirty="0">
                <a:solidFill>
                  <a:schemeClr val="tx2"/>
                </a:solidFill>
              </a:rPr>
              <a:t>Add department/office name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B5ADC2-7248-4799-8E52-477E151C3EE9}" type="slidenum">
              <a:rPr lang="en-US" sz="1400" b="1" smtClean="0">
                <a:solidFill>
                  <a:srgbClr val="FFFFFF"/>
                </a:solidFill>
              </a:rPr>
              <a:pPr algn="l"/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4809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685801"/>
            <a:ext cx="7515991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4" y="3505200"/>
            <a:ext cx="7515992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F0EEA-5BD2-4639-BC22-1D2A72C015C0}" type="datetime1">
              <a:rPr lang="en-US" smtClean="0"/>
              <a:t>10/6/2021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z="1400" dirty="0">
                <a:solidFill>
                  <a:schemeClr val="tx2"/>
                </a:solidFill>
              </a:rPr>
              <a:t>Add department/office name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B5ADC2-7248-4799-8E52-477E151C3EE9}" type="slidenum">
              <a:rPr lang="en-US" sz="1400" b="1" smtClean="0">
                <a:solidFill>
                  <a:srgbClr val="FFFFFF"/>
                </a:solidFill>
              </a:rPr>
              <a:pPr algn="l"/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1586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A3C1E-CA7A-4EA5-BC5A-E5B66C5F91CC}" type="datetime1">
              <a:rPr lang="en-US" smtClean="0"/>
              <a:t>10/6/2021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department/office name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5ADC2-7248-4799-8E52-477E151C3EE9}" type="slidenum">
              <a:rPr lang="en-US" sz="1400" b="1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6460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1393" y="685800"/>
            <a:ext cx="1328123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3524" y="685800"/>
            <a:ext cx="6016373" cy="5105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B15BB-4D6C-456F-B0D6-89E8242F8D1F}" type="datetime1">
              <a:rPr lang="en-US" smtClean="0"/>
              <a:t>10/6/2021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department/office name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5ADC2-7248-4799-8E52-477E151C3EE9}" type="slidenum">
              <a:rPr lang="en-US" sz="1400" b="1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440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03200" y="2"/>
            <a:ext cx="3778250" cy="6858001"/>
            <a:chOff x="203200" y="0"/>
            <a:chExt cx="3778250" cy="6858001"/>
          </a:xfrm>
        </p:grpSpPr>
        <p:sp>
          <p:nvSpPr>
            <p:cNvPr id="14" name="Freeform 6"/>
            <p:cNvSpPr/>
            <p:nvPr/>
          </p:nvSpPr>
          <p:spPr bwMode="auto">
            <a:xfrm>
              <a:off x="641350" y="0"/>
              <a:ext cx="1365250" cy="3971925"/>
            </a:xfrm>
            <a:custGeom>
              <a:avLst/>
              <a:gdLst/>
              <a:ahLst/>
              <a:cxnLst/>
              <a:rect l="0" t="0" r="r" b="b"/>
              <a:pathLst>
                <a:path w="860" h="2502">
                  <a:moveTo>
                    <a:pt x="0" y="2445"/>
                  </a:moveTo>
                  <a:lnTo>
                    <a:pt x="228" y="2502"/>
                  </a:lnTo>
                  <a:lnTo>
                    <a:pt x="860" y="0"/>
                  </a:lnTo>
                  <a:lnTo>
                    <a:pt x="620" y="0"/>
                  </a:lnTo>
                  <a:lnTo>
                    <a:pt x="0" y="24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5" name="Freeform 7"/>
            <p:cNvSpPr/>
            <p:nvPr/>
          </p:nvSpPr>
          <p:spPr bwMode="auto">
            <a:xfrm>
              <a:off x="203200" y="0"/>
              <a:ext cx="1336675" cy="3862388"/>
            </a:xfrm>
            <a:custGeom>
              <a:avLst/>
              <a:gdLst/>
              <a:ahLst/>
              <a:cxnLst/>
              <a:rect l="0" t="0" r="r" b="b"/>
              <a:pathLst>
                <a:path w="842" h="2433">
                  <a:moveTo>
                    <a:pt x="842" y="0"/>
                  </a:moveTo>
                  <a:lnTo>
                    <a:pt x="602" y="0"/>
                  </a:lnTo>
                  <a:lnTo>
                    <a:pt x="0" y="2376"/>
                  </a:lnTo>
                  <a:lnTo>
                    <a:pt x="228" y="2433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6" name="Freeform 8"/>
            <p:cNvSpPr/>
            <p:nvPr/>
          </p:nvSpPr>
          <p:spPr bwMode="auto">
            <a:xfrm>
              <a:off x="207963" y="3776663"/>
              <a:ext cx="1936750" cy="3081338"/>
            </a:xfrm>
            <a:custGeom>
              <a:avLst/>
              <a:gdLst/>
              <a:ahLst/>
              <a:cxnLst/>
              <a:rect l="0" t="0" r="r" b="b"/>
              <a:pathLst>
                <a:path w="1220" h="1941">
                  <a:moveTo>
                    <a:pt x="0" y="0"/>
                  </a:moveTo>
                  <a:lnTo>
                    <a:pt x="1166" y="1941"/>
                  </a:lnTo>
                  <a:lnTo>
                    <a:pt x="1220" y="19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0" name="Freeform 9"/>
            <p:cNvSpPr/>
            <p:nvPr/>
          </p:nvSpPr>
          <p:spPr bwMode="auto">
            <a:xfrm>
              <a:off x="646113" y="3886200"/>
              <a:ext cx="2373313" cy="2971800"/>
            </a:xfrm>
            <a:custGeom>
              <a:avLst/>
              <a:gdLst/>
              <a:ahLst/>
              <a:cxnLst/>
              <a:rect l="0" t="0" r="r" b="b"/>
              <a:pathLst>
                <a:path w="1495" h="1872">
                  <a:moveTo>
                    <a:pt x="1495" y="1872"/>
                  </a:moveTo>
                  <a:lnTo>
                    <a:pt x="0" y="0"/>
                  </a:lnTo>
                  <a:lnTo>
                    <a:pt x="1442" y="1872"/>
                  </a:lnTo>
                  <a:lnTo>
                    <a:pt x="1495" y="187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1" name="Freeform 10"/>
            <p:cNvSpPr/>
            <p:nvPr/>
          </p:nvSpPr>
          <p:spPr bwMode="auto">
            <a:xfrm>
              <a:off x="641350" y="3881438"/>
              <a:ext cx="3340100" cy="2976563"/>
            </a:xfrm>
            <a:custGeom>
              <a:avLst/>
              <a:gdLst/>
              <a:ahLst/>
              <a:cxnLst/>
              <a:rect l="0" t="0" r="r" b="b"/>
              <a:pathLst>
                <a:path w="2104" h="1875">
                  <a:moveTo>
                    <a:pt x="0" y="0"/>
                  </a:moveTo>
                  <a:lnTo>
                    <a:pt x="3" y="3"/>
                  </a:lnTo>
                  <a:lnTo>
                    <a:pt x="1498" y="1875"/>
                  </a:lnTo>
                  <a:lnTo>
                    <a:pt x="2104" y="1875"/>
                  </a:lnTo>
                  <a:lnTo>
                    <a:pt x="228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2" name="Freeform 11"/>
            <p:cNvSpPr/>
            <p:nvPr/>
          </p:nvSpPr>
          <p:spPr bwMode="auto">
            <a:xfrm>
              <a:off x="203200" y="3771900"/>
              <a:ext cx="2660650" cy="3086100"/>
            </a:xfrm>
            <a:custGeom>
              <a:avLst/>
              <a:gdLst/>
              <a:ahLst/>
              <a:cxnLst/>
              <a:rect l="0" t="0" r="r" b="b"/>
              <a:pathLst>
                <a:path w="1676" h="1944">
                  <a:moveTo>
                    <a:pt x="1676" y="1944"/>
                  </a:moveTo>
                  <a:lnTo>
                    <a:pt x="264" y="111"/>
                  </a:lnTo>
                  <a:lnTo>
                    <a:pt x="225" y="60"/>
                  </a:lnTo>
                  <a:lnTo>
                    <a:pt x="228" y="60"/>
                  </a:lnTo>
                  <a:lnTo>
                    <a:pt x="264" y="111"/>
                  </a:lnTo>
                  <a:lnTo>
                    <a:pt x="234" y="69"/>
                  </a:lnTo>
                  <a:lnTo>
                    <a:pt x="228" y="57"/>
                  </a:lnTo>
                  <a:lnTo>
                    <a:pt x="222" y="54"/>
                  </a:lnTo>
                  <a:lnTo>
                    <a:pt x="0" y="0"/>
                  </a:lnTo>
                  <a:lnTo>
                    <a:pt x="3" y="3"/>
                  </a:lnTo>
                  <a:lnTo>
                    <a:pt x="1223" y="1944"/>
                  </a:lnTo>
                  <a:lnTo>
                    <a:pt x="1676" y="194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9674" y="914401"/>
            <a:ext cx="6947127" cy="3488266"/>
          </a:xfrm>
        </p:spPr>
        <p:txBody>
          <a:bodyPr anchor="b">
            <a:normAutofit/>
          </a:bodyPr>
          <a:lstStyle>
            <a:lvl1pPr algn="r">
              <a:defRPr sz="405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24239" y="4402668"/>
            <a:ext cx="5762563" cy="1364531"/>
          </a:xfrm>
        </p:spPr>
        <p:txBody>
          <a:bodyPr anchor="t">
            <a:normAutofit/>
          </a:bodyPr>
          <a:lstStyle>
            <a:lvl1pPr marL="0" indent="0" algn="r">
              <a:buNone/>
              <a:defRPr sz="1350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25774" y="6117338"/>
            <a:ext cx="857473" cy="365125"/>
          </a:xfrm>
        </p:spPr>
        <p:txBody>
          <a:bodyPr/>
          <a:lstStyle/>
          <a:p>
            <a:fld id="{956C048B-B3EF-434B-855B-80331A33FADE}" type="datetime1">
              <a:rPr lang="en-US" smtClean="0"/>
              <a:t>10/6/2021</a:t>
            </a:fld>
            <a:endParaRPr lang="en-US" sz="12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23733" y="6117338"/>
            <a:ext cx="3609438" cy="365125"/>
          </a:xfrm>
        </p:spPr>
        <p:txBody>
          <a:bodyPr/>
          <a:lstStyle/>
          <a:p>
            <a:r>
              <a:rPr lang="en-US" dirty="0"/>
              <a:t>Add department/office name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117338"/>
            <a:ext cx="411480" cy="365125"/>
          </a:xfrm>
        </p:spPr>
        <p:txBody>
          <a:bodyPr/>
          <a:lstStyle/>
          <a:p>
            <a:fld id="{D4B5ADC2-7248-4799-8E52-477E151C3EE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Freeform 12"/>
          <p:cNvSpPr/>
          <p:nvPr/>
        </p:nvSpPr>
        <p:spPr bwMode="auto">
          <a:xfrm>
            <a:off x="203200" y="3771900"/>
            <a:ext cx="361950" cy="90488"/>
          </a:xfrm>
          <a:custGeom>
            <a:avLst/>
            <a:gdLst/>
            <a:ahLst/>
            <a:cxnLst/>
            <a:rect l="0" t="0" r="r" b="b"/>
            <a:pathLst>
              <a:path w="228" h="57">
                <a:moveTo>
                  <a:pt x="228" y="57"/>
                </a:moveTo>
                <a:lnTo>
                  <a:pt x="0" y="0"/>
                </a:lnTo>
                <a:lnTo>
                  <a:pt x="222" y="54"/>
                </a:lnTo>
                <a:lnTo>
                  <a:pt x="228" y="57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4" name="Freeform 13"/>
          <p:cNvSpPr/>
          <p:nvPr/>
        </p:nvSpPr>
        <p:spPr bwMode="auto">
          <a:xfrm>
            <a:off x="560389" y="3867150"/>
            <a:ext cx="61913" cy="80963"/>
          </a:xfrm>
          <a:custGeom>
            <a:avLst/>
            <a:gdLst/>
            <a:ahLst/>
            <a:cxnLst/>
            <a:rect l="0" t="0" r="r" b="b"/>
            <a:pathLst>
              <a:path w="39" h="51">
                <a:moveTo>
                  <a:pt x="0" y="0"/>
                </a:moveTo>
                <a:lnTo>
                  <a:pt x="39" y="51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</p:spTree>
    <p:extLst>
      <p:ext uri="{BB962C8B-B14F-4D97-AF65-F5344CB8AC3E}">
        <p14:creationId xmlns:p14="http://schemas.microsoft.com/office/powerpoint/2010/main" val="569534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4" y="457201"/>
            <a:ext cx="7704667" cy="1981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4" y="2667000"/>
            <a:ext cx="7704667" cy="333281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44330" y="6108175"/>
            <a:ext cx="857473" cy="365125"/>
          </a:xfrm>
        </p:spPr>
        <p:txBody>
          <a:bodyPr/>
          <a:lstStyle/>
          <a:p>
            <a:fld id="{87B267EC-FDF1-4699-B1D6-56FF0875F7A0}" type="datetime1">
              <a:rPr lang="en-US" smtClean="0"/>
              <a:t>10/6/2021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2648" y="6108175"/>
            <a:ext cx="5314517" cy="365125"/>
          </a:xfrm>
        </p:spPr>
        <p:txBody>
          <a:bodyPr/>
          <a:lstStyle/>
          <a:p>
            <a:r>
              <a:rPr lang="en-US" dirty="0"/>
              <a:t>Add department/office name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8968" y="6108175"/>
            <a:ext cx="427833" cy="365125"/>
          </a:xfrm>
        </p:spPr>
        <p:txBody>
          <a:bodyPr/>
          <a:lstStyle/>
          <a:p>
            <a:fld id="{D4B5ADC2-7248-4799-8E52-477E151C3EE9}" type="slidenum">
              <a:rPr lang="en-US" sz="1050" b="1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624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2667000"/>
            <a:ext cx="7704667" cy="333281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44329" y="6108173"/>
            <a:ext cx="857473" cy="365125"/>
          </a:xfrm>
        </p:spPr>
        <p:txBody>
          <a:bodyPr/>
          <a:lstStyle/>
          <a:p>
            <a:fld id="{87B267EC-FDF1-4699-B1D6-56FF0875F7A0}" type="datetime1">
              <a:rPr lang="en-US" smtClean="0"/>
              <a:t>10/6/2021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2647" y="6108173"/>
            <a:ext cx="5314517" cy="365125"/>
          </a:xfrm>
        </p:spPr>
        <p:txBody>
          <a:bodyPr/>
          <a:lstStyle/>
          <a:p>
            <a:r>
              <a:rPr lang="en-US" dirty="0"/>
              <a:t>Add department/office name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8967" y="6108173"/>
            <a:ext cx="427833" cy="365125"/>
          </a:xfrm>
        </p:spPr>
        <p:txBody>
          <a:bodyPr/>
          <a:lstStyle/>
          <a:p>
            <a:fld id="{D4B5ADC2-7248-4799-8E52-477E151C3EE9}" type="slidenum">
              <a:rPr lang="en-US" sz="1400" b="1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3980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6996" y="2667000"/>
            <a:ext cx="6699805" cy="2360071"/>
          </a:xfrm>
        </p:spPr>
        <p:txBody>
          <a:bodyPr anchor="b"/>
          <a:lstStyle>
            <a:lvl1pPr algn="r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6999" y="5027070"/>
            <a:ext cx="6699802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977C8-B450-4D71-BB89-71CB659957DE}" type="datetime1">
              <a:rPr lang="en-US" smtClean="0"/>
              <a:t>10/6/2021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department/office name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3318" y="6116072"/>
            <a:ext cx="413483" cy="365125"/>
          </a:xfrm>
        </p:spPr>
        <p:txBody>
          <a:bodyPr/>
          <a:lstStyle/>
          <a:p>
            <a:fld id="{147C1B20-DEF4-46E3-B77F-0FB6B8193D9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0677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4" y="685803"/>
            <a:ext cx="7704667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2133" y="2667000"/>
            <a:ext cx="3739896" cy="3368674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6904" y="2667000"/>
            <a:ext cx="3739896" cy="3346824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4DCD7-32F1-4D16-A559-A5DC88104414}" type="datetime1">
              <a:rPr lang="en-US" smtClean="0"/>
              <a:t>10/6/2021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department/office name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C1B20-DEF4-46E3-B77F-0FB6B8193D9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0394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9482" y="2658533"/>
            <a:ext cx="3456291" cy="576262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3523" y="3335338"/>
            <a:ext cx="3672248" cy="2665259"/>
          </a:xfrm>
        </p:spPr>
        <p:txBody>
          <a:bodyPr anchor="t"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1710" y="2667000"/>
            <a:ext cx="3467806" cy="576262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7267" y="3335338"/>
            <a:ext cx="3672248" cy="2665259"/>
          </a:xfrm>
        </p:spPr>
        <p:txBody>
          <a:bodyPr anchor="t"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14F1D-0C6D-44C4-A055-CBD06968272E}" type="datetime1">
              <a:rPr lang="en-US" smtClean="0"/>
              <a:t>10/6/2021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department/office name here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C1B20-DEF4-46E3-B77F-0FB6B8193D9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8178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BC5D7-BBAA-47FA-8583-0741C0F6CCCD}" type="datetime1">
              <a:rPr lang="en-US" smtClean="0"/>
              <a:t>10/6/2021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department/office name here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5ADC2-7248-4799-8E52-477E151C3EE9}" type="slidenum">
              <a:rPr lang="en-US" sz="1050" b="1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5021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353CB-9600-42CF-9E38-5955248467BC}" type="datetime1">
              <a:rPr lang="en-US" smtClean="0"/>
              <a:t>10/6/2021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department/office name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C1B20-DEF4-46E3-B77F-0FB6B8193D9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4178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1600200"/>
            <a:ext cx="2662534" cy="1371600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7553" y="685802"/>
            <a:ext cx="4681962" cy="5105401"/>
          </a:xfrm>
        </p:spPr>
        <p:txBody>
          <a:bodyPr anchor="ctr"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5" y="2971800"/>
            <a:ext cx="2662534" cy="18288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C7D58-DA09-4034-A84F-8EB6AB85D25C}" type="datetime1">
              <a:rPr lang="en-US" smtClean="0"/>
              <a:t>10/6/2021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department/office name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5ADC2-7248-4799-8E52-477E151C3EE9}" type="slidenum">
              <a:rPr lang="en-US" sz="1050" b="1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1256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333" y="1752599"/>
            <a:ext cx="4070679" cy="1371600"/>
          </a:xfrm>
        </p:spPr>
        <p:txBody>
          <a:bodyPr anchor="b">
            <a:normAutofit/>
          </a:bodyPr>
          <a:lstStyle>
            <a:lvl1pPr algn="ctr">
              <a:defRPr sz="21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97496" y="914400"/>
            <a:ext cx="2461371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333" y="3124199"/>
            <a:ext cx="407067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8FAE6-262E-46F1-B9B6-B597A6F1349A}" type="datetime1">
              <a:rPr lang="en-US" smtClean="0"/>
              <a:t>10/6/2021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department/office name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5ADC2-7248-4799-8E52-477E151C3EE9}" type="slidenum">
              <a:rPr lang="en-US" sz="1050" b="1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5115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4732865"/>
            <a:ext cx="7515991" cy="566738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89976" y="932112"/>
            <a:ext cx="6171065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4" y="5299603"/>
            <a:ext cx="7515991" cy="493712"/>
          </a:xfrm>
        </p:spPr>
        <p:txBody>
          <a:bodyPr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2AEC9-5069-44D6-B972-76E102A33CFE}" type="datetime1">
              <a:rPr lang="en-US" smtClean="0"/>
              <a:t>10/6/2021</a:t>
            </a:fld>
            <a:endParaRPr lang="en-US" sz="1050" dirty="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z="1050" dirty="0">
                <a:solidFill>
                  <a:schemeClr val="tx2"/>
                </a:solidFill>
              </a:rPr>
              <a:t>Add department/office name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B5ADC2-7248-4799-8E52-477E151C3EE9}" type="slidenum">
              <a:rPr lang="en-US" sz="1050" b="1" smtClean="0">
                <a:solidFill>
                  <a:srgbClr val="FFFFFF"/>
                </a:solidFill>
              </a:rPr>
              <a:pPr algn="l"/>
              <a:t>‹#›</a:t>
            </a:fld>
            <a:endParaRPr lang="en-US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6090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685800"/>
            <a:ext cx="7515991" cy="3048000"/>
          </a:xfrm>
        </p:spPr>
        <p:txBody>
          <a:bodyPr anchor="ctr">
            <a:normAutofit/>
          </a:bodyPr>
          <a:lstStyle>
            <a:lvl1pPr algn="ctr">
              <a:defRPr sz="2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5" y="4343400"/>
            <a:ext cx="7515992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9DE83-62CD-49B0-9304-7112A39A2441}" type="datetime1">
              <a:rPr lang="en-US" smtClean="0"/>
              <a:t>10/6/2021</a:t>
            </a:fld>
            <a:endParaRPr lang="en-US" sz="105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z="1050" dirty="0">
                <a:solidFill>
                  <a:schemeClr val="tx2"/>
                </a:solidFill>
              </a:rPr>
              <a:t>Add department/office name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B5ADC2-7248-4799-8E52-477E151C3EE9}" type="slidenum">
              <a:rPr lang="en-US" sz="1050" b="1" smtClean="0">
                <a:solidFill>
                  <a:srgbClr val="FFFFFF"/>
                </a:solidFill>
              </a:rPr>
              <a:pPr algn="l"/>
              <a:t>‹#›</a:t>
            </a:fld>
            <a:endParaRPr lang="en-US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5069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2" y="863023"/>
            <a:ext cx="457319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8" y="2819399"/>
            <a:ext cx="457319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2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98235" y="3428999"/>
            <a:ext cx="6631128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350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61BE7-8619-4757-B433-3C4787FD52CF}" type="datetime1">
              <a:rPr lang="en-US" smtClean="0"/>
              <a:t>10/6/2021</a:t>
            </a:fld>
            <a:endParaRPr lang="en-US" sz="105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z="1050" dirty="0">
                <a:solidFill>
                  <a:schemeClr val="tx2"/>
                </a:solidFill>
              </a:rPr>
              <a:t>Add department/office name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B5ADC2-7248-4799-8E52-477E151C3EE9}" type="slidenum">
              <a:rPr lang="en-US" sz="1050" b="1" smtClean="0">
                <a:solidFill>
                  <a:srgbClr val="FFFFFF"/>
                </a:solidFill>
              </a:rPr>
              <a:pPr algn="l"/>
              <a:t>‹#›</a:t>
            </a:fld>
            <a:endParaRPr lang="en-US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005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6995" y="2666998"/>
            <a:ext cx="6699805" cy="2360071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6998" y="5027070"/>
            <a:ext cx="6699802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977C8-B450-4D71-BB89-71CB659957DE}" type="datetime1">
              <a:rPr lang="en-US" smtClean="0"/>
              <a:t>10/6/2021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department/office name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3317" y="6116070"/>
            <a:ext cx="413483" cy="365125"/>
          </a:xfrm>
        </p:spPr>
        <p:txBody>
          <a:bodyPr/>
          <a:lstStyle/>
          <a:p>
            <a:fld id="{147C1B20-DEF4-46E3-B77F-0FB6B8193D9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3841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6" y="3308581"/>
            <a:ext cx="7515989" cy="1468800"/>
          </a:xfrm>
        </p:spPr>
        <p:txBody>
          <a:bodyPr anchor="b">
            <a:normAutofit/>
          </a:bodyPr>
          <a:lstStyle>
            <a:lvl1pPr algn="r">
              <a:defRPr sz="2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7381"/>
            <a:ext cx="751599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11BAD-5B84-459F-A921-957F4B31C864}" type="datetime1">
              <a:rPr lang="en-US" smtClean="0"/>
              <a:t>10/6/2021</a:t>
            </a:fld>
            <a:endParaRPr lang="en-US" sz="105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z="1050" dirty="0">
                <a:solidFill>
                  <a:schemeClr val="tx2"/>
                </a:solidFill>
              </a:rPr>
              <a:t>Add department/office name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B5ADC2-7248-4799-8E52-477E151C3EE9}" type="slidenum">
              <a:rPr lang="en-US" sz="1050" b="1" smtClean="0">
                <a:solidFill>
                  <a:srgbClr val="FFFFFF"/>
                </a:solidFill>
              </a:rPr>
              <a:pPr algn="l"/>
              <a:t>‹#›</a:t>
            </a:fld>
            <a:endParaRPr lang="en-US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3411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2" y="863023"/>
            <a:ext cx="457319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8" y="2819399"/>
            <a:ext cx="457319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2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5" y="3886200"/>
            <a:ext cx="751599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1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5200"/>
            <a:ext cx="751599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9BC55-03C1-44D7-95FC-0BFFE86CEFF8}" type="datetime1">
              <a:rPr lang="en-US" smtClean="0"/>
              <a:t>10/6/2021</a:t>
            </a:fld>
            <a:endParaRPr lang="en-US" sz="105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z="1050" dirty="0">
                <a:solidFill>
                  <a:schemeClr val="tx2"/>
                </a:solidFill>
              </a:rPr>
              <a:t>Add department/office name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B5ADC2-7248-4799-8E52-477E151C3EE9}" type="slidenum">
              <a:rPr lang="en-US" sz="1050" b="1" smtClean="0">
                <a:solidFill>
                  <a:srgbClr val="FFFFFF"/>
                </a:solidFill>
              </a:rPr>
              <a:pPr algn="l"/>
              <a:t>‹#›</a:t>
            </a:fld>
            <a:endParaRPr lang="en-US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5474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6" y="685803"/>
            <a:ext cx="7515991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5" y="3505200"/>
            <a:ext cx="7515992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1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5" y="4343400"/>
            <a:ext cx="7515992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F0EEA-5BD2-4639-BC22-1D2A72C015C0}" type="datetime1">
              <a:rPr lang="en-US" smtClean="0"/>
              <a:t>10/6/2021</a:t>
            </a:fld>
            <a:endParaRPr lang="en-US" sz="105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z="1050" dirty="0">
                <a:solidFill>
                  <a:schemeClr val="tx2"/>
                </a:solidFill>
              </a:rPr>
              <a:t>Add department/office name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4B5ADC2-7248-4799-8E52-477E151C3EE9}" type="slidenum">
              <a:rPr lang="en-US" sz="1050" b="1" smtClean="0">
                <a:solidFill>
                  <a:srgbClr val="FFFFFF"/>
                </a:solidFill>
              </a:rPr>
              <a:pPr algn="l"/>
              <a:t>‹#›</a:t>
            </a:fld>
            <a:endParaRPr lang="en-US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8326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A3C1E-CA7A-4EA5-BC5A-E5B66C5F91CC}" type="datetime1">
              <a:rPr lang="en-US" smtClean="0"/>
              <a:t>10/6/2021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department/office name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5ADC2-7248-4799-8E52-477E151C3EE9}" type="slidenum">
              <a:rPr lang="en-US" sz="1050" b="1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5235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1394" y="685800"/>
            <a:ext cx="1328123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3525" y="685800"/>
            <a:ext cx="6016373" cy="5105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B15BB-4D6C-456F-B0D6-89E8242F8D1F}" type="datetime1">
              <a:rPr lang="en-US" smtClean="0"/>
              <a:t>10/6/2021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department/office name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5ADC2-7248-4799-8E52-477E151C3EE9}" type="slidenum">
              <a:rPr lang="en-US" sz="1050" b="1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614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685801"/>
            <a:ext cx="7704667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2133" y="2667000"/>
            <a:ext cx="3739896" cy="336867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6904" y="2667000"/>
            <a:ext cx="3739896" cy="334682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4DCD7-32F1-4D16-A559-A5DC88104414}" type="datetime1">
              <a:rPr lang="en-US" smtClean="0"/>
              <a:t>10/6/2021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department/office name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C1B20-DEF4-46E3-B77F-0FB6B8193D9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44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9481" y="2658533"/>
            <a:ext cx="345629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3523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1710" y="2667000"/>
            <a:ext cx="3467806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7266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14F1D-0C6D-44C4-A055-CBD06968272E}" type="datetime1">
              <a:rPr lang="en-US" smtClean="0"/>
              <a:t>10/6/2021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department/office name here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C1B20-DEF4-46E3-B77F-0FB6B8193D9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82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BC5D7-BBAA-47FA-8583-0741C0F6CCCD}" type="datetime1">
              <a:rPr lang="en-US" smtClean="0"/>
              <a:t>10/6/2021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department/office name here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5ADC2-7248-4799-8E52-477E151C3EE9}" type="slidenum">
              <a:rPr lang="en-US" sz="1400" b="1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263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353CB-9600-42CF-9E38-5955248467BC}" type="datetime1">
              <a:rPr lang="en-US" smtClean="0"/>
              <a:t>10/6/2021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department/office name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C1B20-DEF4-46E3-B77F-0FB6B8193D9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230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1600200"/>
            <a:ext cx="2662534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7553" y="685800"/>
            <a:ext cx="4681962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4" y="2971800"/>
            <a:ext cx="2662534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C7D58-DA09-4034-A84F-8EB6AB85D25C}" type="datetime1">
              <a:rPr lang="en-US" smtClean="0"/>
              <a:t>10/6/2021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department/office name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5ADC2-7248-4799-8E52-477E151C3EE9}" type="slidenum">
              <a:rPr lang="en-US" sz="1400" b="1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745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332" y="1752599"/>
            <a:ext cx="4070679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97495" y="914400"/>
            <a:ext cx="2461371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332" y="3124199"/>
            <a:ext cx="407067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8FAE6-262E-46F1-B9B6-B597A6F1349A}" type="datetime1">
              <a:rPr lang="en-US" smtClean="0"/>
              <a:t>10/6/2021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department/office name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5ADC2-7248-4799-8E52-477E151C3EE9}" type="slidenum">
              <a:rPr lang="en-US" sz="1400" b="1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204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2132013" cy="6858001"/>
            <a:chOff x="0" y="0"/>
            <a:chExt cx="2132013" cy="6858001"/>
          </a:xfrm>
        </p:grpSpPr>
        <p:sp>
          <p:nvSpPr>
            <p:cNvPr id="15" name="Freeform 6"/>
            <p:cNvSpPr/>
            <p:nvPr/>
          </p:nvSpPr>
          <p:spPr bwMode="auto">
            <a:xfrm>
              <a:off x="0" y="0"/>
              <a:ext cx="1073150" cy="5291138"/>
            </a:xfrm>
            <a:custGeom>
              <a:avLst/>
              <a:gdLst/>
              <a:ahLst/>
              <a:cxnLst/>
              <a:rect l="0" t="0" r="r" b="b"/>
              <a:pathLst>
                <a:path w="676" h="3333">
                  <a:moveTo>
                    <a:pt x="0" y="3132"/>
                  </a:moveTo>
                  <a:lnTo>
                    <a:pt x="0" y="3312"/>
                  </a:lnTo>
                  <a:lnTo>
                    <a:pt x="126" y="3333"/>
                  </a:lnTo>
                  <a:lnTo>
                    <a:pt x="676" y="0"/>
                  </a:lnTo>
                  <a:lnTo>
                    <a:pt x="514" y="0"/>
                  </a:lnTo>
                  <a:lnTo>
                    <a:pt x="0" y="313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6" name="Freeform 7"/>
            <p:cNvSpPr/>
            <p:nvPr/>
          </p:nvSpPr>
          <p:spPr bwMode="auto">
            <a:xfrm>
              <a:off x="0" y="0"/>
              <a:ext cx="758825" cy="4624388"/>
            </a:xfrm>
            <a:custGeom>
              <a:avLst/>
              <a:gdLst/>
              <a:ahLst/>
              <a:cxnLst/>
              <a:rect l="0" t="0" r="r" b="b"/>
              <a:pathLst>
                <a:path w="478" h="2913">
                  <a:moveTo>
                    <a:pt x="478" y="0"/>
                  </a:moveTo>
                  <a:lnTo>
                    <a:pt x="318" y="0"/>
                  </a:lnTo>
                  <a:lnTo>
                    <a:pt x="0" y="1938"/>
                  </a:lnTo>
                  <a:lnTo>
                    <a:pt x="0" y="2913"/>
                  </a:lnTo>
                  <a:lnTo>
                    <a:pt x="478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7" name="Freeform 8"/>
            <p:cNvSpPr/>
            <p:nvPr/>
          </p:nvSpPr>
          <p:spPr bwMode="auto">
            <a:xfrm>
              <a:off x="0" y="5662613"/>
              <a:ext cx="906463" cy="1195388"/>
            </a:xfrm>
            <a:custGeom>
              <a:avLst/>
              <a:gdLst/>
              <a:ahLst/>
              <a:cxnLst/>
              <a:rect l="0" t="0" r="r" b="b"/>
              <a:pathLst>
                <a:path w="571" h="753">
                  <a:moveTo>
                    <a:pt x="0" y="0"/>
                  </a:moveTo>
                  <a:lnTo>
                    <a:pt x="0" y="12"/>
                  </a:lnTo>
                  <a:lnTo>
                    <a:pt x="538" y="753"/>
                  </a:lnTo>
                  <a:lnTo>
                    <a:pt x="571" y="7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8" name="Freeform 9"/>
            <p:cNvSpPr/>
            <p:nvPr/>
          </p:nvSpPr>
          <p:spPr bwMode="auto">
            <a:xfrm>
              <a:off x="0" y="5295900"/>
              <a:ext cx="1487488" cy="1562100"/>
            </a:xfrm>
            <a:custGeom>
              <a:avLst/>
              <a:gdLst/>
              <a:ahLst/>
              <a:cxnLst/>
              <a:rect l="0" t="0" r="r" b="b"/>
              <a:pathLst>
                <a:path w="937" h="984">
                  <a:moveTo>
                    <a:pt x="0" y="0"/>
                  </a:moveTo>
                  <a:lnTo>
                    <a:pt x="0" y="3"/>
                  </a:lnTo>
                  <a:lnTo>
                    <a:pt x="901" y="984"/>
                  </a:lnTo>
                  <a:lnTo>
                    <a:pt x="937" y="9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9" name="Freeform 10"/>
            <p:cNvSpPr/>
            <p:nvPr/>
          </p:nvSpPr>
          <p:spPr bwMode="auto">
            <a:xfrm>
              <a:off x="0" y="5257800"/>
              <a:ext cx="2132013" cy="1600200"/>
            </a:xfrm>
            <a:custGeom>
              <a:avLst/>
              <a:gdLst/>
              <a:ahLst/>
              <a:cxnLst/>
              <a:rect l="0" t="0" r="r" b="b"/>
              <a:pathLst>
                <a:path w="1343" h="1008">
                  <a:moveTo>
                    <a:pt x="0" y="24"/>
                  </a:moveTo>
                  <a:lnTo>
                    <a:pt x="937" y="1008"/>
                  </a:lnTo>
                  <a:lnTo>
                    <a:pt x="1343" y="1008"/>
                  </a:lnTo>
                  <a:lnTo>
                    <a:pt x="126" y="21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0" name="Freeform 11"/>
            <p:cNvSpPr/>
            <p:nvPr/>
          </p:nvSpPr>
          <p:spPr bwMode="auto">
            <a:xfrm>
              <a:off x="0" y="5357813"/>
              <a:ext cx="1377950" cy="1500188"/>
            </a:xfrm>
            <a:custGeom>
              <a:avLst/>
              <a:gdLst/>
              <a:ahLst/>
              <a:cxnLst/>
              <a:rect l="0" t="0" r="r" b="b"/>
              <a:pathLst>
                <a:path w="868" h="945">
                  <a:moveTo>
                    <a:pt x="0" y="192"/>
                  </a:moveTo>
                  <a:lnTo>
                    <a:pt x="571" y="945"/>
                  </a:lnTo>
                  <a:lnTo>
                    <a:pt x="868" y="945"/>
                  </a:lnTo>
                  <a:lnTo>
                    <a:pt x="0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134" y="2667000"/>
            <a:ext cx="7704666" cy="3356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8679" y="6116070"/>
            <a:ext cx="8574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FB74E54-051A-4D47-A93E-73769CE8536A}" type="datetime1">
              <a:rPr lang="en-US" smtClean="0"/>
              <a:t>10/6/2021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6997" y="6116070"/>
            <a:ext cx="5314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algn="r"/>
            <a:r>
              <a:rPr lang="en-US" sz="1400" dirty="0">
                <a:solidFill>
                  <a:schemeClr val="tx2"/>
                </a:solidFill>
              </a:rPr>
              <a:t>Add department/office name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73317" y="6116070"/>
            <a:ext cx="41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algn="l"/>
            <a:fld id="{D4B5ADC2-7248-4799-8E52-477E151C3EE9}" type="slidenum">
              <a:rPr lang="en-US" sz="1400" b="1" smtClean="0">
                <a:solidFill>
                  <a:srgbClr val="FFFFFF"/>
                </a:solidFill>
              </a:rPr>
              <a:pPr algn="l"/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407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7" r:id="rId1"/>
    <p:sldLayoutId id="2147484218" r:id="rId2"/>
    <p:sldLayoutId id="2147484219" r:id="rId3"/>
    <p:sldLayoutId id="2147484220" r:id="rId4"/>
    <p:sldLayoutId id="2147484221" r:id="rId5"/>
    <p:sldLayoutId id="2147484222" r:id="rId6"/>
    <p:sldLayoutId id="2147484223" r:id="rId7"/>
    <p:sldLayoutId id="2147484224" r:id="rId8"/>
    <p:sldLayoutId id="2147484225" r:id="rId9"/>
    <p:sldLayoutId id="2147484226" r:id="rId10"/>
    <p:sldLayoutId id="2147484227" r:id="rId11"/>
    <p:sldLayoutId id="2147484228" r:id="rId12"/>
    <p:sldLayoutId id="2147484229" r:id="rId13"/>
    <p:sldLayoutId id="2147484230" r:id="rId14"/>
    <p:sldLayoutId id="2147484231" r:id="rId15"/>
    <p:sldLayoutId id="2147484232" r:id="rId16"/>
    <p:sldLayoutId id="2147484233" r:id="rId17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" y="2"/>
            <a:ext cx="2132013" cy="6858001"/>
            <a:chOff x="0" y="0"/>
            <a:chExt cx="2132013" cy="6858001"/>
          </a:xfrm>
        </p:grpSpPr>
        <p:sp>
          <p:nvSpPr>
            <p:cNvPr id="15" name="Freeform 6"/>
            <p:cNvSpPr/>
            <p:nvPr/>
          </p:nvSpPr>
          <p:spPr bwMode="auto">
            <a:xfrm>
              <a:off x="0" y="0"/>
              <a:ext cx="1073150" cy="5291138"/>
            </a:xfrm>
            <a:custGeom>
              <a:avLst/>
              <a:gdLst/>
              <a:ahLst/>
              <a:cxnLst/>
              <a:rect l="0" t="0" r="r" b="b"/>
              <a:pathLst>
                <a:path w="676" h="3333">
                  <a:moveTo>
                    <a:pt x="0" y="3132"/>
                  </a:moveTo>
                  <a:lnTo>
                    <a:pt x="0" y="3312"/>
                  </a:lnTo>
                  <a:lnTo>
                    <a:pt x="126" y="3333"/>
                  </a:lnTo>
                  <a:lnTo>
                    <a:pt x="676" y="0"/>
                  </a:lnTo>
                  <a:lnTo>
                    <a:pt x="514" y="0"/>
                  </a:lnTo>
                  <a:lnTo>
                    <a:pt x="0" y="313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6" name="Freeform 7"/>
            <p:cNvSpPr/>
            <p:nvPr/>
          </p:nvSpPr>
          <p:spPr bwMode="auto">
            <a:xfrm>
              <a:off x="0" y="0"/>
              <a:ext cx="758825" cy="4624388"/>
            </a:xfrm>
            <a:custGeom>
              <a:avLst/>
              <a:gdLst/>
              <a:ahLst/>
              <a:cxnLst/>
              <a:rect l="0" t="0" r="r" b="b"/>
              <a:pathLst>
                <a:path w="478" h="2913">
                  <a:moveTo>
                    <a:pt x="478" y="0"/>
                  </a:moveTo>
                  <a:lnTo>
                    <a:pt x="318" y="0"/>
                  </a:lnTo>
                  <a:lnTo>
                    <a:pt x="0" y="1938"/>
                  </a:lnTo>
                  <a:lnTo>
                    <a:pt x="0" y="2913"/>
                  </a:lnTo>
                  <a:lnTo>
                    <a:pt x="478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7" name="Freeform 8"/>
            <p:cNvSpPr/>
            <p:nvPr/>
          </p:nvSpPr>
          <p:spPr bwMode="auto">
            <a:xfrm>
              <a:off x="0" y="5662613"/>
              <a:ext cx="906463" cy="1195388"/>
            </a:xfrm>
            <a:custGeom>
              <a:avLst/>
              <a:gdLst/>
              <a:ahLst/>
              <a:cxnLst/>
              <a:rect l="0" t="0" r="r" b="b"/>
              <a:pathLst>
                <a:path w="571" h="753">
                  <a:moveTo>
                    <a:pt x="0" y="0"/>
                  </a:moveTo>
                  <a:lnTo>
                    <a:pt x="0" y="12"/>
                  </a:lnTo>
                  <a:lnTo>
                    <a:pt x="538" y="753"/>
                  </a:lnTo>
                  <a:lnTo>
                    <a:pt x="571" y="7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8" name="Freeform 9"/>
            <p:cNvSpPr/>
            <p:nvPr/>
          </p:nvSpPr>
          <p:spPr bwMode="auto">
            <a:xfrm>
              <a:off x="0" y="5295900"/>
              <a:ext cx="1487488" cy="1562100"/>
            </a:xfrm>
            <a:custGeom>
              <a:avLst/>
              <a:gdLst/>
              <a:ahLst/>
              <a:cxnLst/>
              <a:rect l="0" t="0" r="r" b="b"/>
              <a:pathLst>
                <a:path w="937" h="984">
                  <a:moveTo>
                    <a:pt x="0" y="0"/>
                  </a:moveTo>
                  <a:lnTo>
                    <a:pt x="0" y="3"/>
                  </a:lnTo>
                  <a:lnTo>
                    <a:pt x="901" y="984"/>
                  </a:lnTo>
                  <a:lnTo>
                    <a:pt x="937" y="9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9" name="Freeform 10"/>
            <p:cNvSpPr/>
            <p:nvPr/>
          </p:nvSpPr>
          <p:spPr bwMode="auto">
            <a:xfrm>
              <a:off x="0" y="5257800"/>
              <a:ext cx="2132013" cy="1600200"/>
            </a:xfrm>
            <a:custGeom>
              <a:avLst/>
              <a:gdLst/>
              <a:ahLst/>
              <a:cxnLst/>
              <a:rect l="0" t="0" r="r" b="b"/>
              <a:pathLst>
                <a:path w="1343" h="1008">
                  <a:moveTo>
                    <a:pt x="0" y="24"/>
                  </a:moveTo>
                  <a:lnTo>
                    <a:pt x="937" y="1008"/>
                  </a:lnTo>
                  <a:lnTo>
                    <a:pt x="1343" y="1008"/>
                  </a:lnTo>
                  <a:lnTo>
                    <a:pt x="126" y="21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0" name="Freeform 11"/>
            <p:cNvSpPr/>
            <p:nvPr/>
          </p:nvSpPr>
          <p:spPr bwMode="auto">
            <a:xfrm>
              <a:off x="0" y="5357813"/>
              <a:ext cx="1377950" cy="1500188"/>
            </a:xfrm>
            <a:custGeom>
              <a:avLst/>
              <a:gdLst/>
              <a:ahLst/>
              <a:cxnLst/>
              <a:rect l="0" t="0" r="r" b="b"/>
              <a:pathLst>
                <a:path w="868" h="945">
                  <a:moveTo>
                    <a:pt x="0" y="192"/>
                  </a:moveTo>
                  <a:lnTo>
                    <a:pt x="571" y="945"/>
                  </a:lnTo>
                  <a:lnTo>
                    <a:pt x="868" y="945"/>
                  </a:lnTo>
                  <a:lnTo>
                    <a:pt x="0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2134" y="457201"/>
            <a:ext cx="7704667" cy="19812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134" y="2667002"/>
            <a:ext cx="7704666" cy="3356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8680" y="6116072"/>
            <a:ext cx="8574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FB74E54-051A-4D47-A93E-73769CE8536A}" type="datetime1">
              <a:rPr lang="en-US" smtClean="0"/>
              <a:t>10/6/2021</a:t>
            </a:fld>
            <a:endParaRPr lang="en-US" sz="105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6998" y="6116072"/>
            <a:ext cx="5314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algn="r"/>
            <a:r>
              <a:rPr lang="en-US" sz="1050" dirty="0">
                <a:solidFill>
                  <a:schemeClr val="tx2"/>
                </a:solidFill>
              </a:rPr>
              <a:t>Add department/office name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73318" y="6116072"/>
            <a:ext cx="41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algn="l"/>
            <a:fld id="{D4B5ADC2-7248-4799-8E52-477E151C3EE9}" type="slidenum">
              <a:rPr lang="en-US" sz="1050" b="1" smtClean="0">
                <a:solidFill>
                  <a:srgbClr val="FFFFFF"/>
                </a:solidFill>
              </a:rPr>
              <a:pPr algn="l"/>
              <a:t>‹#›</a:t>
            </a:fld>
            <a:endParaRPr lang="en-US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045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5" r:id="rId1"/>
    <p:sldLayoutId id="2147484236" r:id="rId2"/>
    <p:sldLayoutId id="2147484237" r:id="rId3"/>
    <p:sldLayoutId id="2147484238" r:id="rId4"/>
    <p:sldLayoutId id="2147484239" r:id="rId5"/>
    <p:sldLayoutId id="2147484240" r:id="rId6"/>
    <p:sldLayoutId id="2147484241" r:id="rId7"/>
    <p:sldLayoutId id="2147484242" r:id="rId8"/>
    <p:sldLayoutId id="2147484243" r:id="rId9"/>
    <p:sldLayoutId id="2147484244" r:id="rId10"/>
    <p:sldLayoutId id="2147484245" r:id="rId11"/>
    <p:sldLayoutId id="2147484246" r:id="rId12"/>
    <p:sldLayoutId id="2147484247" r:id="rId13"/>
    <p:sldLayoutId id="2147484248" r:id="rId14"/>
    <p:sldLayoutId id="2147484249" r:id="rId15"/>
    <p:sldLayoutId id="2147484250" r:id="rId16"/>
    <p:sldLayoutId id="2147484251" r:id="rId17"/>
  </p:sldLayoutIdLst>
  <p:hf hdr="0" dt="0"/>
  <p:txStyles>
    <p:titleStyle>
      <a:lvl1pPr algn="ctr" defTabSz="342900" rtl="0" eaLnBrk="1" latinLnBrk="0" hangingPunct="1">
        <a:spcBef>
          <a:spcPct val="0"/>
        </a:spcBef>
        <a:buNone/>
        <a:defRPr sz="3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5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9001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35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1572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001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05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05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05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05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05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34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jpg"/><Relationship Id="rId18" Type="http://schemas.openxmlformats.org/officeDocument/2006/relationships/image" Target="../media/image18.png"/><Relationship Id="rId3" Type="http://schemas.openxmlformats.org/officeDocument/2006/relationships/image" Target="../media/image4.png"/><Relationship Id="rId21" Type="http://schemas.openxmlformats.org/officeDocument/2006/relationships/image" Target="../media/image21.png"/><Relationship Id="rId7" Type="http://schemas.openxmlformats.org/officeDocument/2006/relationships/image" Target="../media/image8.png"/><Relationship Id="rId12" Type="http://schemas.openxmlformats.org/officeDocument/2006/relationships/image" Target="../media/image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10" Type="http://schemas.openxmlformats.org/officeDocument/2006/relationships/image" Target="../media/image11.png"/><Relationship Id="rId19" Type="http://schemas.openxmlformats.org/officeDocument/2006/relationships/image" Target="../media/image19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 Budget Presentation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District Attorney’s Office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n/>
              <a:gradFill flip="none">
                <a:gsLst>
                  <a:gs pos="0">
                    <a:schemeClr val="accent6">
                      <a:tint val="70000"/>
                      <a:shade val="100000"/>
                      <a:hueMod val="100000"/>
                      <a:satMod val="195000"/>
                    </a:schemeClr>
                  </a:gs>
                  <a:gs pos="46000">
                    <a:schemeClr val="accent6">
                      <a:tint val="70000"/>
                      <a:shade val="100000"/>
                      <a:hueMod val="100000"/>
                      <a:satMod val="195000"/>
                    </a:schemeClr>
                  </a:gs>
                  <a:gs pos="100000">
                    <a:schemeClr val="accent6">
                      <a:tint val="100000"/>
                      <a:shade val="60000"/>
                      <a:hueMod val="100000"/>
                      <a:satMod val="195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Michael J. Allen, District Attorney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October 21, 2021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4258F2-2F66-4AD3-B191-AA63B0137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369" y="533400"/>
            <a:ext cx="1305918" cy="133084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16B9BC-E5A5-468B-BC29-E8AE82727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04461" y="1524000"/>
            <a:ext cx="6735077" cy="1179924"/>
          </a:xfrm>
        </p:spPr>
        <p:txBody>
          <a:bodyPr/>
          <a:lstStyle/>
          <a:p>
            <a:pPr algn="ctr"/>
            <a:r>
              <a:rPr lang="en-US" sz="3600" b="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Other Programs: 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D29702-2F46-4C2D-A436-517CE4103B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3523" y="2286000"/>
            <a:ext cx="3672248" cy="3714595"/>
          </a:xfrm>
        </p:spPr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 One More</a:t>
            </a:r>
          </a:p>
          <a:p>
            <a:pPr lvl="1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Human Trafficking Diversion</a:t>
            </a:r>
          </a:p>
          <a:p>
            <a:pPr lvl="1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Prescription Drug Diversion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EB71FCA-FBEF-4F83-B02D-7D56FAE2E5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957266" y="2286000"/>
            <a:ext cx="3672248" cy="3714595"/>
          </a:xfrm>
        </p:spPr>
        <p:txBody>
          <a:bodyPr>
            <a:normAutofit/>
          </a:bodyPr>
          <a:lstStyle/>
          <a:p>
            <a:pPr lvl="1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Kids Against Crime</a:t>
            </a:r>
          </a:p>
          <a:p>
            <a:pPr lvl="1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Animal Cruelty</a:t>
            </a:r>
          </a:p>
          <a:p>
            <a:pPr lvl="1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Intelligence Driven Prosecution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Judicial District Attorney’s Office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5ADC2-7248-4799-8E52-477E151C3EE9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10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AC7267-BD3D-40D6-B972-DD07F10211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58" y="5833535"/>
            <a:ext cx="897275" cy="914399"/>
          </a:xfrm>
          <a:prstGeom prst="rect">
            <a:avLst/>
          </a:prstGeom>
        </p:spPr>
      </p:pic>
      <p:sp>
        <p:nvSpPr>
          <p:cNvPr id="11" name="Rectangle 1">
            <a:extLst>
              <a:ext uri="{FF2B5EF4-FFF2-40B4-BE49-F238E27FC236}">
                <a16:creationId xmlns:a16="http://schemas.microsoft.com/office/drawing/2014/main" id="{A516A29D-C3AB-4747-8498-3731B3C70E9D}"/>
              </a:ext>
            </a:extLst>
          </p:cNvPr>
          <p:cNvSpPr txBox="1">
            <a:spLocks/>
          </p:cNvSpPr>
          <p:nvPr/>
        </p:nvSpPr>
        <p:spPr>
          <a:xfrm>
            <a:off x="982133" y="152401"/>
            <a:ext cx="7704667" cy="137159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4th Judicial District</a:t>
            </a:r>
          </a:p>
          <a:p>
            <a:r>
              <a:rPr lang="en-US" b="1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Attorney’s Office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2295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Judicial District Attorney’s Office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5ADC2-7248-4799-8E52-477E151C3EE9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11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AC7267-BD3D-40D6-B972-DD07F10211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58" y="5833535"/>
            <a:ext cx="897275" cy="914399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3D23316A-6E9E-4460-B389-792B7DCB08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53" y="685800"/>
            <a:ext cx="8754342" cy="491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7532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982133" y="1"/>
            <a:ext cx="7704667" cy="741930"/>
          </a:xfrm>
        </p:spPr>
        <p:txBody>
          <a:bodyPr>
            <a:norm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Award Winning Service</a:t>
            </a:r>
            <a:endParaRPr lang="en-JM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4E403F3-378C-4B3A-8F2E-8A6EAC1EBA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59745" y="822326"/>
            <a:ext cx="7550855" cy="94614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 CDAC Victim Advocate of the Year: </a:t>
            </a:r>
          </a:p>
          <a:p>
            <a:pPr marL="0" indent="0" algn="ctr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Kimberly Sorrels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64770" y="6116070"/>
            <a:ext cx="5314517" cy="365125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Judicial District Attorney’s Office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5ADC2-7248-4799-8E52-477E151C3EE9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12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AC7267-BD3D-40D6-B972-DD07F10211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2" y="5943601"/>
            <a:ext cx="897275" cy="9143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109810-7794-4BAB-AEF1-74FE7D57B8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193" y="1893067"/>
            <a:ext cx="5464546" cy="409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1372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1657348" y="147071"/>
            <a:ext cx="6667501" cy="1295400"/>
          </a:xfrm>
        </p:spPr>
        <p:txBody>
          <a:bodyPr>
            <a:noAutofit/>
          </a:bodyPr>
          <a:lstStyle/>
          <a:p>
            <a:r>
              <a:rPr lang="en-JM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 Comparison</a:t>
            </a:r>
            <a:br>
              <a:rPr lang="en-JM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JM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Largest Judicial Districts</a:t>
            </a:r>
          </a:p>
        </p:txBody>
      </p:sp>
      <p:graphicFrame>
        <p:nvGraphicFramePr>
          <p:cNvPr id="5" name="Table 7">
            <a:extLst>
              <a:ext uri="{FF2B5EF4-FFF2-40B4-BE49-F238E27FC236}">
                <a16:creationId xmlns:a16="http://schemas.microsoft.com/office/drawing/2014/main" id="{B245ECBA-A07B-4851-A624-5C6EDF49AE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6852618"/>
              </p:ext>
            </p:extLst>
          </p:nvPr>
        </p:nvGraphicFramePr>
        <p:xfrm>
          <a:off x="990600" y="1600201"/>
          <a:ext cx="8000998" cy="43613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2559">
                  <a:extLst>
                    <a:ext uri="{9D8B030D-6E8A-4147-A177-3AD203B41FA5}">
                      <a16:colId xmlns:a16="http://schemas.microsoft.com/office/drawing/2014/main" val="2140272167"/>
                    </a:ext>
                  </a:extLst>
                </a:gridCol>
                <a:gridCol w="820908">
                  <a:extLst>
                    <a:ext uri="{9D8B030D-6E8A-4147-A177-3AD203B41FA5}">
                      <a16:colId xmlns:a16="http://schemas.microsoft.com/office/drawing/2014/main" val="2705189911"/>
                    </a:ext>
                  </a:extLst>
                </a:gridCol>
                <a:gridCol w="957726">
                  <a:extLst>
                    <a:ext uri="{9D8B030D-6E8A-4147-A177-3AD203B41FA5}">
                      <a16:colId xmlns:a16="http://schemas.microsoft.com/office/drawing/2014/main" val="1573237966"/>
                    </a:ext>
                  </a:extLst>
                </a:gridCol>
                <a:gridCol w="889316">
                  <a:extLst>
                    <a:ext uri="{9D8B030D-6E8A-4147-A177-3AD203B41FA5}">
                      <a16:colId xmlns:a16="http://schemas.microsoft.com/office/drawing/2014/main" val="3036850532"/>
                    </a:ext>
                  </a:extLst>
                </a:gridCol>
                <a:gridCol w="889316">
                  <a:extLst>
                    <a:ext uri="{9D8B030D-6E8A-4147-A177-3AD203B41FA5}">
                      <a16:colId xmlns:a16="http://schemas.microsoft.com/office/drawing/2014/main" val="3132395157"/>
                    </a:ext>
                  </a:extLst>
                </a:gridCol>
                <a:gridCol w="1241624">
                  <a:extLst>
                    <a:ext uri="{9D8B030D-6E8A-4147-A177-3AD203B41FA5}">
                      <a16:colId xmlns:a16="http://schemas.microsoft.com/office/drawing/2014/main" val="3364169262"/>
                    </a:ext>
                  </a:extLst>
                </a:gridCol>
                <a:gridCol w="1198305">
                  <a:extLst>
                    <a:ext uri="{9D8B030D-6E8A-4147-A177-3AD203B41FA5}">
                      <a16:colId xmlns:a16="http://schemas.microsoft.com/office/drawing/2014/main" val="169071882"/>
                    </a:ext>
                  </a:extLst>
                </a:gridCol>
                <a:gridCol w="961244">
                  <a:extLst>
                    <a:ext uri="{9D8B030D-6E8A-4147-A177-3AD203B41FA5}">
                      <a16:colId xmlns:a16="http://schemas.microsoft.com/office/drawing/2014/main" val="1365955167"/>
                    </a:ext>
                  </a:extLst>
                </a:gridCol>
              </a:tblGrid>
              <a:tr h="536772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Judicial District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Felony Cases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Juvenile Cases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Traffic Cases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Misd. Cases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Budget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Population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Total Staff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25188992"/>
                  </a:ext>
                </a:extLst>
              </a:tr>
              <a:tr h="784513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400" b="1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</a:p>
                    <a:p>
                      <a:pPr algn="l"/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Judicial District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7,910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2,618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16,515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8,168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$17,697,037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730,395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240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932246751"/>
                  </a:ext>
                </a:extLst>
              </a:tr>
              <a:tr h="736114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400" b="1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</a:t>
                      </a:r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 Judicial District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5,192</a:t>
                      </a:r>
                    </a:p>
                    <a:p>
                      <a:pPr algn="r"/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2,401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$29,259,654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715,522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17468952"/>
                  </a:ext>
                </a:extLst>
              </a:tr>
              <a:tr h="767998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r>
                        <a:rPr lang="en-US" sz="1400" b="1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Judicial District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5,227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2,716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15,554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7,264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$24,912,610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1,011,048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809062486"/>
                  </a:ext>
                </a:extLst>
              </a:tr>
              <a:tr h="767998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r>
                        <a:rPr lang="en-US" sz="1400" b="1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Judicial District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4,846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1,582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12,112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5,346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$24,114,954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519,572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004044795"/>
                  </a:ext>
                </a:extLst>
              </a:tr>
              <a:tr h="767998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400" b="1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</a:t>
                      </a:r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</a:p>
                    <a:p>
                      <a:pPr algn="l"/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Judicial District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4,612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1,497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9,810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6,704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$25,542,000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582,910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764346266"/>
                  </a:ext>
                </a:extLst>
              </a:tr>
            </a:tbl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879601" y="5993476"/>
            <a:ext cx="3979473" cy="479822"/>
          </a:xfrm>
        </p:spPr>
        <p:txBody>
          <a:bodyPr/>
          <a:lstStyle/>
          <a:p>
            <a:pPr defTabSz="342900"/>
            <a:endParaRPr lang="en-US" sz="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342900"/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342900"/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Judicial District Attorney’s Office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D4B5ADC2-7248-4799-8E52-477E151C3EE9}" type="slidenum">
              <a: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defTabSz="342900"/>
              <a:t>13</a:t>
            </a:fld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AC7267-BD3D-40D6-B972-DD07F10211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722" y="6053154"/>
            <a:ext cx="672956" cy="68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6201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914741" y="6149974"/>
            <a:ext cx="5314517" cy="365125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4th Judicial District Attorney's Office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82000" y="6081712"/>
            <a:ext cx="413483" cy="365125"/>
          </a:xfrm>
        </p:spPr>
        <p:txBody>
          <a:bodyPr/>
          <a:lstStyle/>
          <a:p>
            <a:fld id="{147C1B20-DEF4-46E3-B77F-0FB6B8193D90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14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378" name="Rectangle 2"/>
          <p:cNvSpPr>
            <a:spLocks noGrp="1"/>
          </p:cNvSpPr>
          <p:nvPr>
            <p:ph type="title" idx="4294967295"/>
          </p:nvPr>
        </p:nvSpPr>
        <p:spPr>
          <a:xfrm>
            <a:off x="990600" y="304800"/>
            <a:ext cx="7957284" cy="868363"/>
          </a:xfrm>
        </p:spPr>
        <p:txBody>
          <a:bodyPr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eaLnBrk="1" hangingPunct="1">
              <a:defRPr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 Statistics</a:t>
            </a:r>
          </a:p>
        </p:txBody>
      </p:sp>
      <p:sp>
        <p:nvSpPr>
          <p:cNvPr id="59395" name="Rectangle 3"/>
          <p:cNvSpPr>
            <a:spLocks noGrp="1"/>
          </p:cNvSpPr>
          <p:nvPr>
            <p:ph idx="4294967295"/>
          </p:nvPr>
        </p:nvSpPr>
        <p:spPr>
          <a:xfrm>
            <a:off x="990599" y="1371600"/>
            <a:ext cx="8001001" cy="4876800"/>
          </a:xfrm>
        </p:spPr>
        <p:txBody>
          <a:bodyPr>
            <a:normAutofit fontScale="55000" lnSpcReduction="20000"/>
          </a:bodyPr>
          <a:lstStyle/>
          <a:p>
            <a:pPr lvl="1">
              <a:lnSpc>
                <a:spcPct val="80000"/>
              </a:lnSpc>
              <a:defRPr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80000"/>
              </a:lnSpc>
              <a:defRPr/>
            </a:pPr>
            <a:r>
              <a:rPr lang="en-US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32,171 cases were prosecuted by this Office *</a:t>
            </a:r>
          </a:p>
          <a:p>
            <a:pPr lvl="1">
              <a:lnSpc>
                <a:spcPct val="80000"/>
              </a:lnSpc>
              <a:defRPr/>
            </a:pPr>
            <a:endParaRPr lang="en-US" sz="5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defRPr/>
            </a:pPr>
            <a:r>
              <a:rPr lang="en-US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$5,699,933 was collected in restitution for victims of crime *</a:t>
            </a:r>
          </a:p>
          <a:p>
            <a:pPr lvl="1">
              <a:defRPr/>
            </a:pPr>
            <a:endParaRPr lang="en-US" sz="5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defRPr/>
            </a:pPr>
            <a:r>
              <a:rPr lang="en-US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Victim’s Compensation awarded $1,536,408 to victims of crime and their service providers  </a:t>
            </a:r>
          </a:p>
          <a:p>
            <a:pPr marL="136525" indent="0">
              <a:buClr>
                <a:srgbClr val="696986"/>
              </a:buClr>
              <a:buNone/>
              <a:defRPr/>
            </a:pP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6525" indent="0">
              <a:buClr>
                <a:srgbClr val="696986"/>
              </a:buClr>
              <a:buNone/>
              <a:defRPr/>
            </a:pP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6525" indent="0">
              <a:buNone/>
              <a:defRPr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* For Calendar Year 1/1/2020 thru 12/31/2020</a:t>
            </a:r>
            <a:endParaRPr lang="en-US" dirty="0"/>
          </a:p>
          <a:p>
            <a:pPr marL="136525" indent="0">
              <a:buNone/>
              <a:defRPr/>
            </a:pPr>
            <a:endParaRPr lang="en-US" dirty="0"/>
          </a:p>
        </p:txBody>
      </p:sp>
      <p:pic>
        <p:nvPicPr>
          <p:cNvPr id="6" name="Picture 5" descr="logo-1-T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5953266"/>
            <a:ext cx="838199" cy="82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5669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/>
          </p:cNvSpPr>
          <p:nvPr>
            <p:ph type="title"/>
          </p:nvPr>
        </p:nvSpPr>
        <p:spPr>
          <a:xfrm>
            <a:off x="1113523" y="152400"/>
            <a:ext cx="7878077" cy="828535"/>
          </a:xfrm>
        </p:spPr>
        <p:txBody>
          <a:bodyPr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eaLnBrk="1" hangingPunct="1">
              <a:defRPr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 Statistics</a:t>
            </a:r>
          </a:p>
        </p:txBody>
      </p:sp>
      <p:sp>
        <p:nvSpPr>
          <p:cNvPr id="56323" name="Rectangle 3"/>
          <p:cNvSpPr>
            <a:spLocks noGrp="1"/>
          </p:cNvSpPr>
          <p:nvPr>
            <p:ph sz="half" idx="2"/>
          </p:nvPr>
        </p:nvSpPr>
        <p:spPr>
          <a:xfrm>
            <a:off x="1113523" y="980936"/>
            <a:ext cx="3672248" cy="3514864"/>
          </a:xfrm>
        </p:spPr>
        <p:txBody>
          <a:bodyPr>
            <a:normAutofit/>
          </a:bodyPr>
          <a:lstStyle/>
          <a:p>
            <a:pPr marL="0" lvl="1" indent="0" algn="ctr">
              <a:lnSpc>
                <a:spcPct val="80000"/>
              </a:lnSpc>
              <a:buNone/>
              <a:defRPr/>
            </a:pPr>
            <a:r>
              <a:rPr lang="en-US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</a:p>
          <a:p>
            <a:pPr marL="0" lvl="1" indent="0" algn="ctr">
              <a:lnSpc>
                <a:spcPct val="80000"/>
              </a:lnSpc>
              <a:buNone/>
              <a:defRPr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1" indent="-342900">
              <a:lnSpc>
                <a:spcPct val="80000"/>
              </a:lnSpc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 Homicide cases filed</a:t>
            </a:r>
          </a:p>
          <a:p>
            <a:pPr marL="342900" lvl="1" indent="-342900">
              <a:lnSpc>
                <a:spcPct val="80000"/>
              </a:lnSpc>
              <a:defRPr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1" indent="-342900">
              <a:lnSpc>
                <a:spcPct val="80000"/>
              </a:lnSpc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Homicide Trials</a:t>
            </a:r>
          </a:p>
          <a:p>
            <a:pPr marL="342900" lvl="1" indent="-342900">
              <a:lnSpc>
                <a:spcPct val="80000"/>
              </a:lnSpc>
              <a:defRPr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1" indent="-342900">
              <a:lnSpc>
                <a:spcPct val="80000"/>
              </a:lnSpc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81 Felony jury trials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0DBD4AB-6FAB-44E3-B38D-B7B64A195D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957266" y="980936"/>
            <a:ext cx="3672248" cy="359106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en-US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</a:p>
          <a:p>
            <a:pPr marL="0" indent="0" algn="ctr">
              <a:lnSpc>
                <a:spcPct val="80000"/>
              </a:lnSpc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 Homicide cases filed</a:t>
            </a:r>
          </a:p>
          <a:p>
            <a:pPr>
              <a:lnSpc>
                <a:spcPct val="80000"/>
              </a:lnSpc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 Homicide trials to date</a:t>
            </a:r>
          </a:p>
          <a:p>
            <a:pPr marL="0" indent="0">
              <a:lnSpc>
                <a:spcPct val="80000"/>
              </a:lnSpc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85 Felony jury trials, totaling 379 days in trial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4th Judicial District Attorney's Office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C1B20-DEF4-46E3-B77F-0FB6B8193D90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15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logo-1-T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5953266"/>
            <a:ext cx="838199" cy="8285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6B31C3D-CEE3-4551-9A8C-6B82CA9F52E5}"/>
              </a:ext>
            </a:extLst>
          </p:cNvPr>
          <p:cNvSpPr txBox="1"/>
          <p:nvPr/>
        </p:nvSpPr>
        <p:spPr>
          <a:xfrm>
            <a:off x="990599" y="4394223"/>
            <a:ext cx="7878076" cy="1126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>
              <a:lnSpc>
                <a:spcPct val="80000"/>
              </a:lnSpc>
              <a:defRPr/>
            </a:pPr>
            <a:endParaRPr lang="en-US" sz="2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80000"/>
              </a:lnSpc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4th Judicial District was the first to resume trials amidst the COVID-19 pandemic</a:t>
            </a:r>
          </a:p>
        </p:txBody>
      </p:sp>
    </p:spTree>
    <p:extLst>
      <p:ext uri="{BB962C8B-B14F-4D97-AF65-F5344CB8AC3E}">
        <p14:creationId xmlns:p14="http://schemas.microsoft.com/office/powerpoint/2010/main" val="2842944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/>
          </p:cNvSpPr>
          <p:nvPr>
            <p:ph type="title"/>
          </p:nvPr>
        </p:nvSpPr>
        <p:spPr>
          <a:xfrm>
            <a:off x="982133" y="76201"/>
            <a:ext cx="7704667" cy="685800"/>
          </a:xfrm>
        </p:spPr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eaLnBrk="1" hangingPunct="1">
              <a:defRPr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Notable Cases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C8085AD-2ACF-4F11-BA3A-F934261471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1" y="1011652"/>
            <a:ext cx="4038599" cy="436148"/>
          </a:xfrm>
        </p:spPr>
        <p:txBody>
          <a:bodyPr/>
          <a:lstStyle/>
          <a:p>
            <a:pPr algn="ctr"/>
            <a:r>
              <a:rPr lang="en-US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Victim: Jennifer Young</a:t>
            </a:r>
          </a:p>
        </p:txBody>
      </p:sp>
      <p:sp>
        <p:nvSpPr>
          <p:cNvPr id="59395" name="Rectangle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547688" indent="-411163">
              <a:lnSpc>
                <a:spcPct val="80000"/>
              </a:lnSpc>
              <a:buClr>
                <a:srgbClr val="696986"/>
              </a:buClr>
              <a:defRPr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6525" indent="0">
              <a:buClr>
                <a:srgbClr val="696986"/>
              </a:buClr>
              <a:buNone/>
              <a:defRPr/>
            </a:pP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6525" indent="0">
              <a:buNone/>
              <a:defRPr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0CE19CD-8061-4E2E-9DB7-30718C23A5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15000" y="2362200"/>
            <a:ext cx="2914516" cy="8810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19DFE97-42F4-4F7E-AECE-44EA4464F7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248" y="1697452"/>
            <a:ext cx="4038599" cy="4303144"/>
          </a:xfrm>
        </p:spPr>
        <p:txBody>
          <a:bodyPr/>
          <a:lstStyle/>
          <a:p>
            <a:pPr lvl="1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19CR6848</a:t>
            </a:r>
          </a:p>
          <a:p>
            <a:pPr lvl="1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Trial: June 3, 2021-June 17, 2021</a:t>
            </a:r>
          </a:p>
          <a:p>
            <a:pPr lvl="1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Defendant convicted of Murder in the 2nd degree</a:t>
            </a:r>
          </a:p>
          <a:p>
            <a:pPr lvl="1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Sentenced to 44 years in prison</a:t>
            </a:r>
          </a:p>
          <a:p>
            <a:pPr lvl="1"/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Honored to have worked closely with family and close friends of Jennifer throughout the prosecution effort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4th Judicial District Attorney's Office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C1B20-DEF4-46E3-B77F-0FB6B8193D90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16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logo-1-T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5953266"/>
            <a:ext cx="838199" cy="828534"/>
          </a:xfrm>
          <a:prstGeom prst="rect">
            <a:avLst/>
          </a:prstGeom>
        </p:spPr>
      </p:pic>
      <p:pic>
        <p:nvPicPr>
          <p:cNvPr id="5" name="Picture 4" descr="A collage of a person&#10;&#10;Description automatically generated with low confidence">
            <a:extLst>
              <a:ext uri="{FF2B5EF4-FFF2-40B4-BE49-F238E27FC236}">
                <a16:creationId xmlns:a16="http://schemas.microsoft.com/office/drawing/2014/main" id="{586159F2-8765-4DA9-A0E2-D1E013DBB4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045" y="1029570"/>
            <a:ext cx="3868955" cy="2932830"/>
          </a:xfrm>
          <a:prstGeom prst="rect">
            <a:avLst/>
          </a:prstGeom>
        </p:spPr>
      </p:pic>
      <p:pic>
        <p:nvPicPr>
          <p:cNvPr id="15" name="Picture 14" descr="A group of women smiling&#10;&#10;Description automatically generated with medium confidence">
            <a:extLst>
              <a:ext uri="{FF2B5EF4-FFF2-40B4-BE49-F238E27FC236}">
                <a16:creationId xmlns:a16="http://schemas.microsoft.com/office/drawing/2014/main" id="{1C59359E-4455-4A96-9C89-A6C1A84F44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044" y="4038600"/>
            <a:ext cx="3868955" cy="217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1390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/>
          </p:cNvSpPr>
          <p:nvPr>
            <p:ph type="title"/>
          </p:nvPr>
        </p:nvSpPr>
        <p:spPr>
          <a:xfrm>
            <a:off x="982133" y="76201"/>
            <a:ext cx="7704667" cy="685800"/>
          </a:xfrm>
        </p:spPr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eaLnBrk="1" hangingPunct="1">
              <a:defRPr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Notable Cases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C8085AD-2ACF-4F11-BA3A-F934261471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18387" y="1011652"/>
            <a:ext cx="4038599" cy="436148"/>
          </a:xfrm>
        </p:spPr>
        <p:txBody>
          <a:bodyPr/>
          <a:lstStyle/>
          <a:p>
            <a:pPr algn="ctr"/>
            <a:r>
              <a:rPr lang="en-US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Victim: Cem Duzel</a:t>
            </a:r>
          </a:p>
        </p:txBody>
      </p:sp>
      <p:sp>
        <p:nvSpPr>
          <p:cNvPr id="59395" name="Rectangle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547688" indent="-411163">
              <a:lnSpc>
                <a:spcPct val="80000"/>
              </a:lnSpc>
              <a:buClr>
                <a:srgbClr val="696986"/>
              </a:buClr>
              <a:defRPr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6525" indent="0">
              <a:buClr>
                <a:srgbClr val="696986"/>
              </a:buClr>
              <a:buNone/>
              <a:defRPr/>
            </a:pP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6525" indent="0">
              <a:buNone/>
              <a:defRPr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19DFE97-42F4-4F7E-AECE-44EA4464F7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953000" y="1757102"/>
            <a:ext cx="4038599" cy="4303144"/>
          </a:xfrm>
        </p:spPr>
        <p:txBody>
          <a:bodyPr>
            <a:normAutofit/>
          </a:bodyPr>
          <a:lstStyle/>
          <a:p>
            <a:pPr lvl="1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18CR4614</a:t>
            </a:r>
          </a:p>
          <a:p>
            <a:pPr lvl="1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Trial: May 13, 2021-June 22, 2021</a:t>
            </a:r>
          </a:p>
          <a:p>
            <a:pPr lvl="1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Defendant convicted of Attempted Murder in the 1st Degree</a:t>
            </a:r>
          </a:p>
          <a:p>
            <a:pPr lvl="1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Sentenced to 45 years in prison</a:t>
            </a:r>
          </a:p>
          <a:p>
            <a:pPr lvl="1"/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Cem is supported by a fantastic family and law enforcement community</a:t>
            </a:r>
          </a:p>
          <a:p>
            <a:pPr marL="457200" lvl="1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4th Judicial District Attorney's Office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C1B20-DEF4-46E3-B77F-0FB6B8193D90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17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logo-1-T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5953266"/>
            <a:ext cx="838199" cy="8285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122154-5DAD-495A-B17E-D59AF2BADC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044059"/>
            <a:ext cx="4495800" cy="462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285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/>
          </p:cNvSpPr>
          <p:nvPr>
            <p:ph type="title"/>
          </p:nvPr>
        </p:nvSpPr>
        <p:spPr>
          <a:xfrm>
            <a:off x="982133" y="76201"/>
            <a:ext cx="7704667" cy="685800"/>
          </a:xfrm>
        </p:spPr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eaLnBrk="1" hangingPunct="1">
              <a:defRPr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Notable Cases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C8085AD-2ACF-4F11-BA3A-F934261471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1" y="1011652"/>
            <a:ext cx="4038599" cy="436148"/>
          </a:xfrm>
        </p:spPr>
        <p:txBody>
          <a:bodyPr/>
          <a:lstStyle/>
          <a:p>
            <a:pPr algn="ctr"/>
            <a:r>
              <a:rPr lang="en-US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Victim: Darlene Krashoc</a:t>
            </a:r>
          </a:p>
        </p:txBody>
      </p:sp>
      <p:sp>
        <p:nvSpPr>
          <p:cNvPr id="59395" name="Rectangle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547688" indent="-411163">
              <a:lnSpc>
                <a:spcPct val="80000"/>
              </a:lnSpc>
              <a:buClr>
                <a:srgbClr val="696986"/>
              </a:buClr>
              <a:defRPr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6525" indent="0">
              <a:buClr>
                <a:srgbClr val="696986"/>
              </a:buClr>
              <a:buNone/>
              <a:defRPr/>
            </a:pP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6525" indent="0">
              <a:buNone/>
              <a:defRPr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B693C1-C702-496B-9659-3B35D949E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3956" y="1054534"/>
            <a:ext cx="4171444" cy="5160549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19DFE97-42F4-4F7E-AECE-44EA4464F7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2956" y="1697452"/>
            <a:ext cx="4171443" cy="4303144"/>
          </a:xfrm>
        </p:spPr>
        <p:txBody>
          <a:bodyPr/>
          <a:lstStyle/>
          <a:p>
            <a:pPr lvl="1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19CR3670</a:t>
            </a:r>
          </a:p>
          <a:p>
            <a:pPr lvl="1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Trial: June 14, 2021-June 25, 2021</a:t>
            </a:r>
          </a:p>
          <a:p>
            <a:pPr lvl="1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Defendant convicted of Murder in the 1st Degree</a:t>
            </a:r>
          </a:p>
          <a:p>
            <a:pPr lvl="1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Sentenced to life in prison without parole</a:t>
            </a:r>
          </a:p>
          <a:p>
            <a:pPr lvl="1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Cold case prosecution 30 years after her murder</a:t>
            </a:r>
          </a:p>
          <a:p>
            <a:pPr lvl="1"/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Serving in our US Military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4th Judicial District Attorney's Office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C1B20-DEF4-46E3-B77F-0FB6B8193D90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18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logo-1-T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" y="5953266"/>
            <a:ext cx="838199" cy="82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3695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04800"/>
            <a:ext cx="7543800" cy="2362200"/>
          </a:xfrm>
        </p:spPr>
        <p:txBody>
          <a:bodyPr>
            <a:no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 4th Judicial District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Attorney’s Office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Budget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3026241"/>
            <a:ext cx="7696200" cy="290895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Personnel			$16,802,578       96%       Operating 			</a:t>
            </a:r>
            <a:r>
              <a:rPr lang="en-US" sz="3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$     731,359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4%</a:t>
            </a:r>
          </a:p>
          <a:p>
            <a:pPr marL="0" indent="0">
              <a:buNone/>
            </a:pP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					$17,533,937</a:t>
            </a:r>
          </a:p>
          <a:p>
            <a:pPr marL="0" indent="0">
              <a:buNone/>
            </a:pPr>
            <a:r>
              <a:rPr lang="en-US" sz="1600" b="1" dirty="0">
                <a:solidFill>
                  <a:schemeClr val="accent2"/>
                </a:solidFill>
              </a:rPr>
              <a:t>          					</a:t>
            </a:r>
            <a:endParaRPr lang="en-US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914741" y="6111874"/>
            <a:ext cx="5314517" cy="365125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4th Judicial District Attorney's Office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34400" y="6294437"/>
            <a:ext cx="427833" cy="365125"/>
          </a:xfrm>
        </p:spPr>
        <p:txBody>
          <a:bodyPr/>
          <a:lstStyle/>
          <a:p>
            <a:fld id="{D4B5ADC2-7248-4799-8E52-477E151C3EE9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19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logo-1-T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5953265"/>
            <a:ext cx="838200" cy="82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186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Judicial District Attorney’s Office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5ADC2-7248-4799-8E52-477E151C3EE9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>
            <a:spLocks noGrp="1"/>
          </p:cNvSpPr>
          <p:nvPr>
            <p:ph idx="4294967295"/>
          </p:nvPr>
        </p:nvSpPr>
        <p:spPr>
          <a:xfrm>
            <a:off x="833966" y="1800735"/>
            <a:ext cx="8001000" cy="4038600"/>
          </a:xfrm>
        </p:spPr>
        <p:txBody>
          <a:bodyPr anchor="t">
            <a:normAutofit/>
          </a:bodyPr>
          <a:lstStyle/>
          <a:p>
            <a:pPr marL="365760" lvl="1" indent="0" algn="ctr">
              <a:buNone/>
            </a:pPr>
            <a:r>
              <a:rPr lang="en-US" sz="3600" u="sng" dirty="0">
                <a:ln w="3175" cmpd="sng"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Mission</a:t>
            </a:r>
          </a:p>
          <a:p>
            <a:pPr marL="937260" lvl="1" indent="-571500"/>
            <a:r>
              <a:rPr kumimoji="0" lang="en-US" sz="3600" b="0" i="0" u="none" strike="noStrike" kern="1200" cap="none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Administer justice,</a:t>
            </a:r>
          </a:p>
          <a:p>
            <a:pPr marL="937260" lvl="1" indent="-571500"/>
            <a:r>
              <a:rPr lang="en-US" sz="3600" dirty="0">
                <a:ln w="3175" cmpd="sng"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</a:t>
            </a:r>
            <a:r>
              <a:rPr kumimoji="0" lang="en-US" sz="3600" b="0" i="0" u="none" strike="noStrike" kern="1200" cap="none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dvocate for victims, and</a:t>
            </a:r>
          </a:p>
          <a:p>
            <a:pPr marL="937260" lvl="1" indent="-571500"/>
            <a:r>
              <a:rPr kumimoji="0" lang="en-US" sz="3600" b="0" i="0" u="none" strike="noStrike" kern="1200" cap="none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Partner with law enforcement and the citizens of this community in the deterrence and prevention of crime.</a:t>
            </a:r>
            <a:endParaRPr lang="en-US" sz="3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F73B3D-D732-42C2-AEA3-3901C3ADBB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5833535"/>
            <a:ext cx="897275" cy="914399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98A263A6-27E7-4112-8240-4267FFA04A8A}"/>
              </a:ext>
            </a:extLst>
          </p:cNvPr>
          <p:cNvSpPr txBox="1">
            <a:spLocks/>
          </p:cNvSpPr>
          <p:nvPr/>
        </p:nvSpPr>
        <p:spPr>
          <a:xfrm>
            <a:off x="982133" y="152401"/>
            <a:ext cx="7704667" cy="137159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4th Judicial District</a:t>
            </a:r>
            <a:endParaRPr lang="en-US" b="1" u="sng" dirty="0">
              <a:ln>
                <a:noFill/>
              </a:ln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Attorney’s Office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7758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828830" y="1165885"/>
            <a:ext cx="5372100" cy="1508744"/>
          </a:xfrm>
        </p:spPr>
        <p:txBody>
          <a:bodyPr>
            <a:normAutofit/>
          </a:bodyPr>
          <a:lstStyle/>
          <a:p>
            <a:pPr marL="822960" lvl="4" indent="0">
              <a:buClr>
                <a:schemeClr val="accent5"/>
              </a:buClr>
              <a:buNone/>
            </a:pPr>
            <a:r>
              <a:rPr lang="en-US" sz="3300" dirty="0">
                <a:solidFill>
                  <a:schemeClr val="accent2"/>
                </a:solidFill>
              </a:rPr>
              <a:t> </a:t>
            </a:r>
          </a:p>
          <a:p>
            <a:pPr marL="822960" lvl="4" indent="0">
              <a:buClr>
                <a:schemeClr val="accent5"/>
              </a:buClr>
              <a:buNone/>
            </a:pPr>
            <a:endParaRPr lang="en-US" sz="3300" dirty="0">
              <a:solidFill>
                <a:schemeClr val="accent2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209800" y="6268885"/>
            <a:ext cx="3985888" cy="273844"/>
          </a:xfrm>
        </p:spPr>
        <p:txBody>
          <a:bodyPr/>
          <a:lstStyle/>
          <a:p>
            <a:pPr defTabSz="342900"/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4th Judicial District Attorney's Office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413070" y="6202536"/>
            <a:ext cx="320875" cy="273844"/>
          </a:xfrm>
        </p:spPr>
        <p:txBody>
          <a:bodyPr/>
          <a:lstStyle/>
          <a:p>
            <a:pPr defTabSz="342900"/>
            <a:fld id="{D4B5ADC2-7248-4799-8E52-477E151C3EE9}" type="slidenum">
              <a: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defTabSz="342900"/>
              <a:t>20</a:t>
            </a:fld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logo-1-T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160" y="6005668"/>
            <a:ext cx="810240" cy="8008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F1BFFE-7A66-46E0-A26D-2918CC564B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6862" y="1530859"/>
            <a:ext cx="4751181" cy="28281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E8469AC-0493-4892-A8EA-B4368876C2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60" y="1524000"/>
            <a:ext cx="4292702" cy="28350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69BADB5-1D05-489E-B8FC-1108CADAB598}"/>
              </a:ext>
            </a:extLst>
          </p:cNvPr>
          <p:cNvSpPr txBox="1"/>
          <p:nvPr/>
        </p:nvSpPr>
        <p:spPr>
          <a:xfrm>
            <a:off x="2819401" y="5334000"/>
            <a:ext cx="107499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+234,714 People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F17BF2B3-1FB3-429C-829B-91AD9D5A5B90}"/>
              </a:ext>
            </a:extLst>
          </p:cNvPr>
          <p:cNvSpPr/>
          <p:nvPr/>
        </p:nvSpPr>
        <p:spPr>
          <a:xfrm rot="16200000">
            <a:off x="2890025" y="4329601"/>
            <a:ext cx="894206" cy="1035453"/>
          </a:xfrm>
          <a:prstGeom prst="right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350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A60C99-0BEA-4D47-B10C-867343B3CD2C}"/>
              </a:ext>
            </a:extLst>
          </p:cNvPr>
          <p:cNvSpPr txBox="1"/>
          <p:nvPr/>
        </p:nvSpPr>
        <p:spPr>
          <a:xfrm>
            <a:off x="7513086" y="5294432"/>
            <a:ext cx="98035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+42,770 People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2AB0AE45-D35D-49BF-9129-D9F052518AC4}"/>
              </a:ext>
            </a:extLst>
          </p:cNvPr>
          <p:cNvSpPr/>
          <p:nvPr/>
        </p:nvSpPr>
        <p:spPr>
          <a:xfrm rot="16200000">
            <a:off x="7544170" y="4329602"/>
            <a:ext cx="894207" cy="1035452"/>
          </a:xfrm>
          <a:prstGeom prst="right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350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A8A10B-73FF-42F4-BB91-B014F2267400}"/>
              </a:ext>
            </a:extLst>
          </p:cNvPr>
          <p:cNvSpPr txBox="1"/>
          <p:nvPr/>
        </p:nvSpPr>
        <p:spPr>
          <a:xfrm>
            <a:off x="2819401" y="4583780"/>
            <a:ext cx="1017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Calibri" panose="020F0502020204030204"/>
              </a:rPr>
              <a:t>4.2%</a:t>
            </a:r>
          </a:p>
          <a:p>
            <a:pPr algn="ctr"/>
            <a:r>
              <a:rPr lang="en-US" b="1" dirty="0">
                <a:solidFill>
                  <a:prstClr val="white"/>
                </a:solidFill>
                <a:latin typeface="Calibri" panose="020F0502020204030204"/>
              </a:rPr>
              <a:t>5y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2D5F16C-1047-4955-8847-E9F7F8222B6F}"/>
              </a:ext>
            </a:extLst>
          </p:cNvPr>
          <p:cNvSpPr txBox="1"/>
          <p:nvPr/>
        </p:nvSpPr>
        <p:spPr>
          <a:xfrm>
            <a:off x="7566685" y="4578851"/>
            <a:ext cx="835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Calibri" panose="020F0502020204030204"/>
              </a:rPr>
              <a:t>6%</a:t>
            </a:r>
          </a:p>
          <a:p>
            <a:pPr algn="ctr"/>
            <a:r>
              <a:rPr lang="en-US" b="1" dirty="0">
                <a:solidFill>
                  <a:prstClr val="white"/>
                </a:solidFill>
                <a:latin typeface="Calibri" panose="020F0502020204030204"/>
              </a:rPr>
              <a:t>5y</a:t>
            </a:r>
          </a:p>
        </p:txBody>
      </p:sp>
      <p:sp>
        <p:nvSpPr>
          <p:cNvPr id="17" name="Rectangle 1">
            <a:extLst>
              <a:ext uri="{FF2B5EF4-FFF2-40B4-BE49-F238E27FC236}">
                <a16:creationId xmlns:a16="http://schemas.microsoft.com/office/drawing/2014/main" id="{F1BE64BE-8DA1-4570-A8D3-1F16D1391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315271"/>
            <a:ext cx="5905501" cy="1067508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Population Growth</a:t>
            </a:r>
            <a:b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2016-2020</a:t>
            </a:r>
            <a:endParaRPr lang="en-JM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3DC1640E-A8C7-4CAA-9F61-F439A66D42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276" y="724801"/>
            <a:ext cx="1067508" cy="1067508"/>
          </a:xfrm>
          <a:prstGeom prst="ellipse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E64EC1B-A6D4-4BD2-B46A-3A9E9EE13E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632131"/>
            <a:ext cx="1067508" cy="106750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883963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828830" y="1165885"/>
            <a:ext cx="5372100" cy="1508744"/>
          </a:xfrm>
        </p:spPr>
        <p:txBody>
          <a:bodyPr>
            <a:normAutofit/>
          </a:bodyPr>
          <a:lstStyle/>
          <a:p>
            <a:pPr marL="822960" lvl="4" indent="0">
              <a:buClr>
                <a:schemeClr val="accent5"/>
              </a:buClr>
              <a:buNone/>
            </a:pPr>
            <a:r>
              <a:rPr lang="en-US" sz="3300" dirty="0">
                <a:solidFill>
                  <a:schemeClr val="accent2"/>
                </a:solidFill>
              </a:rPr>
              <a:t> </a:t>
            </a:r>
          </a:p>
          <a:p>
            <a:pPr marL="822960" lvl="4" indent="0">
              <a:buClr>
                <a:schemeClr val="accent5"/>
              </a:buClr>
              <a:buNone/>
            </a:pPr>
            <a:endParaRPr lang="en-US" sz="3300" dirty="0">
              <a:solidFill>
                <a:schemeClr val="accent2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822538" y="6156409"/>
            <a:ext cx="3985888" cy="273844"/>
          </a:xfrm>
        </p:spPr>
        <p:txBody>
          <a:bodyPr/>
          <a:lstStyle/>
          <a:p>
            <a:pPr defTabSz="342900"/>
            <a:r>
              <a:rPr lang="en-US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4th Judicial District Attorney's Office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271130" y="6138737"/>
            <a:ext cx="320875" cy="273844"/>
          </a:xfrm>
        </p:spPr>
        <p:txBody>
          <a:bodyPr/>
          <a:lstStyle/>
          <a:p>
            <a:pPr defTabSz="342900"/>
            <a:fld id="{D4B5ADC2-7248-4799-8E52-477E151C3EE9}" type="slidenum">
              <a:rPr lang="en-US" sz="1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defTabSz="342900"/>
              <a:t>21</a:t>
            </a:fld>
            <a:endParaRPr lang="en-US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logo-1-T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679" y="5993919"/>
            <a:ext cx="835341" cy="8257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577298-5316-4EA6-A56D-517075DF55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79" y="1376199"/>
            <a:ext cx="4405513" cy="32881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1D4061-E412-475E-B5DA-44DE0F22FD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9689" y="1349276"/>
            <a:ext cx="4466643" cy="3292197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A42AE8DE-FEC7-4C32-91DB-D8CA8E520B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229" y="612162"/>
            <a:ext cx="1067508" cy="1067508"/>
          </a:xfrm>
          <a:prstGeom prst="ellipse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7D60E31-B2B1-4DDB-9EE0-A3EC803BAC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867" y="669533"/>
            <a:ext cx="1067508" cy="1067508"/>
          </a:xfrm>
          <a:prstGeom prst="ellipse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066E83B-25B0-4BEE-95E8-AFC69FCBD5A7}"/>
              </a:ext>
            </a:extLst>
          </p:cNvPr>
          <p:cNvSpPr txBox="1"/>
          <p:nvPr/>
        </p:nvSpPr>
        <p:spPr>
          <a:xfrm>
            <a:off x="3372929" y="4893819"/>
            <a:ext cx="97322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100" b="1" dirty="0">
                <a:solidFill>
                  <a:prstClr val="white"/>
                </a:solidFill>
                <a:latin typeface="Corbel" panose="020B0503020204020204"/>
              </a:rPr>
              <a:t>24.7%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D5C5EB-4F63-4333-953B-78096B39DB63}"/>
              </a:ext>
            </a:extLst>
          </p:cNvPr>
          <p:cNvSpPr txBox="1"/>
          <p:nvPr/>
        </p:nvSpPr>
        <p:spPr>
          <a:xfrm>
            <a:off x="2390995" y="5902494"/>
            <a:ext cx="83534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1350" b="1" dirty="0">
                <a:solidFill>
                  <a:prstClr val="white"/>
                </a:solidFill>
                <a:latin typeface="Corbel" panose="020B0503020204020204"/>
              </a:rPr>
              <a:t>5,351 CASES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70C103-1369-43C3-ABE7-AE71BFDF6C5D}"/>
              </a:ext>
            </a:extLst>
          </p:cNvPr>
          <p:cNvSpPr txBox="1"/>
          <p:nvPr/>
        </p:nvSpPr>
        <p:spPr>
          <a:xfrm>
            <a:off x="7979455" y="4892128"/>
            <a:ext cx="97322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100" b="1" dirty="0">
                <a:solidFill>
                  <a:prstClr val="white"/>
                </a:solidFill>
                <a:latin typeface="Corbel" panose="020B0503020204020204"/>
              </a:rPr>
              <a:t>23.8%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C111D9F-3149-49C8-A5A8-A8429D02EB2A}"/>
              </a:ext>
            </a:extLst>
          </p:cNvPr>
          <p:cNvSpPr txBox="1"/>
          <p:nvPr/>
        </p:nvSpPr>
        <p:spPr>
          <a:xfrm>
            <a:off x="8048398" y="5276686"/>
            <a:ext cx="83534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1350" b="1" dirty="0">
                <a:solidFill>
                  <a:prstClr val="white"/>
                </a:solidFill>
                <a:latin typeface="Corbel" panose="020B0503020204020204"/>
              </a:rPr>
              <a:t>779 CASES</a:t>
            </a:r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id="{1F7A53B1-00EF-4819-BED2-782557599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68143"/>
            <a:ext cx="6857999" cy="1054867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Violent Crime</a:t>
            </a:r>
            <a:b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2016-2020</a:t>
            </a:r>
            <a:endParaRPr lang="en-JM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34AE3681-B57C-44A3-A526-AAC35CC45791}"/>
              </a:ext>
            </a:extLst>
          </p:cNvPr>
          <p:cNvSpPr/>
          <p:nvPr/>
        </p:nvSpPr>
        <p:spPr>
          <a:xfrm rot="16200000">
            <a:off x="3526665" y="4571114"/>
            <a:ext cx="894359" cy="1233392"/>
          </a:xfrm>
          <a:prstGeom prst="right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350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72D1A27-F55A-487E-8824-611589E33BE0}"/>
              </a:ext>
            </a:extLst>
          </p:cNvPr>
          <p:cNvSpPr txBox="1"/>
          <p:nvPr/>
        </p:nvSpPr>
        <p:spPr>
          <a:xfrm>
            <a:off x="3487229" y="4878579"/>
            <a:ext cx="113246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100" b="1" dirty="0">
                <a:solidFill>
                  <a:prstClr val="white"/>
                </a:solidFill>
                <a:latin typeface="Calibri" panose="020F0502020204030204"/>
              </a:rPr>
              <a:t>24.7%</a:t>
            </a: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F130A4A4-E7F0-42A9-AA29-11B99607AB17}"/>
              </a:ext>
            </a:extLst>
          </p:cNvPr>
          <p:cNvSpPr/>
          <p:nvPr/>
        </p:nvSpPr>
        <p:spPr>
          <a:xfrm rot="16200000">
            <a:off x="8081311" y="4572299"/>
            <a:ext cx="891986" cy="1233393"/>
          </a:xfrm>
          <a:prstGeom prst="right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350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A4E6F7B-9A1F-42A4-A82F-E9F8094A238D}"/>
              </a:ext>
            </a:extLst>
          </p:cNvPr>
          <p:cNvSpPr txBox="1"/>
          <p:nvPr/>
        </p:nvSpPr>
        <p:spPr>
          <a:xfrm>
            <a:off x="8093755" y="4869268"/>
            <a:ext cx="97322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100" b="1" dirty="0">
                <a:solidFill>
                  <a:prstClr val="white"/>
                </a:solidFill>
                <a:latin typeface="Calibri" panose="020F0502020204030204"/>
              </a:rPr>
              <a:t>23.8%</a:t>
            </a:r>
          </a:p>
        </p:txBody>
      </p:sp>
    </p:spTree>
    <p:extLst>
      <p:ext uri="{BB962C8B-B14F-4D97-AF65-F5344CB8AC3E}">
        <p14:creationId xmlns:p14="http://schemas.microsoft.com/office/powerpoint/2010/main" val="19255585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828830" y="1165885"/>
            <a:ext cx="5372100" cy="1508744"/>
          </a:xfrm>
        </p:spPr>
        <p:txBody>
          <a:bodyPr>
            <a:normAutofit/>
          </a:bodyPr>
          <a:lstStyle/>
          <a:p>
            <a:pPr marL="822960" lvl="4" indent="0">
              <a:buClr>
                <a:schemeClr val="accent5"/>
              </a:buClr>
              <a:buNone/>
            </a:pPr>
            <a:r>
              <a:rPr lang="en-US" sz="3300" dirty="0">
                <a:solidFill>
                  <a:schemeClr val="accent2"/>
                </a:solidFill>
              </a:rPr>
              <a:t> </a:t>
            </a:r>
          </a:p>
          <a:p>
            <a:pPr marL="822960" lvl="4" indent="0">
              <a:buClr>
                <a:schemeClr val="accent5"/>
              </a:buClr>
              <a:buNone/>
            </a:pPr>
            <a:endParaRPr lang="en-US" sz="3300" dirty="0">
              <a:solidFill>
                <a:schemeClr val="accent2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133600" y="6205849"/>
            <a:ext cx="3985888" cy="273844"/>
          </a:xfrm>
        </p:spPr>
        <p:txBody>
          <a:bodyPr/>
          <a:lstStyle/>
          <a:p>
            <a:pPr defTabSz="342900"/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4th Judicial District Attorney's Office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54783" y="6205849"/>
            <a:ext cx="320875" cy="273844"/>
          </a:xfrm>
        </p:spPr>
        <p:txBody>
          <a:bodyPr/>
          <a:lstStyle/>
          <a:p>
            <a:pPr defTabSz="342900"/>
            <a:fld id="{D4B5ADC2-7248-4799-8E52-477E151C3EE9}" type="slidenum">
              <a: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defTabSz="342900"/>
              <a:t>22</a:t>
            </a:fld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logo-1-T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176" y="6077087"/>
            <a:ext cx="790023" cy="7809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E37455-63EC-4D00-A4F5-E85CADFFE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4058" y="1627529"/>
            <a:ext cx="4452191" cy="29668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ADF2E79-E247-495E-93E6-A57782012A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52" y="1627528"/>
            <a:ext cx="4388666" cy="2944999"/>
          </a:xfrm>
          <a:prstGeom prst="rect">
            <a:avLst/>
          </a:prstGeom>
        </p:spPr>
      </p:pic>
      <p:sp>
        <p:nvSpPr>
          <p:cNvPr id="17" name="Arrow: Right 16">
            <a:extLst>
              <a:ext uri="{FF2B5EF4-FFF2-40B4-BE49-F238E27FC236}">
                <a16:creationId xmlns:a16="http://schemas.microsoft.com/office/drawing/2014/main" id="{F50C905B-88C0-497F-8173-DEB0EE8B078F}"/>
              </a:ext>
            </a:extLst>
          </p:cNvPr>
          <p:cNvSpPr/>
          <p:nvPr/>
        </p:nvSpPr>
        <p:spPr>
          <a:xfrm rot="16200000">
            <a:off x="3437246" y="4636923"/>
            <a:ext cx="955911" cy="895442"/>
          </a:xfrm>
          <a:prstGeom prst="right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350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E62CDF09-EDE6-4EF9-AE71-D96C2A0B0B1E}"/>
              </a:ext>
            </a:extLst>
          </p:cNvPr>
          <p:cNvSpPr/>
          <p:nvPr/>
        </p:nvSpPr>
        <p:spPr>
          <a:xfrm rot="16200000">
            <a:off x="8037395" y="4636923"/>
            <a:ext cx="955911" cy="895442"/>
          </a:xfrm>
          <a:prstGeom prst="right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350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B2CD3C9-8DEE-431F-AD56-518189AD76A8}"/>
              </a:ext>
            </a:extLst>
          </p:cNvPr>
          <p:cNvSpPr txBox="1"/>
          <p:nvPr/>
        </p:nvSpPr>
        <p:spPr>
          <a:xfrm>
            <a:off x="3556920" y="4766957"/>
            <a:ext cx="716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Calibri" panose="020F0502020204030204"/>
              </a:rPr>
              <a:t>51%</a:t>
            </a:r>
          </a:p>
          <a:p>
            <a:pPr algn="ctr"/>
            <a:r>
              <a:rPr lang="en-US" b="1" dirty="0">
                <a:solidFill>
                  <a:prstClr val="white"/>
                </a:solidFill>
                <a:latin typeface="Calibri" panose="020F0502020204030204"/>
              </a:rPr>
              <a:t>5y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FF5071-61A8-442F-9B5E-07E5058E2291}"/>
              </a:ext>
            </a:extLst>
          </p:cNvPr>
          <p:cNvSpPr txBox="1"/>
          <p:nvPr/>
        </p:nvSpPr>
        <p:spPr>
          <a:xfrm>
            <a:off x="8156939" y="4753776"/>
            <a:ext cx="716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Calibri" panose="020F0502020204030204"/>
              </a:rPr>
              <a:t>34%</a:t>
            </a:r>
          </a:p>
          <a:p>
            <a:pPr algn="ctr"/>
            <a:r>
              <a:rPr lang="en-US" b="1" dirty="0">
                <a:solidFill>
                  <a:prstClr val="white"/>
                </a:solidFill>
                <a:latin typeface="Calibri" panose="020F0502020204030204"/>
              </a:rPr>
              <a:t>5y</a:t>
            </a:r>
          </a:p>
        </p:txBody>
      </p: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C1957971-F778-4C01-B85A-5A8C752B82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126" y="852749"/>
            <a:ext cx="1067508" cy="1067508"/>
          </a:xfrm>
          <a:prstGeom prst="ellipse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9425798-934F-4E5A-9FD6-E69F98BB8E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476" y="911500"/>
            <a:ext cx="1067508" cy="1067508"/>
          </a:xfrm>
          <a:prstGeom prst="ellipse">
            <a:avLst/>
          </a:prstGeom>
        </p:spPr>
      </p:pic>
      <p:sp>
        <p:nvSpPr>
          <p:cNvPr id="23" name="Rectangle 1">
            <a:extLst>
              <a:ext uri="{FF2B5EF4-FFF2-40B4-BE49-F238E27FC236}">
                <a16:creationId xmlns:a16="http://schemas.microsoft.com/office/drawing/2014/main" id="{E0F9396F-7555-49BE-8907-E6F403E33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9601" y="122423"/>
            <a:ext cx="5778500" cy="132283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Murder</a:t>
            </a:r>
            <a:b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2016-2020</a:t>
            </a:r>
            <a:endParaRPr lang="en-JM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1369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828830" y="1165885"/>
            <a:ext cx="5372100" cy="1508744"/>
          </a:xfrm>
        </p:spPr>
        <p:txBody>
          <a:bodyPr>
            <a:normAutofit/>
          </a:bodyPr>
          <a:lstStyle/>
          <a:p>
            <a:pPr marL="822960" lvl="4" indent="0">
              <a:buClr>
                <a:schemeClr val="accent5"/>
              </a:buClr>
              <a:buNone/>
            </a:pPr>
            <a:r>
              <a:rPr lang="en-US" sz="3300" dirty="0">
                <a:solidFill>
                  <a:schemeClr val="accent2"/>
                </a:solidFill>
              </a:rPr>
              <a:t> </a:t>
            </a:r>
          </a:p>
          <a:p>
            <a:pPr marL="822960" lvl="4" indent="0">
              <a:buClr>
                <a:schemeClr val="accent5"/>
              </a:buClr>
              <a:buNone/>
            </a:pPr>
            <a:endParaRPr lang="en-US" sz="3300" dirty="0">
              <a:solidFill>
                <a:schemeClr val="accent2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828830" y="6213658"/>
            <a:ext cx="3985888" cy="273844"/>
          </a:xfrm>
        </p:spPr>
        <p:txBody>
          <a:bodyPr/>
          <a:lstStyle/>
          <a:p>
            <a:pPr defTabSz="342900"/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4th Judicial District Attorney's Office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93261" y="6213658"/>
            <a:ext cx="320875" cy="273844"/>
          </a:xfrm>
        </p:spPr>
        <p:txBody>
          <a:bodyPr/>
          <a:lstStyle/>
          <a:p>
            <a:pPr defTabSz="342900"/>
            <a:fld id="{D4B5ADC2-7248-4799-8E52-477E151C3EE9}" type="slidenum">
              <a: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defTabSz="342900"/>
              <a:t>23</a:t>
            </a:fld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logo-1-T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64" y="6086071"/>
            <a:ext cx="780935" cy="7719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904741-13ED-478E-BEFA-EBC69DA80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8798" y="1676401"/>
            <a:ext cx="4647214" cy="28410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6A1DCF-1DFF-4290-8D7E-0C398915EA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54" y="1676401"/>
            <a:ext cx="4401046" cy="2819699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DD20FD67-AE97-41E1-A115-13574088E4C9}"/>
              </a:ext>
            </a:extLst>
          </p:cNvPr>
          <p:cNvSpPr/>
          <p:nvPr/>
        </p:nvSpPr>
        <p:spPr>
          <a:xfrm rot="16200000">
            <a:off x="3367095" y="4578833"/>
            <a:ext cx="919691" cy="895442"/>
          </a:xfrm>
          <a:prstGeom prst="right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350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B48F35A8-FD96-4B92-8DCA-3E8757D73E6D}"/>
              </a:ext>
            </a:extLst>
          </p:cNvPr>
          <p:cNvSpPr/>
          <p:nvPr/>
        </p:nvSpPr>
        <p:spPr>
          <a:xfrm rot="16200000">
            <a:off x="8208445" y="4578832"/>
            <a:ext cx="919692" cy="895442"/>
          </a:xfrm>
          <a:prstGeom prst="right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350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5CF372-A978-445F-A1A8-5BF716AD0F82}"/>
              </a:ext>
            </a:extLst>
          </p:cNvPr>
          <p:cNvSpPr txBox="1"/>
          <p:nvPr/>
        </p:nvSpPr>
        <p:spPr>
          <a:xfrm>
            <a:off x="3502229" y="4719215"/>
            <a:ext cx="683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Calibri" panose="020F0502020204030204"/>
              </a:rPr>
              <a:t>42%</a:t>
            </a:r>
          </a:p>
          <a:p>
            <a:pPr algn="ctr"/>
            <a:r>
              <a:rPr lang="en-US" b="1" dirty="0">
                <a:solidFill>
                  <a:prstClr val="white"/>
                </a:solidFill>
                <a:latin typeface="Calibri" panose="020F0502020204030204"/>
              </a:rPr>
              <a:t>5y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16FFDD-6E6E-427E-B5B1-CEE2ECB37CC0}"/>
              </a:ext>
            </a:extLst>
          </p:cNvPr>
          <p:cNvSpPr txBox="1"/>
          <p:nvPr/>
        </p:nvSpPr>
        <p:spPr>
          <a:xfrm>
            <a:off x="8369120" y="4711997"/>
            <a:ext cx="598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Calibri" panose="020F0502020204030204"/>
              </a:rPr>
              <a:t>48%</a:t>
            </a:r>
          </a:p>
          <a:p>
            <a:pPr algn="ctr"/>
            <a:r>
              <a:rPr lang="en-US" b="1" dirty="0">
                <a:solidFill>
                  <a:prstClr val="white"/>
                </a:solidFill>
                <a:latin typeface="Calibri" panose="020F0502020204030204"/>
              </a:rPr>
              <a:t>5y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50C3EE91-A32A-4446-A332-D67B367D21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629" y="984867"/>
            <a:ext cx="1067508" cy="1067508"/>
          </a:xfrm>
          <a:prstGeom prst="ellipse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1C8710B-B5B6-4896-BED8-DF936E6A26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51" y="984867"/>
            <a:ext cx="1067508" cy="1067508"/>
          </a:xfrm>
          <a:prstGeom prst="ellipse">
            <a:avLst/>
          </a:prstGeom>
        </p:spPr>
      </p:pic>
      <p:sp>
        <p:nvSpPr>
          <p:cNvPr id="17" name="Rectangle 1">
            <a:extLst>
              <a:ext uri="{FF2B5EF4-FFF2-40B4-BE49-F238E27FC236}">
                <a16:creationId xmlns:a16="http://schemas.microsoft.com/office/drawing/2014/main" id="{6B322AFF-4C56-4CCF-A70A-7F1380B2A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2423"/>
            <a:ext cx="6324600" cy="1362811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Aggravated Assault</a:t>
            </a:r>
            <a:b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2016-2020</a:t>
            </a:r>
            <a:endParaRPr lang="en-JM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2488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828830" y="1165885"/>
            <a:ext cx="5372100" cy="1508744"/>
          </a:xfrm>
        </p:spPr>
        <p:txBody>
          <a:bodyPr>
            <a:normAutofit/>
          </a:bodyPr>
          <a:lstStyle/>
          <a:p>
            <a:pPr marL="822960" lvl="4" indent="0">
              <a:buClr>
                <a:schemeClr val="accent5"/>
              </a:buClr>
              <a:buNone/>
            </a:pPr>
            <a:r>
              <a:rPr lang="en-US" sz="3300" dirty="0">
                <a:solidFill>
                  <a:schemeClr val="accent2"/>
                </a:solidFill>
              </a:rPr>
              <a:t> </a:t>
            </a:r>
          </a:p>
          <a:p>
            <a:pPr marL="822960" lvl="4" indent="0">
              <a:buClr>
                <a:schemeClr val="accent5"/>
              </a:buClr>
              <a:buNone/>
            </a:pPr>
            <a:endParaRPr lang="en-US" sz="3300" dirty="0">
              <a:solidFill>
                <a:schemeClr val="accent2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752600" y="6208098"/>
            <a:ext cx="3985888" cy="273844"/>
          </a:xfrm>
        </p:spPr>
        <p:txBody>
          <a:bodyPr/>
          <a:lstStyle/>
          <a:p>
            <a:pPr defTabSz="342900"/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4th Judicial District Attorney's Office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34589" y="6208098"/>
            <a:ext cx="320875" cy="273844"/>
          </a:xfrm>
        </p:spPr>
        <p:txBody>
          <a:bodyPr/>
          <a:lstStyle/>
          <a:p>
            <a:pPr defTabSz="342900"/>
            <a:fld id="{D4B5ADC2-7248-4799-8E52-477E151C3EE9}" type="slidenum">
              <a: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defTabSz="342900"/>
              <a:t>24</a:t>
            </a:fld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logo-1-T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680" y="6112592"/>
            <a:ext cx="747319" cy="7387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D0F969-7A21-4E21-B684-277FFBA91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4633" y="1770077"/>
            <a:ext cx="4503207" cy="26355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93CFA9-F96D-46A1-BF11-812EADFE85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38" y="1770078"/>
            <a:ext cx="4335298" cy="2639512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E459FF6B-9277-4510-81A8-683A0A6BD3CE}"/>
              </a:ext>
            </a:extLst>
          </p:cNvPr>
          <p:cNvSpPr/>
          <p:nvPr/>
        </p:nvSpPr>
        <p:spPr>
          <a:xfrm rot="16200000">
            <a:off x="3466599" y="4383990"/>
            <a:ext cx="909443" cy="973231"/>
          </a:xfrm>
          <a:prstGeom prst="right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350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48D9B9-5644-4B70-8274-795124167C67}"/>
              </a:ext>
            </a:extLst>
          </p:cNvPr>
          <p:cNvSpPr txBox="1"/>
          <p:nvPr/>
        </p:nvSpPr>
        <p:spPr>
          <a:xfrm>
            <a:off x="3434707" y="4627679"/>
            <a:ext cx="9732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prstClr val="white"/>
                </a:solidFill>
                <a:latin typeface="Calibri" panose="020F0502020204030204"/>
              </a:rPr>
              <a:t>13.7%</a:t>
            </a:r>
          </a:p>
          <a:p>
            <a:pPr algn="ctr"/>
            <a:r>
              <a:rPr lang="en-US" sz="1500" b="1" dirty="0">
                <a:solidFill>
                  <a:prstClr val="white"/>
                </a:solidFill>
                <a:latin typeface="Calibri" panose="020F0502020204030204"/>
              </a:rPr>
              <a:t>5y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15F0278A-4A24-4AAD-88A8-1441FE37530B}"/>
              </a:ext>
            </a:extLst>
          </p:cNvPr>
          <p:cNvSpPr/>
          <p:nvPr/>
        </p:nvSpPr>
        <p:spPr>
          <a:xfrm rot="16200000">
            <a:off x="8070467" y="4399069"/>
            <a:ext cx="860420" cy="894047"/>
          </a:xfrm>
          <a:prstGeom prst="right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350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DD128E-7D1F-4A9A-9B15-4513CC8D20E1}"/>
              </a:ext>
            </a:extLst>
          </p:cNvPr>
          <p:cNvSpPr txBox="1"/>
          <p:nvPr/>
        </p:nvSpPr>
        <p:spPr>
          <a:xfrm>
            <a:off x="8008413" y="4580635"/>
            <a:ext cx="9732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prstClr val="white"/>
                </a:solidFill>
                <a:latin typeface="Calibri" panose="020F0502020204030204"/>
              </a:rPr>
              <a:t>4.3%</a:t>
            </a:r>
          </a:p>
          <a:p>
            <a:pPr algn="ctr"/>
            <a:r>
              <a:rPr lang="en-US" sz="1500" b="1" dirty="0">
                <a:solidFill>
                  <a:prstClr val="white"/>
                </a:solidFill>
                <a:latin typeface="Calibri" panose="020F0502020204030204"/>
              </a:rPr>
              <a:t>5y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DA862C5-B4AD-4B6A-A053-094122D71A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360" t="5433" r="27122" b="87845"/>
          <a:stretch/>
        </p:blipFill>
        <p:spPr>
          <a:xfrm>
            <a:off x="1231956" y="1784812"/>
            <a:ext cx="2016661" cy="1985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441DE80-EBC6-4D04-B7EC-50F8367882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360" t="5433" r="27122" b="87845"/>
          <a:stretch/>
        </p:blipFill>
        <p:spPr>
          <a:xfrm>
            <a:off x="5812688" y="1771233"/>
            <a:ext cx="2016661" cy="198580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6FC76152-C8D2-408B-B487-15FD13EA00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629" y="984867"/>
            <a:ext cx="1067508" cy="1067508"/>
          </a:xfrm>
          <a:prstGeom prst="ellipse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0746D53-CF4F-48F3-A0FB-CF9D399846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751" y="984867"/>
            <a:ext cx="1067508" cy="1067508"/>
          </a:xfrm>
          <a:prstGeom prst="ellipse">
            <a:avLst/>
          </a:prstGeom>
        </p:spPr>
      </p:pic>
      <p:sp>
        <p:nvSpPr>
          <p:cNvPr id="19" name="Rectangle 1">
            <a:extLst>
              <a:ext uri="{FF2B5EF4-FFF2-40B4-BE49-F238E27FC236}">
                <a16:creationId xmlns:a16="http://schemas.microsoft.com/office/drawing/2014/main" id="{9E530C27-EABD-4F7F-89D6-12B5714D4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9601" y="122423"/>
            <a:ext cx="5778500" cy="150874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Property Crimes</a:t>
            </a:r>
            <a:b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2016-2020</a:t>
            </a:r>
            <a:endParaRPr lang="en-JM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2579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828830" y="1165885"/>
            <a:ext cx="5372100" cy="1508744"/>
          </a:xfrm>
        </p:spPr>
        <p:txBody>
          <a:bodyPr>
            <a:normAutofit/>
          </a:bodyPr>
          <a:lstStyle/>
          <a:p>
            <a:pPr marL="822960" lvl="4" indent="0">
              <a:buClr>
                <a:schemeClr val="accent5"/>
              </a:buClr>
              <a:buNone/>
            </a:pPr>
            <a:r>
              <a:rPr lang="en-US" sz="3300" dirty="0">
                <a:solidFill>
                  <a:schemeClr val="accent2"/>
                </a:solidFill>
              </a:rPr>
              <a:t> </a:t>
            </a:r>
          </a:p>
          <a:p>
            <a:pPr marL="822960" lvl="4" indent="0">
              <a:buClr>
                <a:schemeClr val="accent5"/>
              </a:buClr>
              <a:buNone/>
            </a:pPr>
            <a:endParaRPr lang="en-US" sz="3300" dirty="0">
              <a:solidFill>
                <a:schemeClr val="accent2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802964" y="6188278"/>
            <a:ext cx="3985888" cy="273844"/>
          </a:xfrm>
        </p:spPr>
        <p:txBody>
          <a:bodyPr/>
          <a:lstStyle/>
          <a:p>
            <a:pPr defTabSz="342900"/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4th Judicial District Attorney's Office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53187" y="6162412"/>
            <a:ext cx="320875" cy="273844"/>
          </a:xfrm>
        </p:spPr>
        <p:txBody>
          <a:bodyPr/>
          <a:lstStyle/>
          <a:p>
            <a:pPr defTabSz="342900"/>
            <a:fld id="{D4B5ADC2-7248-4799-8E52-477E151C3EE9}" type="slidenum">
              <a: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defTabSz="342900"/>
              <a:t>25</a:t>
            </a:fld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logo-1-T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750" y="6081340"/>
            <a:ext cx="770449" cy="7615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568581-260C-4AB2-B5CD-8FB8E29B22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786856"/>
            <a:ext cx="4462701" cy="29375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3CA005-8F97-4517-9CA7-F84A9F47BF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2700" y="1786855"/>
            <a:ext cx="4681301" cy="2937543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1A0C0ED6-319C-40EA-BA97-12A63677AF0C}"/>
              </a:ext>
            </a:extLst>
          </p:cNvPr>
          <p:cNvSpPr/>
          <p:nvPr/>
        </p:nvSpPr>
        <p:spPr>
          <a:xfrm rot="16200000">
            <a:off x="3568495" y="4693250"/>
            <a:ext cx="806057" cy="895442"/>
          </a:xfrm>
          <a:prstGeom prst="right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350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40A60A1E-6F6B-4E38-A638-612E4AEB401E}"/>
              </a:ext>
            </a:extLst>
          </p:cNvPr>
          <p:cNvSpPr/>
          <p:nvPr/>
        </p:nvSpPr>
        <p:spPr>
          <a:xfrm rot="16200000">
            <a:off x="8264262" y="4686477"/>
            <a:ext cx="819601" cy="895442"/>
          </a:xfrm>
          <a:prstGeom prst="right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350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5F0459-2E98-4ABD-8DC7-632ADBA79097}"/>
              </a:ext>
            </a:extLst>
          </p:cNvPr>
          <p:cNvSpPr txBox="1"/>
          <p:nvPr/>
        </p:nvSpPr>
        <p:spPr>
          <a:xfrm>
            <a:off x="3610847" y="4852095"/>
            <a:ext cx="721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Calibri" panose="020F0502020204030204"/>
              </a:rPr>
              <a:t>57%</a:t>
            </a:r>
          </a:p>
          <a:p>
            <a:pPr algn="ctr"/>
            <a:r>
              <a:rPr lang="en-US" b="1" dirty="0">
                <a:solidFill>
                  <a:prstClr val="white"/>
                </a:solidFill>
                <a:latin typeface="Calibri" panose="020F0502020204030204"/>
              </a:rPr>
              <a:t>5y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463101-7743-402C-80CF-33E1A0C33BAF}"/>
              </a:ext>
            </a:extLst>
          </p:cNvPr>
          <p:cNvSpPr txBox="1"/>
          <p:nvPr/>
        </p:nvSpPr>
        <p:spPr>
          <a:xfrm>
            <a:off x="8343155" y="4817805"/>
            <a:ext cx="661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Calibri" panose="020F0502020204030204"/>
              </a:rPr>
              <a:t>22%</a:t>
            </a:r>
          </a:p>
          <a:p>
            <a:pPr algn="ctr"/>
            <a:r>
              <a:rPr lang="en-US" b="1" dirty="0">
                <a:solidFill>
                  <a:prstClr val="white"/>
                </a:solidFill>
                <a:latin typeface="Calibri" panose="020F0502020204030204"/>
              </a:rPr>
              <a:t>5y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AA5D803C-1FE0-4A72-B79D-866A2134E7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629" y="984867"/>
            <a:ext cx="1067508" cy="1067508"/>
          </a:xfrm>
          <a:prstGeom prst="ellipse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B90428C-582A-46DC-BD23-48A8E4FD75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51" y="984867"/>
            <a:ext cx="1067508" cy="1067508"/>
          </a:xfrm>
          <a:prstGeom prst="ellipse">
            <a:avLst/>
          </a:prstGeom>
        </p:spPr>
      </p:pic>
      <p:sp>
        <p:nvSpPr>
          <p:cNvPr id="17" name="Rectangle 1">
            <a:extLst>
              <a:ext uri="{FF2B5EF4-FFF2-40B4-BE49-F238E27FC236}">
                <a16:creationId xmlns:a16="http://schemas.microsoft.com/office/drawing/2014/main" id="{93F0F2F1-FAA7-4DAF-A1EE-C1653F24C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7955" y="154135"/>
            <a:ext cx="7315200" cy="1484021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Aggravated Motor Vehicle Theft</a:t>
            </a:r>
            <a:b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2016-2020</a:t>
            </a:r>
            <a:endParaRPr lang="en-JM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2639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204897"/>
            <a:ext cx="7848600" cy="1275823"/>
          </a:xfrm>
        </p:spPr>
        <p:txBody>
          <a:bodyPr>
            <a:normAutofit/>
          </a:bodyPr>
          <a:lstStyle/>
          <a:p>
            <a:r>
              <a:rPr lang="en-US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Critical Needs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28800"/>
            <a:ext cx="7848600" cy="4003829"/>
          </a:xfrm>
        </p:spPr>
        <p:txBody>
          <a:bodyPr>
            <a:normAutofit/>
          </a:bodyPr>
          <a:lstStyle/>
          <a:p>
            <a:pPr lvl="1"/>
            <a:endParaRPr lang="en-US" dirty="0"/>
          </a:p>
          <a:p>
            <a:pPr marL="365760" lvl="1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662A06-C8A5-492E-9805-3DEAADBFD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14741" y="6287978"/>
            <a:ext cx="5314517" cy="365125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4th Judicial District Attorney's Office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900335-CF8B-4DE6-AD6F-FF2DC365E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5ADC2-7248-4799-8E52-477E151C3EE9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26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logo-1-T.gif">
            <a:extLst>
              <a:ext uri="{FF2B5EF4-FFF2-40B4-BE49-F238E27FC236}">
                <a16:creationId xmlns:a16="http://schemas.microsoft.com/office/drawing/2014/main" id="{D32D8AE0-CDCA-49FD-AF92-F90B450AF01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5953266"/>
            <a:ext cx="838199" cy="8285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34A50FE-11C4-49AC-8A2F-3397461E2BDA}"/>
              </a:ext>
            </a:extLst>
          </p:cNvPr>
          <p:cNvSpPr txBox="1"/>
          <p:nvPr/>
        </p:nvSpPr>
        <p:spPr>
          <a:xfrm>
            <a:off x="981306" y="1834376"/>
            <a:ext cx="76962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Deputy District Attorney positions		    $251,750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Support Staff positions				       	$79,960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										     $331,710</a:t>
            </a:r>
          </a:p>
        </p:txBody>
      </p:sp>
    </p:spTree>
    <p:extLst>
      <p:ext uri="{BB962C8B-B14F-4D97-AF65-F5344CB8AC3E}">
        <p14:creationId xmlns:p14="http://schemas.microsoft.com/office/powerpoint/2010/main" val="4572831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204897"/>
            <a:ext cx="7848600" cy="1275823"/>
          </a:xfrm>
        </p:spPr>
        <p:txBody>
          <a:bodyPr>
            <a:normAutofit/>
          </a:bodyPr>
          <a:lstStyle/>
          <a:p>
            <a:r>
              <a:rPr lang="en-US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Challenges Ahead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28800"/>
            <a:ext cx="7848600" cy="4003829"/>
          </a:xfrm>
        </p:spPr>
        <p:txBody>
          <a:bodyPr>
            <a:normAutofit/>
          </a:bodyPr>
          <a:lstStyle/>
          <a:p>
            <a:pPr lvl="1"/>
            <a:endParaRPr lang="en-US" dirty="0"/>
          </a:p>
          <a:p>
            <a:pPr marL="365760" lvl="1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662A06-C8A5-492E-9805-3DEAADBFD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14741" y="6287978"/>
            <a:ext cx="5314517" cy="365125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4th Judicial District Attorney's Office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900335-CF8B-4DE6-AD6F-FF2DC365E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5ADC2-7248-4799-8E52-477E151C3EE9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27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logo-1-T.gif">
            <a:extLst>
              <a:ext uri="{FF2B5EF4-FFF2-40B4-BE49-F238E27FC236}">
                <a16:creationId xmlns:a16="http://schemas.microsoft.com/office/drawing/2014/main" id="{D32D8AE0-CDCA-49FD-AF92-F90B450AF01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5953266"/>
            <a:ext cx="838199" cy="8285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34A50FE-11C4-49AC-8A2F-3397461E2BDA}"/>
              </a:ext>
            </a:extLst>
          </p:cNvPr>
          <p:cNvSpPr txBox="1"/>
          <p:nvPr/>
        </p:nvSpPr>
        <p:spPr>
          <a:xfrm>
            <a:off x="990599" y="1828800"/>
            <a:ext cx="769620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Growing Population</a:t>
            </a:r>
          </a:p>
          <a:p>
            <a:pPr marL="571500" indent="-57150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Rising Crime Rates and Legislation</a:t>
            </a:r>
          </a:p>
          <a:p>
            <a:pPr marL="571500" indent="-57150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Mental Health Initiative</a:t>
            </a:r>
          </a:p>
        </p:txBody>
      </p:sp>
    </p:spTree>
    <p:extLst>
      <p:ext uri="{BB962C8B-B14F-4D97-AF65-F5344CB8AC3E}">
        <p14:creationId xmlns:p14="http://schemas.microsoft.com/office/powerpoint/2010/main" val="42235274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59627" y="1524000"/>
            <a:ext cx="7024744" cy="1074377"/>
          </a:xfrm>
        </p:spPr>
        <p:txBody>
          <a:bodyPr anchor="t">
            <a:norm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Questions?</a:t>
            </a:r>
            <a:endParaRPr lang="en-US" b="1" dirty="0">
              <a:solidFill>
                <a:srgbClr val="696986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14440" y="411513"/>
            <a:ext cx="7162800" cy="2011658"/>
          </a:xfrm>
        </p:spPr>
        <p:txBody>
          <a:bodyPr>
            <a:normAutofit/>
          </a:bodyPr>
          <a:lstStyle/>
          <a:p>
            <a:pPr marL="1097280" lvl="4" indent="0">
              <a:buClr>
                <a:schemeClr val="accent5"/>
              </a:buClr>
              <a:buNone/>
            </a:pPr>
            <a:r>
              <a:rPr lang="en-US" sz="4400" dirty="0">
                <a:solidFill>
                  <a:schemeClr val="accent2"/>
                </a:solidFill>
              </a:rPr>
              <a:t> </a:t>
            </a:r>
          </a:p>
          <a:p>
            <a:pPr marL="1097280" lvl="4" indent="0">
              <a:buClr>
                <a:schemeClr val="accent5"/>
              </a:buClr>
              <a:buNone/>
            </a:pPr>
            <a:endParaRPr lang="en-US" sz="4400" dirty="0">
              <a:solidFill>
                <a:schemeClr val="accent2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914741" y="6263924"/>
            <a:ext cx="5314517" cy="365125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4th Judicial District Attorney's Office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534400" y="6218237"/>
            <a:ext cx="427833" cy="365125"/>
          </a:xfrm>
        </p:spPr>
        <p:txBody>
          <a:bodyPr/>
          <a:lstStyle/>
          <a:p>
            <a:fld id="{D4B5ADC2-7248-4799-8E52-477E151C3EE9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28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logo-1-T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5943600"/>
            <a:ext cx="847978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835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Judicial District Attorney’s Office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5ADC2-7248-4799-8E52-477E151C3EE9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>
            <a:spLocks noGrp="1"/>
          </p:cNvSpPr>
          <p:nvPr>
            <p:ph idx="4294967295"/>
          </p:nvPr>
        </p:nvSpPr>
        <p:spPr>
          <a:xfrm>
            <a:off x="833966" y="1800735"/>
            <a:ext cx="8001000" cy="4038600"/>
          </a:xfrm>
        </p:spPr>
        <p:txBody>
          <a:bodyPr anchor="t">
            <a:normAutofit/>
          </a:bodyPr>
          <a:lstStyle/>
          <a:p>
            <a:pPr marL="365760" lvl="1" indent="0" algn="ctr">
              <a:buNone/>
            </a:pPr>
            <a:r>
              <a:rPr lang="en-US" sz="3600" u="sng" dirty="0">
                <a:ln w="3175" cmpd="sng"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Statutory Mandate</a:t>
            </a:r>
          </a:p>
          <a:p>
            <a:pPr marL="365760" lvl="1" indent="0" algn="ctr">
              <a:buNone/>
            </a:pPr>
            <a:endParaRPr lang="en-US" sz="3600" dirty="0">
              <a:ln w="3175" cmpd="sng">
                <a:noFill/>
              </a:ln>
              <a:solidFill>
                <a:prstClr val="black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937260" lvl="1" indent="-571500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CRS §§20-1-101 through 20-1-308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F73B3D-D732-42C2-AEA3-3901C3ADBB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5833535"/>
            <a:ext cx="897275" cy="914399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DFA0BDF7-7E38-48C6-B837-7BEA86F897BB}"/>
              </a:ext>
            </a:extLst>
          </p:cNvPr>
          <p:cNvSpPr txBox="1">
            <a:spLocks/>
          </p:cNvSpPr>
          <p:nvPr/>
        </p:nvSpPr>
        <p:spPr>
          <a:xfrm>
            <a:off x="982133" y="152401"/>
            <a:ext cx="7704667" cy="137159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4th Judicial District</a:t>
            </a:r>
          </a:p>
          <a:p>
            <a:r>
              <a:rPr lang="en-US" b="1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Attorney’s Office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927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8D0B10-321A-4CCE-A044-D59F288923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897" y="1639791"/>
            <a:ext cx="8053138" cy="4717696"/>
          </a:xfrm>
          <a:prstGeom prst="rect">
            <a:avLst/>
          </a:prstGeom>
        </p:spPr>
      </p:pic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982133" y="2057400"/>
            <a:ext cx="7704667" cy="3942416"/>
          </a:xfrm>
        </p:spPr>
        <p:txBody>
          <a:bodyPr anchor="t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rgbClr val="696986"/>
              </a:buClr>
              <a:buSzPct val="145000"/>
              <a:buFont typeface="Arial"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1" indent="0" fontAlgn="auto">
              <a:lnSpc>
                <a:spcPct val="80000"/>
              </a:lnSpc>
              <a:buNone/>
              <a:tabLst/>
              <a:defRPr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</a:p>
          <a:p>
            <a:pPr marR="0" lvl="1" fontAlgn="auto">
              <a:lnSpc>
                <a:spcPct val="120000"/>
              </a:lnSpc>
              <a:tabLst/>
              <a:defRPr/>
            </a:pPr>
            <a:endParaRPr lang="en-US" sz="30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Judicial District Attorney’s Office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5ADC2-7248-4799-8E52-477E151C3EE9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987A20-83F9-479A-BDCA-08096E4AD0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58" y="5833535"/>
            <a:ext cx="897275" cy="914399"/>
          </a:xfrm>
          <a:prstGeom prst="rect">
            <a:avLst/>
          </a:prstGeom>
        </p:spPr>
      </p:pic>
      <p:sp>
        <p:nvSpPr>
          <p:cNvPr id="10" name="Rectangle 1">
            <a:extLst>
              <a:ext uri="{FF2B5EF4-FFF2-40B4-BE49-F238E27FC236}">
                <a16:creationId xmlns:a16="http://schemas.microsoft.com/office/drawing/2014/main" id="{E10871DD-2FC1-4AB1-B174-95BF8C4F9424}"/>
              </a:ext>
            </a:extLst>
          </p:cNvPr>
          <p:cNvSpPr txBox="1">
            <a:spLocks/>
          </p:cNvSpPr>
          <p:nvPr/>
        </p:nvSpPr>
        <p:spPr>
          <a:xfrm>
            <a:off x="982133" y="152401"/>
            <a:ext cx="7704667" cy="1371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4th Judicial District</a:t>
            </a:r>
          </a:p>
          <a:p>
            <a:r>
              <a:rPr lang="en-US" b="1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Attorney’s Office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997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872066" y="1654378"/>
            <a:ext cx="7924800" cy="4323416"/>
          </a:xfrm>
        </p:spPr>
        <p:txBody>
          <a:bodyPr anchor="t">
            <a:normAutofit/>
          </a:bodyPr>
          <a:lstStyle/>
          <a:p>
            <a:pPr marR="0" lvl="1" fontAlgn="auto">
              <a:lnSpc>
                <a:spcPct val="120000"/>
              </a:lnSpc>
              <a:tabLst/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240 Employees</a:t>
            </a:r>
          </a:p>
          <a:p>
            <a:pPr lvl="2">
              <a:lnSpc>
                <a:spcPct val="120000"/>
              </a:lnSpc>
              <a:defRPr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89 Attorneys</a:t>
            </a:r>
          </a:p>
          <a:p>
            <a:pPr lvl="2">
              <a:lnSpc>
                <a:spcPct val="120000"/>
              </a:lnSpc>
              <a:defRPr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 sworn Investigators</a:t>
            </a:r>
          </a:p>
          <a:p>
            <a:pPr lvl="2">
              <a:lnSpc>
                <a:spcPct val="120000"/>
              </a:lnSpc>
              <a:defRPr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127 Support Staff </a:t>
            </a:r>
          </a:p>
          <a:p>
            <a:pPr lvl="1">
              <a:lnSpc>
                <a:spcPct val="120000"/>
              </a:lnSpc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96 volunteers who worked 11,000 hours</a:t>
            </a:r>
          </a:p>
          <a:p>
            <a:pPr marR="0" lvl="1" fontAlgn="auto">
              <a:lnSpc>
                <a:spcPct val="120000"/>
              </a:lnSpc>
              <a:tabLst/>
              <a:defRPr/>
            </a:pPr>
            <a:endParaRPr lang="en-US" sz="30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Judicial District Attorney’s Office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5ADC2-7248-4799-8E52-477E151C3EE9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987A20-83F9-479A-BDCA-08096E4AD0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58" y="5833535"/>
            <a:ext cx="897275" cy="914399"/>
          </a:xfrm>
          <a:prstGeom prst="rect">
            <a:avLst/>
          </a:prstGeom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C3A3F5AC-248D-489E-BBCA-900E902CDB32}"/>
              </a:ext>
            </a:extLst>
          </p:cNvPr>
          <p:cNvSpPr txBox="1">
            <a:spLocks/>
          </p:cNvSpPr>
          <p:nvPr/>
        </p:nvSpPr>
        <p:spPr>
          <a:xfrm>
            <a:off x="982133" y="152401"/>
            <a:ext cx="7704667" cy="137159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4th Judicial District</a:t>
            </a:r>
          </a:p>
          <a:p>
            <a:r>
              <a:rPr lang="en-US" b="1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Attorney’s Office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6699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1020232" y="1606286"/>
            <a:ext cx="7628467" cy="4419600"/>
          </a:xfrm>
        </p:spPr>
        <p:txBody>
          <a:bodyPr anchor="t">
            <a:no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District Court Judges with Felony dockets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County Court Judges with Misdemeanor dockets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Juvenile District Court Divisions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Specialty Courts – DUI Court, Domestic Violence Court, Veterans Trauma Court, Recovery Court (includes Drug and Heals courts)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Judicial District Attorney’s Office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5ADC2-7248-4799-8E52-477E151C3EE9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6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1CC74A-EDCF-4EAF-89E8-B80CC7AF2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58" y="5833535"/>
            <a:ext cx="897275" cy="914399"/>
          </a:xfrm>
          <a:prstGeom prst="rect">
            <a:avLst/>
          </a:prstGeom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A6A28392-F4E7-4676-91AA-B1A705B86B2C}"/>
              </a:ext>
            </a:extLst>
          </p:cNvPr>
          <p:cNvSpPr txBox="1">
            <a:spLocks/>
          </p:cNvSpPr>
          <p:nvPr/>
        </p:nvSpPr>
        <p:spPr>
          <a:xfrm>
            <a:off x="982133" y="152401"/>
            <a:ext cx="7704667" cy="137159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4th Judicial District</a:t>
            </a:r>
            <a:endParaRPr lang="en-US" b="1" u="sng" dirty="0">
              <a:ln>
                <a:noFill/>
              </a:ln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Attorney’s Office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8803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D028DD5-8B41-4300-A2DB-31552BF2C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0694" y="972152"/>
            <a:ext cx="890701" cy="117978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AB3F31A-45B3-4F9F-9205-87CC2EB606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316" t="2974" r="16554" b="8380"/>
          <a:stretch/>
        </p:blipFill>
        <p:spPr>
          <a:xfrm>
            <a:off x="7992260" y="908219"/>
            <a:ext cx="910117" cy="130765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29A3A2C-6FA9-4AAD-97CC-D81A802276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1097" y="1016285"/>
            <a:ext cx="1147049" cy="10569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1A12379-AF0F-4D71-8BE7-EE42BAB5A3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4785" y="4967172"/>
            <a:ext cx="1280624" cy="12806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210EFFA-4B9B-4CB7-A476-0FE886E631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228" y="4917989"/>
            <a:ext cx="1108583" cy="1173083"/>
          </a:xfrm>
          <a:prstGeom prst="ellipse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00411BC-A88D-42DA-B547-AB4FC9BD01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5152" y="894264"/>
            <a:ext cx="965021" cy="11348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6CEC108-C5AF-49ED-9D69-DB0139B63A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85637" y="894264"/>
            <a:ext cx="956072" cy="11789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A6D35B5-FC16-4AA2-A227-71C72E5CCE8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424" t="3391" r="5304" b="4067"/>
          <a:stretch/>
        </p:blipFill>
        <p:spPr>
          <a:xfrm>
            <a:off x="5610986" y="961835"/>
            <a:ext cx="873998" cy="124726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BD81614-0B83-40BF-8EE9-2AB88E26596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0754" t="4263" r="10477" b="4338"/>
          <a:stretch/>
        </p:blipFill>
        <p:spPr>
          <a:xfrm>
            <a:off x="6813674" y="1103160"/>
            <a:ext cx="953109" cy="1105943"/>
          </a:xfrm>
          <a:prstGeom prst="rect">
            <a:avLst/>
          </a:prstGeom>
        </p:spPr>
      </p:pic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1879601" y="76200"/>
            <a:ext cx="5778500" cy="74385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Partner Agencies</a:t>
            </a:r>
            <a:endParaRPr lang="en-JM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80431" y="6225775"/>
            <a:ext cx="413483" cy="365125"/>
          </a:xfrm>
        </p:spPr>
        <p:txBody>
          <a:bodyPr/>
          <a:lstStyle/>
          <a:p>
            <a:pPr defTabSz="342900"/>
            <a:fld id="{D4B5ADC2-7248-4799-8E52-477E151C3EE9}" type="slidenum">
              <a: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defTabSz="342900"/>
              <a:t>7</a:t>
            </a:fld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CFBFAC-E5D6-432D-AF1B-0B95724BEFE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662" y="6018557"/>
            <a:ext cx="796896" cy="812104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2CAB04AC-3601-46F6-8A67-E3BE9476BFB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034" y="2342849"/>
            <a:ext cx="2309634" cy="2152950"/>
          </a:xfrm>
          <a:prstGeom prst="ellipse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6EBA961-8DA9-48CC-A358-0327CD7DD91B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3464" t="4735" r="5476" b="5782"/>
          <a:stretch/>
        </p:blipFill>
        <p:spPr>
          <a:xfrm>
            <a:off x="206530" y="3525636"/>
            <a:ext cx="1009728" cy="123562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7AD15DB-FA47-4E66-B2DF-BEDD7103AB61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0660" t="5689" r="8984" b="6535"/>
          <a:stretch/>
        </p:blipFill>
        <p:spPr>
          <a:xfrm>
            <a:off x="2755334" y="5045301"/>
            <a:ext cx="801419" cy="116873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46D62B1-0858-4319-8C27-9F1D8A67E23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48881" y="2255917"/>
            <a:ext cx="1173083" cy="1173083"/>
          </a:xfrm>
          <a:prstGeom prst="ellipse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87A5964-9B20-4527-AB8B-318F9B9CD76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747122" y="5135229"/>
            <a:ext cx="1086215" cy="107880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D220336-7EB9-477C-84C8-6BCA793E724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079068" y="5168362"/>
            <a:ext cx="1099283" cy="1099283"/>
          </a:xfrm>
          <a:prstGeom prst="ellipse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8EEAB60-46CA-46F2-9DBE-E6F07EAF8BF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821440" y="3669125"/>
            <a:ext cx="1331468" cy="112410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883C6DC-0DFD-4D22-9883-D9294EA8D7D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4178" y="2151939"/>
            <a:ext cx="1134432" cy="113443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62C35AB-BFB1-479F-9F0D-B422D1C96A2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913649" y="5071978"/>
            <a:ext cx="1147049" cy="115379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D2179A6-FF6E-4466-81D4-04CC28E8D57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530002" y="5086742"/>
            <a:ext cx="1147049" cy="114704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0EBC332-2210-45A5-B9F1-6757892D12A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167764" y="2981619"/>
            <a:ext cx="894761" cy="89476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066264DD-ECFD-4436-953B-3F9C3F9E7E29}"/>
              </a:ext>
            </a:extLst>
          </p:cNvPr>
          <p:cNvSpPr txBox="1"/>
          <p:nvPr/>
        </p:nvSpPr>
        <p:spPr>
          <a:xfrm>
            <a:off x="1879601" y="6301499"/>
            <a:ext cx="457619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en-US" sz="1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Judicial District Attorney’s Office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187296-7BF2-44C5-922D-7F435CDEDB7C}"/>
              </a:ext>
            </a:extLst>
          </p:cNvPr>
          <p:cNvSpPr txBox="1"/>
          <p:nvPr/>
        </p:nvSpPr>
        <p:spPr>
          <a:xfrm>
            <a:off x="1561345" y="2493497"/>
            <a:ext cx="20258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Receives investigations from 22 area law enforcement agencies</a:t>
            </a:r>
          </a:p>
        </p:txBody>
      </p:sp>
    </p:spTree>
    <p:extLst>
      <p:ext uri="{BB962C8B-B14F-4D97-AF65-F5344CB8AC3E}">
        <p14:creationId xmlns:p14="http://schemas.microsoft.com/office/powerpoint/2010/main" val="711093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D29702-2F46-4C2D-A436-517CE4103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133" y="1752600"/>
            <a:ext cx="7704667" cy="4419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Major Assignments</a:t>
            </a:r>
          </a:p>
          <a:p>
            <a:pPr lvl="1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District Court: Felony Cases</a:t>
            </a:r>
          </a:p>
          <a:p>
            <a:pPr lvl="1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County Court: Misdemeanor Cases</a:t>
            </a:r>
          </a:p>
          <a:p>
            <a:pPr lvl="1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Juvenile Division: Juvenile Criminal Cases</a:t>
            </a:r>
          </a:p>
          <a:p>
            <a:pPr lvl="1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Discovery: Provides discovery for 30,000-35,000 criminal cases each year</a:t>
            </a:r>
          </a:p>
          <a:p>
            <a:pPr marL="514350" lvl="1"/>
            <a:endParaRPr lang="en-US" sz="21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Judicial District Attorney’s Office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5ADC2-7248-4799-8E52-477E151C3EE9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8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AC7267-BD3D-40D6-B972-DD07F10211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58" y="5833535"/>
            <a:ext cx="897275" cy="914399"/>
          </a:xfrm>
          <a:prstGeom prst="rect">
            <a:avLst/>
          </a:prstGeom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1485C774-44C8-4567-BB38-C5B41959B4C3}"/>
              </a:ext>
            </a:extLst>
          </p:cNvPr>
          <p:cNvSpPr txBox="1">
            <a:spLocks/>
          </p:cNvSpPr>
          <p:nvPr/>
        </p:nvSpPr>
        <p:spPr>
          <a:xfrm>
            <a:off x="982133" y="152401"/>
            <a:ext cx="7704667" cy="137159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4th Judicial District</a:t>
            </a:r>
          </a:p>
          <a:p>
            <a:r>
              <a:rPr lang="en-US" b="1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Attorney’s Office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2719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021AC13-33EE-445D-BD2F-779F86904E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05466" y="1534308"/>
            <a:ext cx="6858000" cy="925533"/>
          </a:xfrm>
        </p:spPr>
        <p:txBody>
          <a:bodyPr anchor="t"/>
          <a:lstStyle/>
          <a:p>
            <a:pPr marL="228600" marR="0" lvl="1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549E39">
                  <a:lumMod val="75000"/>
                </a:srgbClr>
              </a:buClr>
              <a:buSzPct val="145000"/>
              <a:tabLst/>
              <a:defRPr/>
            </a:pP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Secondary Assignments</a:t>
            </a:r>
            <a:endParaRPr kumimoji="0" lang="en-US" sz="36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D29702-2F46-4C2D-A436-517CE4103B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19200" y="2286000"/>
            <a:ext cx="3251889" cy="3753870"/>
          </a:xfrm>
        </p:spPr>
        <p:txBody>
          <a:bodyPr>
            <a:normAutofit/>
          </a:bodyPr>
          <a:lstStyle/>
          <a:p>
            <a:pPr marL="1143000" lvl="2" indent="-457200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SVU</a:t>
            </a:r>
          </a:p>
          <a:p>
            <a:pPr marL="1028700" lvl="2" indent="-342900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Economic Crime</a:t>
            </a:r>
          </a:p>
          <a:p>
            <a:pPr marL="1028700" lvl="2" indent="-342900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Felony Intake</a:t>
            </a:r>
          </a:p>
          <a:p>
            <a:pPr marL="1028700" lvl="2" indent="-342900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Investigations</a:t>
            </a:r>
          </a:p>
          <a:p>
            <a:pPr marL="228600" lvl="1" indent="0">
              <a:buNone/>
            </a:pPr>
            <a:endParaRPr lang="en-US" sz="21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E7E08DB-6578-4EBF-B62B-4A3B70305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4255" y="2286000"/>
            <a:ext cx="3390628" cy="3753870"/>
          </a:xfrm>
        </p:spPr>
        <p:txBody>
          <a:bodyPr>
            <a:normAutofit/>
          </a:bodyPr>
          <a:lstStyle/>
          <a:p>
            <a:pPr marL="1028700" marR="0" lvl="2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549E39">
                  <a:lumMod val="75000"/>
                </a:srgbClr>
              </a:buClr>
              <a:buSzPct val="145000"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Victim Witness</a:t>
            </a:r>
          </a:p>
          <a:p>
            <a:pPr marL="1028700" marR="0" lvl="2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549E39">
                  <a:lumMod val="75000"/>
                </a:srgbClr>
              </a:buClr>
              <a:buSzPct val="145000"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Diversion</a:t>
            </a:r>
          </a:p>
          <a:p>
            <a:pPr marL="1028700" marR="0" lvl="2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549E39">
                  <a:lumMod val="75000"/>
                </a:srgbClr>
              </a:buClr>
              <a:buSzPct val="145000"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Neighborhood Justice Center</a:t>
            </a:r>
          </a:p>
          <a:p>
            <a:pPr marL="1028700" marR="0" lvl="2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549E39">
                  <a:lumMod val="75000"/>
                </a:srgbClr>
              </a:buClr>
              <a:buSzPct val="145000"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Appellate Unit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Judicial District Attorney’s Office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5ADC2-7248-4799-8E52-477E151C3EE9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9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AC7267-BD3D-40D6-B972-DD07F10211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58" y="5833535"/>
            <a:ext cx="897275" cy="914399"/>
          </a:xfrm>
          <a:prstGeom prst="rect">
            <a:avLst/>
          </a:prstGeom>
        </p:spPr>
      </p:pic>
      <p:sp>
        <p:nvSpPr>
          <p:cNvPr id="11" name="Rectangle 1">
            <a:extLst>
              <a:ext uri="{FF2B5EF4-FFF2-40B4-BE49-F238E27FC236}">
                <a16:creationId xmlns:a16="http://schemas.microsoft.com/office/drawing/2014/main" id="{F9E89E93-89EA-4773-B0C2-D31584343BAC}"/>
              </a:ext>
            </a:extLst>
          </p:cNvPr>
          <p:cNvSpPr txBox="1">
            <a:spLocks/>
          </p:cNvSpPr>
          <p:nvPr/>
        </p:nvSpPr>
        <p:spPr>
          <a:xfrm>
            <a:off x="982133" y="152401"/>
            <a:ext cx="7704667" cy="137159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4th Judicial District</a:t>
            </a:r>
            <a:endParaRPr lang="en-US" b="1" u="sng" dirty="0">
              <a:ln>
                <a:noFill/>
              </a:ln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Attorney’s Office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96496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EBEC8F79-A447-43FC-8E81-85E8468AF3F9}"/>
    </a:ext>
  </a:extLst>
</a:theme>
</file>

<file path=ppt/theme/theme2.xml><?xml version="1.0" encoding="utf-8"?>
<a:theme xmlns:a="http://schemas.openxmlformats.org/drawingml/2006/main" name="1_Parallax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EBEC8F79-A447-43FC-8E81-85E8468AF3F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8B90CC84C13534CABA8E62057ACEC45" ma:contentTypeVersion="25" ma:contentTypeDescription="Create a new document." ma:contentTypeScope="" ma:versionID="07ed8f0f4806d4c1c1ce97fe98252d66">
  <xsd:schema xmlns:xsd="http://www.w3.org/2001/XMLSchema" xmlns:xs="http://www.w3.org/2001/XMLSchema" xmlns:p="http://schemas.microsoft.com/office/2006/metadata/properties" xmlns:ns1="http://schemas.microsoft.com/sharepoint/v3" xmlns:ns2="80156bfa-366b-4c3c-b565-b9add8006275" xmlns:ns3="5665252f-2c69-48e5-b0d6-d600eead1583" targetNamespace="http://schemas.microsoft.com/office/2006/metadata/properties" ma:root="true" ma:fieldsID="e59269d3c5db8ffd41697c95cc025586" ns1:_="" ns2:_="" ns3:_="">
    <xsd:import namespace="http://schemas.microsoft.com/sharepoint/v3"/>
    <xsd:import namespace="80156bfa-366b-4c3c-b565-b9add8006275"/>
    <xsd:import namespace="5665252f-2c69-48e5-b0d6-d600eead158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1:_ip_UnifiedCompliancePolicyProperties" minOccurs="0"/>
                <xsd:element ref="ns1:_ip_UnifiedCompliancePolicyUIAction" minOccurs="0"/>
                <xsd:element ref="ns2:MediaServiceDateTaken" minOccurs="0"/>
                <xsd:element ref="ns2:MediaServiceLocation" minOccurs="0"/>
                <xsd:element ref="ns2:DateReceived" minOccurs="0"/>
                <xsd:element ref="ns2:CORAType" minOccurs="0"/>
                <xsd:element ref="ns2:Department" minOccurs="0"/>
                <xsd:element ref="ns2:Requestor" minOccurs="0"/>
                <xsd:element ref="ns2:PointofContact" minOccurs="0"/>
                <xsd:element ref="ns2:ReqOrganizationname" minOccurs="0"/>
                <xsd:element ref="ns2:MediaLengthInSeconds" minOccurs="0"/>
                <xsd:element ref="ns2:Invoicenumber" minOccurs="0"/>
                <xsd:element ref="ns2:PaidinFull_x003f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156bfa-366b-4c3c-b565-b9add800627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DateReceived" ma:index="20" nillable="true" ma:displayName="Date Received" ma:description="This is the date the CORA was received" ma:format="DateOnly" ma:internalName="DateReceived">
      <xsd:simpleType>
        <xsd:restriction base="dms:DateTime"/>
      </xsd:simpleType>
    </xsd:element>
    <xsd:element name="CORAType" ma:index="21" nillable="true" ma:displayName="Request Entity" ma:description="This is to classify the CORA by sender type" ma:format="Dropdown" ma:internalName="CORATyp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Media"/>
                    <xsd:enumeration value="Law firm"/>
                    <xsd:enumeration value="Citizen"/>
                    <xsd:enumeration value="Unknown"/>
                    <xsd:enumeration value="Government"/>
                    <xsd:enumeration value="Nonprofit"/>
                    <xsd:enumeration value="Business"/>
                    <xsd:enumeration value="University/ed"/>
                  </xsd:restriction>
                </xsd:simpleType>
              </xsd:element>
            </xsd:sequence>
          </xsd:extension>
        </xsd:complexContent>
      </xsd:complexType>
    </xsd:element>
    <xsd:element name="Department" ma:index="22" nillable="true" ma:displayName="Department" ma:description="The County Department or Office managing the documents" ma:format="Dropdown" ma:internalName="Department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Public Health"/>
                    <xsd:enumeration value="Procurement"/>
                    <xsd:enumeration value="PIO"/>
                    <xsd:enumeration value="EPSO"/>
                    <xsd:enumeration value="C&amp;R"/>
                    <xsd:enumeration value="Treasurer"/>
                    <xsd:enumeration value="Finance"/>
                    <xsd:enumeration value="Planning"/>
                    <xsd:enumeration value="Comm. Services"/>
                    <xsd:enumeration value="HR"/>
                    <xsd:enumeration value="Other"/>
                    <xsd:enumeration value="Assessor"/>
                    <xsd:enumeration value="Public Works"/>
                    <xsd:enumeration value="Facilities"/>
                    <xsd:enumeration value="Legal"/>
                    <xsd:enumeration value="IT"/>
                    <xsd:enumeration value="Admin"/>
                  </xsd:restriction>
                </xsd:simpleType>
              </xsd:element>
            </xsd:sequence>
          </xsd:extension>
        </xsd:complexContent>
      </xsd:complexType>
    </xsd:element>
    <xsd:element name="Requestor" ma:index="23" nillable="true" ma:displayName="Requestor" ma:description="The name of the Requestor" ma:format="Dropdown" ma:internalName="Requestor">
      <xsd:simpleType>
        <xsd:restriction base="dms:Text">
          <xsd:maxLength value="255"/>
        </xsd:restriction>
      </xsd:simpleType>
    </xsd:element>
    <xsd:element name="PointofContact" ma:index="24" nillable="true" ma:displayName="Point of Contact" ma:description="This is the person (or persons), from the &#10; County department managing the records, that act as point of contact to the ORS." ma:format="Dropdown" ma:list="UserInfo" ma:SharePointGroup="0" ma:internalName="PointofContact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ReqOrganizationname" ma:index="25" nillable="true" ma:displayName="Organization" ma:description="This is the name of the organization that is requestor affiliated" ma:format="Dropdown" ma:internalName="ReqOrganizationname">
      <xsd:simpleType>
        <xsd:restriction base="dms:Text">
          <xsd:maxLength value="255"/>
        </xsd:restriction>
      </xsd:simpleType>
    </xsd:element>
    <xsd:element name="MediaLengthInSeconds" ma:index="26" nillable="true" ma:displayName="Length (seconds)" ma:internalName="MediaLengthInSeconds" ma:readOnly="true">
      <xsd:simpleType>
        <xsd:restriction base="dms:Unknown"/>
      </xsd:simpleType>
    </xsd:element>
    <xsd:element name="Invoicenumber" ma:index="27" nillable="true" ma:displayName="Invoice number" ma:decimals="0" ma:description="This is the invoice number assigned to any CORA requiring financial reimbursement from the requestor. Year-number order" ma:format="Dropdown" ma:internalName="Invoicenumber" ma:percentage="FALSE">
      <xsd:simpleType>
        <xsd:restriction base="dms:Number"/>
      </xsd:simpleType>
    </xsd:element>
    <xsd:element name="PaidinFull_x003f_" ma:index="28" nillable="true" ma:displayName="Paid in Full?" ma:description="The status on the payment required by the requestor, if applicable.&#10;&#10;(If blank, no charge for request)" ma:format="Dropdown" ma:internalName="PaidinFull_x003f_">
      <xsd:simpleType>
        <xsd:restriction base="dms:Choice">
          <xsd:enumeration value="Yes"/>
          <xsd:enumeration value="No"/>
          <xsd:enumeration value="No Response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65252f-2c69-48e5-b0d6-d600eead158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eReceived xmlns="80156bfa-366b-4c3c-b565-b9add8006275" xsi:nil="true"/>
    <_ip_UnifiedCompliancePolicyUIAction xmlns="http://schemas.microsoft.com/sharepoint/v3" xsi:nil="true"/>
    <CORAType xmlns="80156bfa-366b-4c3c-b565-b9add8006275" xsi:nil="true"/>
    <Requestor xmlns="80156bfa-366b-4c3c-b565-b9add8006275" xsi:nil="true"/>
    <ReqOrganizationname xmlns="80156bfa-366b-4c3c-b565-b9add8006275" xsi:nil="true"/>
    <_ip_UnifiedCompliancePolicyProperties xmlns="http://schemas.microsoft.com/sharepoint/v3" xsi:nil="true"/>
    <Invoicenumber xmlns="80156bfa-366b-4c3c-b565-b9add8006275" xsi:nil="true"/>
    <PaidinFull_x003f_ xmlns="80156bfa-366b-4c3c-b565-b9add8006275" xsi:nil="true"/>
    <PointofContact xmlns="80156bfa-366b-4c3c-b565-b9add8006275">
      <UserInfo>
        <DisplayName/>
        <AccountId xsi:nil="true"/>
        <AccountType/>
      </UserInfo>
    </PointofContact>
    <Department xmlns="80156bfa-366b-4c3c-b565-b9add8006275" xsi:nil="true"/>
  </documentManagement>
</p:properties>
</file>

<file path=customXml/itemProps1.xml><?xml version="1.0" encoding="utf-8"?>
<ds:datastoreItem xmlns:ds="http://schemas.openxmlformats.org/officeDocument/2006/customXml" ds:itemID="{37960140-3A38-409E-A95A-971605BECC6B}"/>
</file>

<file path=customXml/itemProps2.xml><?xml version="1.0" encoding="utf-8"?>
<ds:datastoreItem xmlns:ds="http://schemas.openxmlformats.org/officeDocument/2006/customXml" ds:itemID="{6B7EF8EC-A4DC-4A0F-85A8-3A1C5A0A01DD}"/>
</file>

<file path=customXml/itemProps3.xml><?xml version="1.0" encoding="utf-8"?>
<ds:datastoreItem xmlns:ds="http://schemas.openxmlformats.org/officeDocument/2006/customXml" ds:itemID="{6981AA65-338E-448E-93A4-2042F4C63AFF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893</Words>
  <Application>Microsoft Office PowerPoint</Application>
  <PresentationFormat>On-screen Show (4:3)</PresentationFormat>
  <Paragraphs>307</Paragraphs>
  <Slides>28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Corbel</vt:lpstr>
      <vt:lpstr>Times New Roman</vt:lpstr>
      <vt:lpstr>Parallax</vt:lpstr>
      <vt:lpstr>1_Parallax</vt:lpstr>
      <vt:lpstr>2022 Budget Presentation District Attorney’s Office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Partner Agencies</vt:lpstr>
      <vt:lpstr>PowerPoint Presentation</vt:lpstr>
      <vt:lpstr>PowerPoint Presentation</vt:lpstr>
      <vt:lpstr>PowerPoint Presentation</vt:lpstr>
      <vt:lpstr>PowerPoint Presentation</vt:lpstr>
      <vt:lpstr>Award Winning Service</vt:lpstr>
      <vt:lpstr>2020 Comparison 5 Largest Judicial Districts</vt:lpstr>
      <vt:lpstr>2020 Statistics</vt:lpstr>
      <vt:lpstr>2020 Statistics</vt:lpstr>
      <vt:lpstr>Notable Cases</vt:lpstr>
      <vt:lpstr>Notable Cases</vt:lpstr>
      <vt:lpstr>Notable Cases</vt:lpstr>
      <vt:lpstr>2021 4th Judicial District Attorney’s Office  Budget</vt:lpstr>
      <vt:lpstr>Population Growth 2016-2020</vt:lpstr>
      <vt:lpstr>Violent Crime 2016-2020</vt:lpstr>
      <vt:lpstr>Murder 2016-2020</vt:lpstr>
      <vt:lpstr>Aggravated Assault 2016-2020</vt:lpstr>
      <vt:lpstr>Property Crimes 2016-2020</vt:lpstr>
      <vt:lpstr>Aggravated Motor Vehicle Theft 2016-2020</vt:lpstr>
      <vt:lpstr>Critical Needs</vt:lpstr>
      <vt:lpstr>Challenges Ahead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2017-10-09T01:43:08Z</dcterms:created>
  <dcterms:modified xsi:type="dcterms:W3CDTF">2021-10-06T14:56:56Z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TC101671269990</vt:lpwstr>
  </property>
  <property fmtid="{D5CDD505-2E9C-101B-9397-08002B2CF9AE}" pid="3" name="ContentTypeId">
    <vt:lpwstr>0x010100B8B90CC84C13534CABA8E62057ACEC45</vt:lpwstr>
  </property>
</Properties>
</file>