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29"/>
  </p:notesMasterIdLst>
  <p:sldIdLst>
    <p:sldId id="256" r:id="rId6"/>
    <p:sldId id="262" r:id="rId7"/>
    <p:sldId id="274" r:id="rId8"/>
    <p:sldId id="275" r:id="rId9"/>
    <p:sldId id="295" r:id="rId10"/>
    <p:sldId id="298" r:id="rId11"/>
    <p:sldId id="276" r:id="rId12"/>
    <p:sldId id="278" r:id="rId13"/>
    <p:sldId id="299" r:id="rId14"/>
    <p:sldId id="301" r:id="rId15"/>
    <p:sldId id="280" r:id="rId16"/>
    <p:sldId id="281" r:id="rId17"/>
    <p:sldId id="282" r:id="rId18"/>
    <p:sldId id="283" r:id="rId19"/>
    <p:sldId id="293" r:id="rId20"/>
    <p:sldId id="285" r:id="rId21"/>
    <p:sldId id="297" r:id="rId22"/>
    <p:sldId id="300" r:id="rId23"/>
    <p:sldId id="288" r:id="rId24"/>
    <p:sldId id="289" r:id="rId25"/>
    <p:sldId id="290" r:id="rId26"/>
    <p:sldId id="291" r:id="rId27"/>
    <p:sldId id="294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110" d="100"/>
          <a:sy n="110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BoCC\2021\05%20May%202021%20BoCC%20Report%20SS.xlsx!Fund%204!R14C6:R34C1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finfiles\fin\bud_data\BoCC\2021\05%20May%202021%20BoCC%20Report%20SS.xlsx!CI%20Fund%206!R16C9:R35C1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\\finfiles\fin\bud_data\BoCC\2021\05%20May%202021%20BoCC%20Report%20SS.xlsx!SI%20Fund%2012-New%20Risk%20WC!R7C1:R28C1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file:///\\finfiles\fin\bud_data\BoCC\2021\05%20May%202021%20BoCC%20Report%20SS.xlsx!SI%20Fund%2012-New%20Benefits!R7C1:R32C1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file:///\\finfiles\fin\bud_data\BoCC\2021\05%20May%202021%20BoCC%20Report%20SS.xlsx!GF-Combined%20Res%20By%20Major!R13C1:R57C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file:///\\finfiles\fin\bud_data\BoCC\2021\05%20May%202021%20BoCC%20Report%20SS.xlsx!CTF%20Fund%2015!R14C9:R32C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file:///\\finfiles\fin\bud_data\BoCC\2021\05%20May%202021%20BoCC%20Report%20SS.xlsx!Fund%2019-School%20Trust!R16C9:R29C1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file:///\\finfiles\fin\bud_data\BoCC\2021\05%20May%202021%20BoCC%20Report%20SS.xlsx!Fund%2022!R16C9:R35C1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file:///\\finfiles\fin\bud_data\BoCC\2021\05%20May%202021%20BoCC%20Report%20SS.xlsx!LIDs%2074&amp;75!R17C9:R33C1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BoCC\2021\05%20May%202021%20BoCC%20Report%20SS.xlsx!GF%20UnRes%20Rev%20!R9C1:R36C11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BoCC\2021\05%20May%202021%20BoCC%20Report%20SS.xlsx!GF%20UnRes%20Exp%20!R12C1:R36C11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files\fin\bud_data\BoCC\2021\05%20May%202021%20BoCC%20Report%20SS.xlsx!R&amp;B!R17C9:R50C1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Report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</a:t>
            </a: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29,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C5F1-0847-40BE-8F75-3F6F950F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457" y="401267"/>
            <a:ext cx="8039100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9AA40-B1C6-4075-A5E8-D828B419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66DA6DD-8684-444E-B413-A585C4803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04358"/>
            <a:ext cx="6910814" cy="30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5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Human Services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C1425-157B-467C-92F9-26091875B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3F57431-A3A8-4193-9AB0-BF491429C6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39366"/>
              </p:ext>
            </p:extLst>
          </p:nvPr>
        </p:nvGraphicFramePr>
        <p:xfrm>
          <a:off x="1737709" y="2184745"/>
          <a:ext cx="5991225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Worksheet" r:id="rId4" imgW="5991181" imgH="3648124" progId="Excel.Sheet.12">
                  <p:link updateAutomatic="1"/>
                </p:oleObj>
              </mc:Choice>
              <mc:Fallback>
                <p:oleObj name="Worksheet" r:id="rId4" imgW="5991181" imgH="3648124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3F57431-A3A8-4193-9AB0-BF491429C6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7709" y="2184745"/>
                        <a:ext cx="5991225" cy="364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0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Capital Improvement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A9FC0A4-0789-4C06-AC44-F50E70FF86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34439"/>
              </p:ext>
            </p:extLst>
          </p:nvPr>
        </p:nvGraphicFramePr>
        <p:xfrm>
          <a:off x="1666272" y="2179982"/>
          <a:ext cx="61341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Worksheet" r:id="rId4" imgW="6134152" imgH="3657600" progId="Excel.Sheet.12">
                  <p:link updateAutomatic="1"/>
                </p:oleObj>
              </mc:Choice>
              <mc:Fallback>
                <p:oleObj name="Worksheet" r:id="rId4" imgW="6134152" imgH="3657600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A9FC0A4-0789-4C06-AC44-F50E70FF86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6272" y="2179982"/>
                        <a:ext cx="61341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Self Insurance –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Risk, Workers’ Compensation &amp; Unemployment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B68E5A-0630-4271-AFC7-5856D3C4D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8BBB843-B287-488D-B5C8-76D69B125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66525"/>
              </p:ext>
            </p:extLst>
          </p:nvPr>
        </p:nvGraphicFramePr>
        <p:xfrm>
          <a:off x="982133" y="2081470"/>
          <a:ext cx="718185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Worksheet" r:id="rId4" imgW="7181852" imgH="4047997" progId="Excel.Sheet.12">
                  <p:link updateAutomatic="1"/>
                </p:oleObj>
              </mc:Choice>
              <mc:Fallback>
                <p:oleObj name="Worksheet" r:id="rId4" imgW="7181852" imgH="4047997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8BBB843-B287-488D-B5C8-76D69B125A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2133" y="2081470"/>
                        <a:ext cx="7181850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7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027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Self Insurance –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Trust Benefits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0A2F62C-5B0E-4664-8F41-C53EB515C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271075"/>
              </p:ext>
            </p:extLst>
          </p:nvPr>
        </p:nvGraphicFramePr>
        <p:xfrm>
          <a:off x="1600200" y="1817208"/>
          <a:ext cx="6390672" cy="483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Worksheet" r:id="rId4" imgW="6667458" imgH="5048246" progId="Excel.Sheet.12">
                  <p:link updateAutomatic="1"/>
                </p:oleObj>
              </mc:Choice>
              <mc:Fallback>
                <p:oleObj name="Worksheet" r:id="rId4" imgW="6667458" imgH="5048246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0A2F62C-5B0E-4664-8F41-C53EB515C2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817208"/>
                        <a:ext cx="6390672" cy="4838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102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78971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57F1248-815D-4E9C-82EB-1179E9E33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General Fund (Restricted)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D9D1E3-313A-4CF8-8E58-0DC97AD5D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F624605-A1A1-416A-9AE5-CE3348017B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01313"/>
              </p:ext>
            </p:extLst>
          </p:nvPr>
        </p:nvGraphicFramePr>
        <p:xfrm>
          <a:off x="1447800" y="1219200"/>
          <a:ext cx="69342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Worksheet" r:id="rId4" imgW="7381936" imgH="6667445" progId="Excel.Sheet.12">
                  <p:link updateAutomatic="1"/>
                </p:oleObj>
              </mc:Choice>
              <mc:Fallback>
                <p:oleObj name="Worksheet" r:id="rId4" imgW="7381936" imgH="6667445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F624605-A1A1-416A-9AE5-CE3348017B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1219200"/>
                        <a:ext cx="69342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0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F3F7514-AA9F-444D-9565-95258EC6D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8985" y="2154237"/>
            <a:ext cx="6424415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C900C0B-82A9-4C93-913F-CE7CDA3D2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8335" y="2438400"/>
            <a:ext cx="8947265" cy="49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24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Conservation Trust Fund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0639-A343-4E24-BA71-87F38F990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740CE4-6E5E-4813-97EF-EC9FAE0BB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599385"/>
              </p:ext>
            </p:extLst>
          </p:nvPr>
        </p:nvGraphicFramePr>
        <p:xfrm>
          <a:off x="1905000" y="2129252"/>
          <a:ext cx="6014102" cy="396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Worksheet" r:id="rId4" imgW="5819842" imgH="3838395" progId="Excel.Sheet.12">
                  <p:link updateAutomatic="1"/>
                </p:oleObj>
              </mc:Choice>
              <mc:Fallback>
                <p:oleObj name="Worksheet" r:id="rId4" imgW="5819842" imgH="3838395" progId="Excel.Sheet.12">
                  <p:link updateAutomatic="1"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3740CE4-6E5E-4813-97EF-EC9FAE0BB5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129252"/>
                        <a:ext cx="6014102" cy="3966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30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38" y="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147" y="1403152"/>
            <a:ext cx="79327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2021 Activity – General Fund Unrestricted (within BoCC Discretion)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2021 Activity - Partially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Road &amp; Bridge Fund	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Human Services Fund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Capital Improvement Fund  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Self-Insurance Fund (Risk/Workers’ Compensation &amp; Benefits)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2021 Activity -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General Fund (Restricted)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Conservation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Schools’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Household Hazardous Waste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Local Improvement Districts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92FF983-3472-4EAE-A807-89D42B6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Schools’ Trust Fund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030E15-7AD9-4AF5-A33B-0B2C9D63E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0AEBE16-642F-4CF6-9380-9D5970FB4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916328"/>
              </p:ext>
            </p:extLst>
          </p:nvPr>
        </p:nvGraphicFramePr>
        <p:xfrm>
          <a:off x="1873082" y="2295525"/>
          <a:ext cx="5899318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Worksheet" r:id="rId4" imgW="5448419" imgH="2876428" progId="Excel.Sheet.12">
                  <p:link updateAutomatic="1"/>
                </p:oleObj>
              </mc:Choice>
              <mc:Fallback>
                <p:oleObj name="Worksheet" r:id="rId4" imgW="5448419" imgH="2876428" progId="Excel.Sheet.12">
                  <p:link updateAutomatic="1"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0AEBE16-642F-4CF6-9380-9D5970FB4A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3082" y="2295525"/>
                        <a:ext cx="5899318" cy="311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77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8" y="228600"/>
            <a:ext cx="7704667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Fund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414" y="632321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2E669-1A9F-49E7-9384-E0A7FABB8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C0958D9-11E5-4ACE-BFD8-1E97FBF1A2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839661"/>
              </p:ext>
            </p:extLst>
          </p:nvPr>
        </p:nvGraphicFramePr>
        <p:xfrm>
          <a:off x="1810080" y="2038350"/>
          <a:ext cx="596232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4" name="Worksheet" r:id="rId4" imgW="5762729" imgH="3848250" progId="Excel.Sheet.12">
                  <p:link updateAutomatic="1"/>
                </p:oleObj>
              </mc:Choice>
              <mc:Fallback>
                <p:oleObj name="Worksheet" r:id="rId4" imgW="5762729" imgH="3848250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C0958D9-11E5-4ACE-BFD8-1E97FBF1A2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0080" y="2038350"/>
                        <a:ext cx="5962320" cy="398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906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Local Improvement Districts (LIDs*)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2B63E6-B457-46B7-8FD8-BCCE59B5E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3628335-5FA8-47F4-AE0C-8FA7CDBE6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39304"/>
              </p:ext>
            </p:extLst>
          </p:nvPr>
        </p:nvGraphicFramePr>
        <p:xfrm>
          <a:off x="1600200" y="2238375"/>
          <a:ext cx="6135258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8" name="Worksheet" r:id="rId4" imgW="5829298" imgH="3447999" progId="Excel.Sheet.12">
                  <p:link updateAutomatic="1"/>
                </p:oleObj>
              </mc:Choice>
              <mc:Fallback>
                <p:oleObj name="Worksheet" r:id="rId4" imgW="5829298" imgH="3447999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3628335-5FA8-47F4-AE0C-8FA7CDBE69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2238375"/>
                        <a:ext cx="6135258" cy="362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5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34840"/>
              </p:ext>
            </p:extLst>
          </p:nvPr>
        </p:nvGraphicFramePr>
        <p:xfrm>
          <a:off x="982663" y="2895600"/>
          <a:ext cx="7704137" cy="1066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C1D3469-4153-4D8F-ACF3-821DE5CA7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4954" y="6324600"/>
            <a:ext cx="533399" cy="3720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fld id="{6B42EB6D-324C-4BC1-BF93-1D17B3385FDF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fld id="{D4B5ADC2-7248-4799-8E52-477E151C3EE9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80226"/>
              </p:ext>
            </p:extLst>
          </p:nvPr>
        </p:nvGraphicFramePr>
        <p:xfrm>
          <a:off x="1012351" y="27432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C21A3D8-F559-4542-996A-50CBE401F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240445-446C-4F3E-A3CF-D4DFE8DCF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332858"/>
              </p:ext>
            </p:extLst>
          </p:nvPr>
        </p:nvGraphicFramePr>
        <p:xfrm>
          <a:off x="1387475" y="2166938"/>
          <a:ext cx="677227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Worksheet" r:id="rId5" imgW="6772228" imgH="4429297" progId="Excel.Sheet.12">
                  <p:link updateAutomatic="1"/>
                </p:oleObj>
              </mc:Choice>
              <mc:Fallback>
                <p:oleObj name="Worksheet" r:id="rId5" imgW="6772228" imgH="4429297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240445-446C-4F3E-A3CF-D4DFE8DCFB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7475" y="2166938"/>
                        <a:ext cx="6772275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64E8CD-6F2B-44FC-8B62-1BA267962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84155"/>
              </p:ext>
            </p:extLst>
          </p:nvPr>
        </p:nvGraphicFramePr>
        <p:xfrm>
          <a:off x="1533525" y="2257425"/>
          <a:ext cx="6467475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Worksheet" r:id="rId5" imgW="6467374" imgH="3914959" progId="Excel.Sheet.12">
                  <p:link updateAutomatic="1"/>
                </p:oleObj>
              </mc:Choice>
              <mc:Fallback>
                <p:oleObj name="Worksheet" r:id="rId5" imgW="6467374" imgH="3914959" progId="Excel.Sheet.12">
                  <p:link updateAutomatic="1"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64E8CD-6F2B-44FC-8B62-1BA2679624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3525" y="2257425"/>
                        <a:ext cx="6467475" cy="391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Fire/Flood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18F037-81FF-4639-A776-CA94273D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150" y="1648291"/>
            <a:ext cx="7704667" cy="3561417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 Trail Head			  $  1,328,318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165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88AE83-ACCB-41B1-BDCF-491EAD288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6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861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2821810-A91B-4C44-904B-88B2B1944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2" y="-15240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Road &amp; Bridge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449524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0C442-E2E2-418F-AEE5-6D81B4543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A2EFA40-3AA1-4977-B3FA-356D29A006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93151"/>
              </p:ext>
            </p:extLst>
          </p:nvPr>
        </p:nvGraphicFramePr>
        <p:xfrm>
          <a:off x="1143000" y="1237445"/>
          <a:ext cx="7409610" cy="5315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Worksheet" r:id="rId4" imgW="7705702" imgH="5705477" progId="Excel.Sheet.12">
                  <p:link updateAutomatic="1"/>
                </p:oleObj>
              </mc:Choice>
              <mc:Fallback>
                <p:oleObj name="Worksheet" r:id="rId4" imgW="7705702" imgH="5705477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A2EFA40-3AA1-4977-B3FA-356D29A006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237445"/>
                        <a:ext cx="7409610" cy="5315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4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31075"/>
            <a:ext cx="7704667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0F743C-B396-4D0C-999D-165025EEB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F26DC39-5964-447E-AFE0-9666BA0E7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405" y="1986738"/>
            <a:ext cx="6804462" cy="404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18133de395399afd46fb4b44395414d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907f26578ca9296eda886d9f42fff6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  <Invoicenumber xmlns="80156bfa-366b-4c3c-b565-b9add8006275" xsi:nil="true"/>
    <PaidinFull_x003f_ xmlns="80156bfa-366b-4c3c-b565-b9add800627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87AA74-0973-471C-A8E0-726788274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9EF502-ACE7-4296-B3EC-26BAB90173AA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78BE28A-BF7D-47C1-9351-C05C7D96BD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307</Words>
  <Application>Microsoft Office PowerPoint</Application>
  <PresentationFormat>On-screen Show (4:3)</PresentationFormat>
  <Paragraphs>74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23</vt:i4>
      </vt:variant>
    </vt:vector>
  </HeadingPairs>
  <TitlesOfParts>
    <vt:vector size="41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file:///\\finfiles\fin\bud_data\BoCC\2021\05%20May%202021%20BoCC%20Report%20SS.xlsx!GF%20UnRes%20Rev%20!R9C1:R36C11</vt:lpstr>
      <vt:lpstr>file:///\\finfiles\fin\bud_data\BoCC\2021\05%20May%202021%20BoCC%20Report%20SS.xlsx!GF%20UnRes%20Exp%20!R12C1:R36C11</vt:lpstr>
      <vt:lpstr>file:///\\finfiles\fin\bud_data\BoCC\2021\05%20May%202021%20BoCC%20Report%20SS.xlsx!R&amp;B!R17C9:R50C15</vt:lpstr>
      <vt:lpstr>file:///\\finfiles\fin\bud_data\BoCC\2021\05%20May%202021%20BoCC%20Report%20SS.xlsx!Fund%204!R14C6:R34C13</vt:lpstr>
      <vt:lpstr>file:///\\finfiles\fin\bud_data\BoCC\2021\05%20May%202021%20BoCC%20Report%20SS.xlsx!CI%20Fund%206!R16C9:R35C14</vt:lpstr>
      <vt:lpstr>file:///\\finfiles\fin\bud_data\BoCC\2021\05%20May%202021%20BoCC%20Report%20SS.xlsx!SI%20Fund%2012-New%20Risk%20WC!R7C1:R28C12</vt:lpstr>
      <vt:lpstr>file:///\\finfiles\fin\bud_data\BoCC\2021\05%20May%202021%20BoCC%20Report%20SS.xlsx!SI%20Fund%2012-New%20Benefits!R7C1:R32C12</vt:lpstr>
      <vt:lpstr>file:///\\finfiles\fin\bud_data\BoCC\2021\05%20May%202021%20BoCC%20Report%20SS.xlsx!GF-Combined%20Res%20By%20Major!R13C1:R57C6</vt:lpstr>
      <vt:lpstr>file:///\\finfiles\fin\bud_data\BoCC\2021\05%20May%202021%20BoCC%20Report%20SS.xlsx!CTF%20Fund%2015!R14C9:R32C14</vt:lpstr>
      <vt:lpstr>file:///\\finfiles\fin\bud_data\BoCC\2021\05%20May%202021%20BoCC%20Report%20SS.xlsx!Fund%2019-School%20Trust!R16C9:R29C14</vt:lpstr>
      <vt:lpstr>file:///\\finfiles\fin\bud_data\BoCC\2021\05%20May%202021%20BoCC%20Report%20SS.xlsx!Fund%2022!R16C9:R35C14</vt:lpstr>
      <vt:lpstr>file:///\\finfiles\fin\bud_data\BoCC\2021\05%20May%202021%20BoCC%20Report%20SS.xlsx!LIDs%2074&amp;75!R17C9:R33C14</vt:lpstr>
      <vt:lpstr>2021 Budget Report May 2021</vt:lpstr>
      <vt:lpstr>Presentation Overview</vt:lpstr>
      <vt:lpstr>PowerPoint Presentation</vt:lpstr>
      <vt:lpstr>May 2021 – General Fund (Unrestricted)</vt:lpstr>
      <vt:lpstr>May 2021 – General Fund (Unrestricted)</vt:lpstr>
      <vt:lpstr>May 2021 – Fire/Flood Projects </vt:lpstr>
      <vt:lpstr>PowerPoint Presentation</vt:lpstr>
      <vt:lpstr>May 2021 – Road &amp; Bridge</vt:lpstr>
      <vt:lpstr>May 2021 – Road &amp; Bridge Projects </vt:lpstr>
      <vt:lpstr>May 2021 – Road &amp; Bridge Projects </vt:lpstr>
      <vt:lpstr>May 2021 – Human Services</vt:lpstr>
      <vt:lpstr>May 2021 – Capital Improvement</vt:lpstr>
      <vt:lpstr>May 2021 – Self Insurance –  Risk, Workers’ Compensation &amp; Unemployment</vt:lpstr>
      <vt:lpstr>May 2021 – Self Insurance –  Health Trust Benefits</vt:lpstr>
      <vt:lpstr>PowerPoint Presentation</vt:lpstr>
      <vt:lpstr>May 2021 – General Fund (Restricted)</vt:lpstr>
      <vt:lpstr>General Fund (Restricted) Community Services/County Parks Projects</vt:lpstr>
      <vt:lpstr>General Fund (Restricted) Community Services/County Parks Projects</vt:lpstr>
      <vt:lpstr>May 2021 – Conservation Trust Fund</vt:lpstr>
      <vt:lpstr>May 2021 – Schools’ Trust Fund</vt:lpstr>
      <vt:lpstr>May 2021 –  Household Hazardous Waste Fund</vt:lpstr>
      <vt:lpstr>May 2021 – Local Improvement Districts (LIDs*)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Budget Report May 2021</dc:title>
  <dc:creator/>
  <cp:lastModifiedBy/>
  <cp:revision>2</cp:revision>
  <dcterms:created xsi:type="dcterms:W3CDTF">2017-10-09T01:43:08Z</dcterms:created>
  <dcterms:modified xsi:type="dcterms:W3CDTF">2021-06-29T20:41:21Z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