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4" r:id="rId4"/>
    <p:sldMasterId id="2147484018" r:id="rId5"/>
  </p:sldMasterIdLst>
  <p:notesMasterIdLst>
    <p:notesMasterId r:id="rId20"/>
  </p:notesMasterIdLst>
  <p:sldIdLst>
    <p:sldId id="256" r:id="rId6"/>
    <p:sldId id="275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283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395" autoAdjust="0"/>
  </p:normalViewPr>
  <p:slideViewPr>
    <p:cSldViewPr>
      <p:cViewPr varScale="1">
        <p:scale>
          <a:sx n="110" d="100"/>
          <a:sy n="110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81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49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69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24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7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82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38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22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57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57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69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3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6/29/2021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816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2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1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41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5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8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83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6/29/2021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0781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3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9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63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8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43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6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52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48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76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39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16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83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70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88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0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2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0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6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0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7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8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  <p:sldLayoutId id="214748403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Utilities%20%20!R2C22:R15C52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Other%20Services%20(except%20Pub%20Adm!R2C22:R15C52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Construction!R2C22:R15C52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Prof,%20Scient,%20Tech%20Services!R2C22:R15C52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files\fin\Bud_Data\Sales%20and%20Use%20Tax\Financial%20Worksessions\2021\2021%20Sales%20Tax%20by%20NAICS.xlsx!YTD%202021%20(Budget%20for%20EPC)!R6C1:R36C6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Retail!R2C24:R15C54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Food%20Services!R2C22:R15C52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Information%20(Mags,%20News%20Paper)!R2C22:R15C52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Wholesale%20Trade!R2C22:R15C51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Accommodation!R2C22:R15C52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Real%20Estate,%20Rental,%20Leasing!R2C22:R15C52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Manufacturing!R2C22:R15C52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752599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b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and Use Tax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562600" y="4191000"/>
            <a:ext cx="3739896" cy="334682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CPA, CPFO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29, 2021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 A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6174D8-3B5C-4E38-BBAF-7B11ED8F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"/>
            <a:ext cx="1272952" cy="12687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Utilities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627" y="6324600"/>
            <a:ext cx="430466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10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59B9E2D-B7B4-4299-8F92-97353D46E2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946"/>
              </p:ext>
            </p:extLst>
          </p:nvPr>
        </p:nvGraphicFramePr>
        <p:xfrm>
          <a:off x="982134" y="2667000"/>
          <a:ext cx="7406494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59B9E2D-B7B4-4299-8F92-97353D46E2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4" y="2667000"/>
                        <a:ext cx="7406494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234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Services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(Except Public Administration)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11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7412C3C-9DC1-4DB8-B2F9-A9B7F647BF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341086"/>
              </p:ext>
            </p:extLst>
          </p:nvPr>
        </p:nvGraphicFramePr>
        <p:xfrm>
          <a:off x="982133" y="2667000"/>
          <a:ext cx="740912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4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7412C3C-9DC1-4DB8-B2F9-A9B7F647BF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0912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289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2365" y="6324600"/>
            <a:ext cx="496727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12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B7E82D3-FC6E-49DE-AC52-7EF3D89742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195525"/>
              </p:ext>
            </p:extLst>
          </p:nvPr>
        </p:nvGraphicFramePr>
        <p:xfrm>
          <a:off x="1066800" y="2667000"/>
          <a:ext cx="73152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2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B7E82D3-FC6E-49DE-AC52-7EF3D89742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2667000"/>
                        <a:ext cx="7315200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7088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Professional, Scientific, and Tech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1" y="6324600"/>
            <a:ext cx="513292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13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13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42FF04E-FE77-4B8C-9618-3F428050DE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212087"/>
              </p:ext>
            </p:extLst>
          </p:nvPr>
        </p:nvGraphicFramePr>
        <p:xfrm>
          <a:off x="982133" y="2667000"/>
          <a:ext cx="741974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0" name="Worksheet" r:id="rId5" imgW="6572144" imgH="2609972" progId="Excel.Sheet.12">
                  <p:link updateAutomatic="1"/>
                </p:oleObj>
              </mc:Choice>
              <mc:Fallback>
                <p:oleObj name="Worksheet" r:id="rId5" imgW="6572144" imgH="2609972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42FF04E-FE77-4B8C-9618-3F428050DE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1974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0097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216" y="20574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Question?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29073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624A2B-1497-46CA-B00B-0740EE5B8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9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508" y="7620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Tax Collections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Budget by Industry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2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660B865-8344-41C6-B87D-F04E6C94C8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02211"/>
              </p:ext>
            </p:extLst>
          </p:nvPr>
        </p:nvGraphicFramePr>
        <p:xfrm>
          <a:off x="2057400" y="2209800"/>
          <a:ext cx="53340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Worksheet" r:id="rId5" imgW="5419673" imgH="5714953" progId="Excel.Sheet.12">
                  <p:link updateAutomatic="1"/>
                </p:oleObj>
              </mc:Choice>
              <mc:Fallback>
                <p:oleObj name="Worksheet" r:id="rId5" imgW="5419673" imgH="5714953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660B865-8344-41C6-B87D-F04E6C94C8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7400" y="2209800"/>
                        <a:ext cx="5334000" cy="407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Retail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3420571-987D-4F35-9525-8C04B56507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67406"/>
              </p:ext>
            </p:extLst>
          </p:nvPr>
        </p:nvGraphicFramePr>
        <p:xfrm>
          <a:off x="1066800" y="2667000"/>
          <a:ext cx="7324459" cy="3124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Worksheet" r:id="rId5" imgW="6457918" imgH="2609972" progId="Excel.Sheet.12">
                  <p:link updateAutomatic="1"/>
                </p:oleObj>
              </mc:Choice>
              <mc:Fallback>
                <p:oleObj name="Worksheet" r:id="rId5" imgW="6457918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3420571-987D-4F35-9525-8C04B56507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2667000"/>
                        <a:ext cx="7324459" cy="31241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85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Services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BBBAEC7-0DEB-4FCF-8707-A82640F5B4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303183"/>
              </p:ext>
            </p:extLst>
          </p:nvPr>
        </p:nvGraphicFramePr>
        <p:xfrm>
          <a:off x="982133" y="2667000"/>
          <a:ext cx="740912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BBBAEC7-0DEB-4FCF-8707-A82640F5B4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0912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91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(Magazines, Newspapers, Etc.)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5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7D677D0-FE56-4010-BAED-AC4FC91CDF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241338"/>
              </p:ext>
            </p:extLst>
          </p:nvPr>
        </p:nvGraphicFramePr>
        <p:xfrm>
          <a:off x="982134" y="2670727"/>
          <a:ext cx="7409126" cy="3120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7D677D0-FE56-4010-BAED-AC4FC91CDF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4" y="2670727"/>
                        <a:ext cx="7409126" cy="3120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033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Wholesale Trade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6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2F9A71F-B548-47E2-9ECF-3A4D34EEB4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186924"/>
              </p:ext>
            </p:extLst>
          </p:nvPr>
        </p:nvGraphicFramePr>
        <p:xfrm>
          <a:off x="982133" y="2667000"/>
          <a:ext cx="740912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4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2F9A71F-B548-47E2-9ECF-3A4D34EEB4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0912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4066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Accommodations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7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514F49E-085C-4706-B4F5-3DEF91A1B5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233690"/>
              </p:ext>
            </p:extLst>
          </p:nvPr>
        </p:nvGraphicFramePr>
        <p:xfrm>
          <a:off x="982133" y="2667000"/>
          <a:ext cx="740912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514F49E-085C-4706-B4F5-3DEF91A1B5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0912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430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Estate and Rental Leasing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8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41216C4-1358-4FA7-9178-E717CF3CE4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218286"/>
              </p:ext>
            </p:extLst>
          </p:nvPr>
        </p:nvGraphicFramePr>
        <p:xfrm>
          <a:off x="982133" y="2667000"/>
          <a:ext cx="740912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0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41216C4-1358-4FA7-9178-E717CF3CE4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0912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562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9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817A1A5-8075-43E0-8079-B6CA14CFED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889625"/>
              </p:ext>
            </p:extLst>
          </p:nvPr>
        </p:nvGraphicFramePr>
        <p:xfrm>
          <a:off x="982133" y="2667000"/>
          <a:ext cx="740912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8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817A1A5-8075-43E0-8079-B6CA14CFED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0912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130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Received xmlns="80156bfa-366b-4c3c-b565-b9add8006275" xsi:nil="true"/>
    <_ip_UnifiedCompliancePolicyUIAction xmlns="http://schemas.microsoft.com/sharepoint/v3" xsi:nil="true"/>
    <CORAType xmlns="80156bfa-366b-4c3c-b565-b9add8006275"/>
    <Requestor xmlns="80156bfa-366b-4c3c-b565-b9add8006275" xsi:nil="true"/>
    <ReqOrganizationname xmlns="80156bfa-366b-4c3c-b565-b9add8006275" xsi:nil="true"/>
    <_ip_UnifiedCompliancePolicyProperties xmlns="http://schemas.microsoft.com/sharepoint/v3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/>
    <Invoicenumber xmlns="80156bfa-366b-4c3c-b565-b9add8006275" xsi:nil="true"/>
    <PaidinFull_x003f_ xmlns="80156bfa-366b-4c3c-b565-b9add800627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5" ma:contentTypeDescription="Create a new document." ma:contentTypeScope="" ma:versionID="18133de395399afd46fb4b44395414d1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e907f26578ca9296eda886d9f42fff69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  <xsd:element ref="ns2:ReqOrganizationname" minOccurs="0"/>
                <xsd:element ref="ns2:MediaLengthInSeconds" minOccurs="0"/>
                <xsd:element ref="ns2:Invoicenumber" minOccurs="0"/>
                <xsd:element ref="ns2:PaidinFull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Other"/>
                    <xsd:enumeration value="Assessor"/>
                    <xsd:enumeration value="Public Works"/>
                    <xsd:enumeration value="Facilities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Organizationname" ma:index="25" nillable="true" ma:displayName="Organization" ma:description="This is the name of the organization that is requestor affiliated" ma:format="Dropdown" ma:internalName="ReqOrganizationname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Invoicenumber" ma:index="27" nillable="true" ma:displayName="Invoice number" ma:decimals="0" ma:description="This is the invoice number assigned to any CORA requiring financial reimbursement from the requestor. Year-number order" ma:format="Dropdown" ma:internalName="Invoicenumber" ma:percentage="FALSE">
      <xsd:simpleType>
        <xsd:restriction base="dms:Number"/>
      </xsd:simpleType>
    </xsd:element>
    <xsd:element name="PaidinFull_x003f_" ma:index="28" nillable="true" ma:displayName="Paid in Full?" ma:description="The status on the payment required by the requestor, if applicable.&#10;&#10;(If blank, no charge for request)" ma:format="Dropdown" ma:internalName="PaidinFull_x003f_">
      <xsd:simpleType>
        <xsd:restriction base="dms:Choice">
          <xsd:enumeration value="Yes"/>
          <xsd:enumeration value="No"/>
          <xsd:enumeration value="No Respons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2D02AB-118B-457A-AC17-3EEA8C887390}">
  <ds:schemaRefs>
    <ds:schemaRef ds:uri="http://schemas.microsoft.com/office/2006/metadata/properties"/>
    <ds:schemaRef ds:uri="http://schemas.microsoft.com/office/infopath/2007/PartnerControls"/>
    <ds:schemaRef ds:uri="80156bfa-366b-4c3c-b565-b9add8006275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BB0E4B0-B11F-4F7A-B924-5681A72452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156bfa-366b-4c3c-b565-b9add8006275"/>
    <ds:schemaRef ds:uri="5665252f-2c69-48e5-b0d6-d600eead1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782C40-5576-4832-9A9E-45BA6EE94F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180</Words>
  <Application>Microsoft Office PowerPoint</Application>
  <PresentationFormat>On-screen Show (4:3)</PresentationFormat>
  <Paragraphs>57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Links</vt:lpstr>
      </vt:variant>
      <vt:variant>
        <vt:i4>12</vt:i4>
      </vt:variant>
      <vt:variant>
        <vt:lpstr>Slide Titles</vt:lpstr>
      </vt:variant>
      <vt:variant>
        <vt:i4>14</vt:i4>
      </vt:variant>
    </vt:vector>
  </HeadingPairs>
  <TitlesOfParts>
    <vt:vector size="32" baseType="lpstr">
      <vt:lpstr>Arial</vt:lpstr>
      <vt:lpstr>Calibri</vt:lpstr>
      <vt:lpstr>Corbel</vt:lpstr>
      <vt:lpstr>Times New Roman</vt:lpstr>
      <vt:lpstr>1_Parallax</vt:lpstr>
      <vt:lpstr>Parallax</vt:lpstr>
      <vt:lpstr>file:///\\finfiles\fin\Bud_Data\Sales%20and%20Use%20Tax\Financial%20Worksessions\2021\2021%20Sales%20Tax%20by%20NAICS.xlsx!YTD%202021%20(Budget%20for%20EPC)!R6C1:R36C6</vt:lpstr>
      <vt:lpstr>file:///\\finfiles\fin\Bud_Data\Sales%20and%20Use%20Tax\Financial%20Worksessions\2021\Restored%202021%20Sale%20Tax%20by%20NAICS\2021%20Sales%20Tax%20by%20NAICS.xlsx!Retail!R2C24:R15C54</vt:lpstr>
      <vt:lpstr>file:///\\finfiles\fin\Bud_Data\Sales%20and%20Use%20Tax\Financial%20Worksessions\2021\Restored%202021%20Sale%20Tax%20by%20NAICS\2021%20Sales%20Tax%20by%20NAICS.xlsx!Food%20Services!R2C22:R15C52</vt:lpstr>
      <vt:lpstr>file:///\\finfiles\fin\Bud_Data\Sales%20and%20Use%20Tax\Financial%20Worksessions\2021\Restored%202021%20Sale%20Tax%20by%20NAICS\2021%20Sales%20Tax%20by%20NAICS.xlsx!Information%20(Mags,%20News%20Paper)!R2C22:R15C52</vt:lpstr>
      <vt:lpstr>file:///\\finfiles\fin\Bud_Data\Sales%20and%20Use%20Tax\Financial%20Worksessions\2021\Restored%202021%20Sale%20Tax%20by%20NAICS\2021%20Sales%20Tax%20by%20NAICS.xlsx!Wholesale%20Trade!R2C22:R15C51</vt:lpstr>
      <vt:lpstr>file:///\\finfiles\fin\Bud_Data\Sales%20and%20Use%20Tax\Financial%20Worksessions\2021\Restored%202021%20Sale%20Tax%20by%20NAICS\2021%20Sales%20Tax%20by%20NAICS.xlsx!Accommodation!R2C22:R15C52</vt:lpstr>
      <vt:lpstr>file:///\\finfiles\fin\Bud_Data\Sales%20and%20Use%20Tax\Financial%20Worksessions\2021\Restored%202021%20Sale%20Tax%20by%20NAICS\2021%20Sales%20Tax%20by%20NAICS.xlsx!Real%20Estate,%20Rental,%20Leasing!R2C22:R15C52</vt:lpstr>
      <vt:lpstr>file:///\\finfiles\fin\Bud_Data\Sales%20and%20Use%20Tax\Financial%20Worksessions\2021\Restored%202021%20Sale%20Tax%20by%20NAICS\2021%20Sales%20Tax%20by%20NAICS.xlsx!Manufacturing!R2C22:R15C52</vt:lpstr>
      <vt:lpstr>file:///\\finfiles\fin\Bud_Data\Sales%20and%20Use%20Tax\Financial%20Worksessions\2021\Restored%202021%20Sale%20Tax%20by%20NAICS\2021%20Sales%20Tax%20by%20NAICS.xlsx!Utilities%20%20!R2C22:R15C52</vt:lpstr>
      <vt:lpstr>file:///\\finfiles\fin\Bud_Data\Sales%20and%20Use%20Tax\Financial%20Worksessions\2021\Restored%202021%20Sale%20Tax%20by%20NAICS\2021%20Sales%20Tax%20by%20NAICS.xlsx!Other%20Services%20(except%20Pub%20Adm!R2C22:R15C52</vt:lpstr>
      <vt:lpstr>file:///\\finfiles\fin\Bud_Data\Sales%20and%20Use%20Tax\Financial%20Worksessions\2021\Restored%202021%20Sale%20Tax%20by%20NAICS\2021%20Sales%20Tax%20by%20NAICS.xlsx!Construction!R2C22:R15C52</vt:lpstr>
      <vt:lpstr>file:///\\finfiles\fin\Bud_Data\Sales%20and%20Use%20Tax\Financial%20Worksessions\2021\Restored%202021%20Sale%20Tax%20by%20NAICS\2021%20Sales%20Tax%20by%20NAICS.xlsx!Prof,%20Scient,%20Tech%20Services!R2C22:R15C52</vt:lpstr>
      <vt:lpstr>April 2021 Sales and Use Tax </vt:lpstr>
      <vt:lpstr>Sales &amp; Use Tax Collections 2021 Budget by Industry </vt:lpstr>
      <vt:lpstr>Retail Historical Comparison April 2021</vt:lpstr>
      <vt:lpstr>Food Services Historical Comparison April 2021</vt:lpstr>
      <vt:lpstr>Information (Magazines, Newspapers, Etc.) Historical Comparison April 2021</vt:lpstr>
      <vt:lpstr>Wholesale Trade Historical Comparison April 2021</vt:lpstr>
      <vt:lpstr>Accommodations Historical Comparison April 2021</vt:lpstr>
      <vt:lpstr>Real Estate and Rental Leasing Historical Comparison April 2021</vt:lpstr>
      <vt:lpstr>Manufacturing Historical Comparison April 2021</vt:lpstr>
      <vt:lpstr>Utilities Historical Comparison April 2021</vt:lpstr>
      <vt:lpstr>Other Services (Except Public Administration) Historical Comparison April 2021</vt:lpstr>
      <vt:lpstr>Construction Historical Comparison April 2021</vt:lpstr>
      <vt:lpstr>Professional, Scientific, and Tech Services Historical Comparison April 2021</vt:lpstr>
      <vt:lpstr>Question?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2021 Sales and Use Tax</dc:title>
  <dc:creator/>
  <cp:lastModifiedBy/>
  <cp:revision>2</cp:revision>
  <dcterms:created xsi:type="dcterms:W3CDTF">2017-10-09T01:43:08Z</dcterms:created>
  <dcterms:modified xsi:type="dcterms:W3CDTF">2021-06-29T20:50:12Z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0x010100B8B90CC84C13534CABA8E62057ACEC45</vt:lpwstr>
  </property>
</Properties>
</file>