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7" r:id="rId4"/>
  </p:sldMasterIdLst>
  <p:sldIdLst>
    <p:sldId id="342" r:id="rId5"/>
    <p:sldId id="343" r:id="rId6"/>
    <p:sldId id="344" r:id="rId7"/>
    <p:sldId id="347" r:id="rId8"/>
    <p:sldId id="345" r:id="rId9"/>
    <p:sldId id="348" r:id="rId10"/>
    <p:sldId id="349" r:id="rId11"/>
    <p:sldId id="350" r:id="rId12"/>
    <p:sldId id="328" r:id="rId13"/>
  </p:sldIdLst>
  <p:sldSz cx="12192000" cy="6858000"/>
  <p:notesSz cx="6997700" cy="9271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D53D153-690A-43E7-BC54-ACD61D54D1EC}">
          <p14:sldIdLst>
            <p14:sldId id="342"/>
            <p14:sldId id="343"/>
            <p14:sldId id="344"/>
            <p14:sldId id="347"/>
            <p14:sldId id="345"/>
            <p14:sldId id="348"/>
            <p14:sldId id="349"/>
            <p14:sldId id="350"/>
            <p14:sldId id="328"/>
          </p14:sldIdLst>
        </p14:section>
        <p14:section name="Untitled Section" id="{3E9928D9-E63F-4845-8021-952EE409E4B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ck Broerman" initials="CB" lastIdx="1" clrIdx="0">
    <p:extLst>
      <p:ext uri="{19B8F6BF-5375-455C-9EA6-DF929625EA0E}">
        <p15:presenceInfo xmlns:p15="http://schemas.microsoft.com/office/powerpoint/2012/main" userId="S::ChuckBroerman@elpasoco.com::961df398-77c9-4d82-8b37-eedcc8bc21b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64C873E5-5590-4B3B-BEF0-34328E013882}" type="datetimeFigureOut">
              <a:rPr lang="en-US" smtClean="0"/>
              <a:pPr/>
              <a:t>6/29/2021</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BA0AAB1E-1958-490D-8125-54E9739C0790}" type="slidenum">
              <a:rPr lang="en-US" smtClean="0"/>
              <a:pPr/>
              <a:t>‹#›</a:t>
            </a:fld>
            <a:endParaRPr lang="en-US" dirty="0"/>
          </a:p>
        </p:txBody>
      </p:sp>
    </p:spTree>
    <p:extLst>
      <p:ext uri="{BB962C8B-B14F-4D97-AF65-F5344CB8AC3E}">
        <p14:creationId xmlns:p14="http://schemas.microsoft.com/office/powerpoint/2010/main" val="540834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C873E5-5590-4B3B-BEF0-34328E013882}" type="datetimeFigureOut">
              <a:rPr lang="en-US" smtClean="0"/>
              <a:pPr/>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0AAB1E-1958-490D-8125-54E9739C0790}" type="slidenum">
              <a:rPr lang="en-US" smtClean="0"/>
              <a:pPr/>
              <a:t>‹#›</a:t>
            </a:fld>
            <a:endParaRPr lang="en-US" dirty="0"/>
          </a:p>
        </p:txBody>
      </p:sp>
    </p:spTree>
    <p:extLst>
      <p:ext uri="{BB962C8B-B14F-4D97-AF65-F5344CB8AC3E}">
        <p14:creationId xmlns:p14="http://schemas.microsoft.com/office/powerpoint/2010/main" val="50371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C873E5-5590-4B3B-BEF0-34328E013882}" type="datetimeFigureOut">
              <a:rPr lang="en-US" smtClean="0"/>
              <a:pPr/>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0AAB1E-1958-490D-8125-54E9739C0790}" type="slidenum">
              <a:rPr lang="en-US" smtClean="0"/>
              <a:pPr/>
              <a:t>‹#›</a:t>
            </a:fld>
            <a:endParaRPr lang="en-US" dirty="0"/>
          </a:p>
        </p:txBody>
      </p:sp>
    </p:spTree>
    <p:extLst>
      <p:ext uri="{BB962C8B-B14F-4D97-AF65-F5344CB8AC3E}">
        <p14:creationId xmlns:p14="http://schemas.microsoft.com/office/powerpoint/2010/main" val="2112479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C873E5-5590-4B3B-BEF0-34328E013882}" type="datetimeFigureOut">
              <a:rPr lang="en-US" smtClean="0"/>
              <a:pPr/>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0AAB1E-1958-490D-8125-54E9739C0790}" type="slidenum">
              <a:rPr lang="en-US" smtClean="0"/>
              <a:pPr/>
              <a:t>‹#›</a:t>
            </a:fld>
            <a:endParaRPr lang="en-US" dirty="0"/>
          </a:p>
        </p:txBody>
      </p:sp>
    </p:spTree>
    <p:extLst>
      <p:ext uri="{BB962C8B-B14F-4D97-AF65-F5344CB8AC3E}">
        <p14:creationId xmlns:p14="http://schemas.microsoft.com/office/powerpoint/2010/main" val="3591816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4C873E5-5590-4B3B-BEF0-34328E013882}" type="datetimeFigureOut">
              <a:rPr lang="en-US" smtClean="0"/>
              <a:pPr/>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0AAB1E-1958-490D-8125-54E9739C0790}" type="slidenum">
              <a:rPr lang="en-US" smtClean="0"/>
              <a:pPr/>
              <a:t>‹#›</a:t>
            </a:fld>
            <a:endParaRPr lang="en-US" dirty="0"/>
          </a:p>
        </p:txBody>
      </p:sp>
    </p:spTree>
    <p:extLst>
      <p:ext uri="{BB962C8B-B14F-4D97-AF65-F5344CB8AC3E}">
        <p14:creationId xmlns:p14="http://schemas.microsoft.com/office/powerpoint/2010/main" val="3043892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C873E5-5590-4B3B-BEF0-34328E013882}" type="datetimeFigureOut">
              <a:rPr lang="en-US" smtClean="0"/>
              <a:pPr/>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0AAB1E-1958-490D-8125-54E9739C0790}" type="slidenum">
              <a:rPr lang="en-US" smtClean="0"/>
              <a:pPr/>
              <a:t>‹#›</a:t>
            </a:fld>
            <a:endParaRPr lang="en-US" dirty="0"/>
          </a:p>
        </p:txBody>
      </p:sp>
    </p:spTree>
    <p:extLst>
      <p:ext uri="{BB962C8B-B14F-4D97-AF65-F5344CB8AC3E}">
        <p14:creationId xmlns:p14="http://schemas.microsoft.com/office/powerpoint/2010/main" val="1595620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64C873E5-5590-4B3B-BEF0-34328E013882}" type="datetimeFigureOut">
              <a:rPr lang="en-US" smtClean="0"/>
              <a:pPr/>
              <a:t>6/29/2021</a:t>
            </a:fld>
            <a:endParaRPr lang="en-US" dirty="0"/>
          </a:p>
        </p:txBody>
      </p:sp>
      <p:sp>
        <p:nvSpPr>
          <p:cNvPr id="27" name="Slide Number Placeholder 26"/>
          <p:cNvSpPr>
            <a:spLocks noGrp="1"/>
          </p:cNvSpPr>
          <p:nvPr>
            <p:ph type="sldNum" sz="quarter" idx="11"/>
          </p:nvPr>
        </p:nvSpPr>
        <p:spPr/>
        <p:txBody>
          <a:bodyPr rtlCol="0"/>
          <a:lstStyle/>
          <a:p>
            <a:fld id="{BA0AAB1E-1958-490D-8125-54E9739C0790}"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extLst>
      <p:ext uri="{BB962C8B-B14F-4D97-AF65-F5344CB8AC3E}">
        <p14:creationId xmlns:p14="http://schemas.microsoft.com/office/powerpoint/2010/main" val="57637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64C873E5-5590-4B3B-BEF0-34328E013882}" type="datetimeFigureOut">
              <a:rPr lang="en-US" smtClean="0"/>
              <a:pPr/>
              <a:t>6/29/2021</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BA0AAB1E-1958-490D-8125-54E9739C0790}" type="slidenum">
              <a:rPr lang="en-US" smtClean="0"/>
              <a:pPr/>
              <a:t>‹#›</a:t>
            </a:fld>
            <a:endParaRPr lang="en-US" dirty="0"/>
          </a:p>
        </p:txBody>
      </p:sp>
    </p:spTree>
    <p:extLst>
      <p:ext uri="{BB962C8B-B14F-4D97-AF65-F5344CB8AC3E}">
        <p14:creationId xmlns:p14="http://schemas.microsoft.com/office/powerpoint/2010/main" val="1939162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873E5-5590-4B3B-BEF0-34328E013882}" type="datetimeFigureOut">
              <a:rPr lang="en-US" smtClean="0"/>
              <a:pPr/>
              <a:t>6/29/2021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0AAB1E-1958-490D-8125-54E9739C0790}" type="slidenum">
              <a:rPr lang="en-US" smtClean="0"/>
              <a:pPr/>
              <a:t>‹#›</a:t>
            </a:fld>
            <a:endParaRPr lang="en-US" dirty="0"/>
          </a:p>
        </p:txBody>
      </p:sp>
    </p:spTree>
    <p:extLst>
      <p:ext uri="{BB962C8B-B14F-4D97-AF65-F5344CB8AC3E}">
        <p14:creationId xmlns:p14="http://schemas.microsoft.com/office/powerpoint/2010/main" val="2591550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C873E5-5590-4B3B-BEF0-34328E013882}" type="datetimeFigureOut">
              <a:rPr lang="en-US" smtClean="0"/>
              <a:pPr/>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0AAB1E-1958-490D-8125-54E9739C0790}" type="slidenum">
              <a:rPr lang="en-US" smtClean="0"/>
              <a:pPr/>
              <a:t>‹#›</a:t>
            </a:fld>
            <a:endParaRPr lang="en-US" dirty="0"/>
          </a:p>
        </p:txBody>
      </p:sp>
    </p:spTree>
    <p:extLst>
      <p:ext uri="{BB962C8B-B14F-4D97-AF65-F5344CB8AC3E}">
        <p14:creationId xmlns:p14="http://schemas.microsoft.com/office/powerpoint/2010/main" val="2125711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4C873E5-5590-4B3B-BEF0-34328E013882}" type="datetimeFigureOut">
              <a:rPr lang="en-US" smtClean="0"/>
              <a:pPr/>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0AAB1E-1958-490D-8125-54E9739C0790}" type="slidenum">
              <a:rPr lang="en-US" smtClean="0"/>
              <a:pPr/>
              <a:t>‹#›</a:t>
            </a:fld>
            <a:endParaRPr lang="en-US" dirty="0"/>
          </a:p>
        </p:txBody>
      </p:sp>
    </p:spTree>
    <p:extLst>
      <p:ext uri="{BB962C8B-B14F-4D97-AF65-F5344CB8AC3E}">
        <p14:creationId xmlns:p14="http://schemas.microsoft.com/office/powerpoint/2010/main" val="57123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64C873E5-5590-4B3B-BEF0-34328E013882}" type="datetimeFigureOut">
              <a:rPr lang="en-US" smtClean="0"/>
              <a:pPr/>
              <a:t>6/29/2021</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BA0AAB1E-1958-490D-8125-54E9739C0790}" type="slidenum">
              <a:rPr lang="en-US" smtClean="0"/>
              <a:pPr/>
              <a:t>‹#›</a:t>
            </a:fld>
            <a:endParaRPr lang="en-US" dirty="0"/>
          </a:p>
        </p:txBody>
      </p:sp>
    </p:spTree>
    <p:extLst>
      <p:ext uri="{BB962C8B-B14F-4D97-AF65-F5344CB8AC3E}">
        <p14:creationId xmlns:p14="http://schemas.microsoft.com/office/powerpoint/2010/main" val="160181532"/>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8737" y="4233940"/>
            <a:ext cx="5486400" cy="1752600"/>
          </a:xfrm>
        </p:spPr>
        <p:txBody>
          <a:bodyPr>
            <a:normAutofit/>
          </a:bodyPr>
          <a:lstStyle/>
          <a:p>
            <a:r>
              <a:rPr lang="en-US" dirty="0">
                <a:solidFill>
                  <a:schemeClr val="tx1"/>
                </a:solidFill>
              </a:rPr>
              <a:t>Chuck Broerman</a:t>
            </a:r>
          </a:p>
          <a:p>
            <a:r>
              <a:rPr lang="en-US" dirty="0">
                <a:solidFill>
                  <a:schemeClr val="tx1"/>
                </a:solidFill>
              </a:rPr>
              <a:t>El Paso County Clerk and Recorder</a:t>
            </a:r>
          </a:p>
          <a:p>
            <a:r>
              <a:rPr lang="en-US" dirty="0">
                <a:solidFill>
                  <a:schemeClr val="tx1"/>
                </a:solidFill>
              </a:rPr>
              <a:t>June 29, 2021</a:t>
            </a:r>
          </a:p>
        </p:txBody>
      </p:sp>
      <p:pic>
        <p:nvPicPr>
          <p:cNvPr id="4" name="Picture 3" descr="CAR Logo Transparent.png"/>
          <p:cNvPicPr>
            <a:picLocks noChangeAspect="1"/>
          </p:cNvPicPr>
          <p:nvPr/>
        </p:nvPicPr>
        <p:blipFill>
          <a:blip r:embed="rId2" cstate="print"/>
          <a:stretch>
            <a:fillRect/>
          </a:stretch>
        </p:blipFill>
        <p:spPr>
          <a:xfrm>
            <a:off x="7467601" y="398416"/>
            <a:ext cx="2785403" cy="2438400"/>
          </a:xfrm>
          <a:prstGeom prst="rect">
            <a:avLst/>
          </a:prstGeom>
        </p:spPr>
      </p:pic>
      <p:sp>
        <p:nvSpPr>
          <p:cNvPr id="2" name="TextBox 1">
            <a:extLst>
              <a:ext uri="{FF2B5EF4-FFF2-40B4-BE49-F238E27FC236}">
                <a16:creationId xmlns:a16="http://schemas.microsoft.com/office/drawing/2014/main" id="{E08CF628-78FA-446E-AAC0-0E0BD1ED50F1}"/>
              </a:ext>
            </a:extLst>
          </p:cNvPr>
          <p:cNvSpPr txBox="1"/>
          <p:nvPr/>
        </p:nvSpPr>
        <p:spPr>
          <a:xfrm>
            <a:off x="605072" y="2188308"/>
            <a:ext cx="6327173" cy="646331"/>
          </a:xfrm>
          <a:prstGeom prst="rect">
            <a:avLst/>
          </a:prstGeom>
          <a:noFill/>
        </p:spPr>
        <p:txBody>
          <a:bodyPr wrap="square" rtlCol="0">
            <a:spAutoFit/>
          </a:bodyPr>
          <a:lstStyle/>
          <a:p>
            <a:pPr defTabSz="914400"/>
            <a:r>
              <a:rPr lang="en-US" sz="3600" dirty="0">
                <a:solidFill>
                  <a:prstClr val="white"/>
                </a:solidFill>
                <a:latin typeface="Georgia"/>
              </a:rPr>
              <a:t>Clerk and Recorder Update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24BD6-DE65-4A55-A94E-35CB3BF6676B}"/>
              </a:ext>
            </a:extLst>
          </p:cNvPr>
          <p:cNvSpPr>
            <a:spLocks noGrp="1"/>
          </p:cNvSpPr>
          <p:nvPr>
            <p:ph type="title"/>
          </p:nvPr>
        </p:nvSpPr>
        <p:spPr>
          <a:xfrm>
            <a:off x="609600" y="739472"/>
            <a:ext cx="10972800" cy="731520"/>
          </a:xfrm>
        </p:spPr>
        <p:txBody>
          <a:bodyPr/>
          <a:lstStyle/>
          <a:p>
            <a:r>
              <a:rPr lang="en-US" dirty="0"/>
              <a:t>New business operations</a:t>
            </a:r>
          </a:p>
        </p:txBody>
      </p:sp>
      <p:sp>
        <p:nvSpPr>
          <p:cNvPr id="3" name="Content Placeholder 2">
            <a:extLst>
              <a:ext uri="{FF2B5EF4-FFF2-40B4-BE49-F238E27FC236}">
                <a16:creationId xmlns:a16="http://schemas.microsoft.com/office/drawing/2014/main" id="{607D26BF-772B-4C61-9301-BB41FAE2AD7E}"/>
              </a:ext>
            </a:extLst>
          </p:cNvPr>
          <p:cNvSpPr>
            <a:spLocks noGrp="1"/>
          </p:cNvSpPr>
          <p:nvPr>
            <p:ph idx="1"/>
          </p:nvPr>
        </p:nvSpPr>
        <p:spPr>
          <a:xfrm>
            <a:off x="609600" y="1558456"/>
            <a:ext cx="10972800" cy="5016080"/>
          </a:xfrm>
        </p:spPr>
        <p:txBody>
          <a:bodyPr/>
          <a:lstStyle/>
          <a:p>
            <a:r>
              <a:rPr lang="en-US" dirty="0"/>
              <a:t>Pre-Covid-19</a:t>
            </a:r>
          </a:p>
          <a:p>
            <a:pPr lvl="1"/>
            <a:r>
              <a:rPr lang="en-US" dirty="0"/>
              <a:t>Walk-in first-come first-served customer service model</a:t>
            </a:r>
          </a:p>
          <a:p>
            <a:pPr lvl="1"/>
            <a:r>
              <a:rPr lang="en-US" dirty="0"/>
              <a:t>Service 1800-2100 customers a day</a:t>
            </a:r>
          </a:p>
          <a:p>
            <a:pPr marL="109728" indent="0">
              <a:buNone/>
            </a:pPr>
            <a:endParaRPr lang="en-US" dirty="0"/>
          </a:p>
          <a:p>
            <a:r>
              <a:rPr lang="en-US" dirty="0"/>
              <a:t>Varying Customer Service models based on the health constraints at the time</a:t>
            </a:r>
          </a:p>
          <a:p>
            <a:pPr lvl="1"/>
            <a:r>
              <a:rPr lang="en-US" dirty="0"/>
              <a:t>At times appointment slots were 3-4 weeks out</a:t>
            </a:r>
          </a:p>
          <a:p>
            <a:pPr lvl="1"/>
            <a:r>
              <a:rPr lang="en-US" dirty="0"/>
              <a:t>Currently at 1300-1500 customer appointments a day</a:t>
            </a:r>
          </a:p>
          <a:p>
            <a:pPr lvl="1"/>
            <a:r>
              <a:rPr lang="en-US" dirty="0"/>
              <a:t>Experiencing 35-45% appointment no-shows</a:t>
            </a:r>
          </a:p>
          <a:p>
            <a:pPr lvl="1"/>
            <a:r>
              <a:rPr lang="en-US" dirty="0"/>
              <a:t>Allowing walk-in appointments to fill as best possible</a:t>
            </a:r>
          </a:p>
          <a:p>
            <a:pPr lvl="1"/>
            <a:r>
              <a:rPr lang="en-US" dirty="0"/>
              <a:t>Same day/next appointments available</a:t>
            </a:r>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76360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7DC47-15DB-452A-B1F0-81A1B6C1EDEC}"/>
              </a:ext>
            </a:extLst>
          </p:cNvPr>
          <p:cNvSpPr>
            <a:spLocks noGrp="1"/>
          </p:cNvSpPr>
          <p:nvPr>
            <p:ph type="title"/>
          </p:nvPr>
        </p:nvSpPr>
        <p:spPr>
          <a:xfrm>
            <a:off x="609600" y="691763"/>
            <a:ext cx="10972800" cy="699715"/>
          </a:xfrm>
        </p:spPr>
        <p:txBody>
          <a:bodyPr>
            <a:normAutofit fontScale="90000"/>
          </a:bodyPr>
          <a:lstStyle/>
          <a:p>
            <a:r>
              <a:rPr lang="en-US" dirty="0"/>
              <a:t>New Business operations model</a:t>
            </a:r>
          </a:p>
        </p:txBody>
      </p:sp>
      <p:sp>
        <p:nvSpPr>
          <p:cNvPr id="3" name="Content Placeholder 2">
            <a:extLst>
              <a:ext uri="{FF2B5EF4-FFF2-40B4-BE49-F238E27FC236}">
                <a16:creationId xmlns:a16="http://schemas.microsoft.com/office/drawing/2014/main" id="{17C1F055-A696-42F7-A1B9-628D8BC3613D}"/>
              </a:ext>
            </a:extLst>
          </p:cNvPr>
          <p:cNvSpPr>
            <a:spLocks noGrp="1"/>
          </p:cNvSpPr>
          <p:nvPr>
            <p:ph idx="1"/>
          </p:nvPr>
        </p:nvSpPr>
        <p:spPr>
          <a:xfrm>
            <a:off x="609600" y="1470991"/>
            <a:ext cx="10972800" cy="5103545"/>
          </a:xfrm>
        </p:spPr>
        <p:txBody>
          <a:bodyPr>
            <a:normAutofit/>
          </a:bodyPr>
          <a:lstStyle/>
          <a:p>
            <a:r>
              <a:rPr lang="en-US" dirty="0"/>
              <a:t>No appointments - Pros/Cons</a:t>
            </a:r>
          </a:p>
          <a:p>
            <a:pPr lvl="1"/>
            <a:r>
              <a:rPr lang="en-US" dirty="0"/>
              <a:t>Some customers have expressed that they liked the appointment service model</a:t>
            </a:r>
          </a:p>
          <a:p>
            <a:pPr lvl="1"/>
            <a:r>
              <a:rPr lang="en-US" dirty="0"/>
              <a:t>Increasingly difficult to honor appointment time while maximizing the number of customers that can be seen a day</a:t>
            </a:r>
          </a:p>
          <a:p>
            <a:pPr lvl="1"/>
            <a:r>
              <a:rPr lang="en-US" dirty="0"/>
              <a:t>3 additional staff members assigned to the phones to schedule and address appointment inquiries</a:t>
            </a:r>
          </a:p>
          <a:p>
            <a:r>
              <a:rPr lang="en-US" dirty="0"/>
              <a:t>Increase the customer visits to 1,800+ a day</a:t>
            </a:r>
          </a:p>
          <a:p>
            <a:r>
              <a:rPr lang="en-US" dirty="0"/>
              <a:t>Staffing challenges with 12 full-time positions vacant</a:t>
            </a:r>
          </a:p>
          <a:p>
            <a:r>
              <a:rPr lang="en-US" dirty="0"/>
              <a:t>Opportunity to reallocate the 3 additional phone staff to the branch offices to provide front line assistance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50750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483D-7457-4C0A-BA7C-E3891EB83BB9}"/>
              </a:ext>
            </a:extLst>
          </p:cNvPr>
          <p:cNvSpPr>
            <a:spLocks noGrp="1"/>
          </p:cNvSpPr>
          <p:nvPr>
            <p:ph type="title"/>
          </p:nvPr>
        </p:nvSpPr>
        <p:spPr>
          <a:xfrm>
            <a:off x="609600" y="723569"/>
            <a:ext cx="10972800" cy="811033"/>
          </a:xfrm>
        </p:spPr>
        <p:txBody>
          <a:bodyPr/>
          <a:lstStyle/>
          <a:p>
            <a:r>
              <a:rPr lang="en-US" dirty="0"/>
              <a:t>New Business model</a:t>
            </a:r>
          </a:p>
        </p:txBody>
      </p:sp>
      <p:sp>
        <p:nvSpPr>
          <p:cNvPr id="3" name="Content Placeholder 2">
            <a:extLst>
              <a:ext uri="{FF2B5EF4-FFF2-40B4-BE49-F238E27FC236}">
                <a16:creationId xmlns:a16="http://schemas.microsoft.com/office/drawing/2014/main" id="{5791B23D-33D5-4859-BA78-6790EB32DDAE}"/>
              </a:ext>
            </a:extLst>
          </p:cNvPr>
          <p:cNvSpPr>
            <a:spLocks noGrp="1"/>
          </p:cNvSpPr>
          <p:nvPr>
            <p:ph idx="1"/>
          </p:nvPr>
        </p:nvSpPr>
        <p:spPr>
          <a:xfrm>
            <a:off x="609600" y="1455089"/>
            <a:ext cx="10972800" cy="5119447"/>
          </a:xfrm>
        </p:spPr>
        <p:txBody>
          <a:bodyPr/>
          <a:lstStyle/>
          <a:p>
            <a:r>
              <a:rPr lang="en-US" dirty="0"/>
              <a:t>Many health protocols in place</a:t>
            </a:r>
          </a:p>
          <a:p>
            <a:endParaRPr lang="en-US" dirty="0"/>
          </a:p>
          <a:p>
            <a:r>
              <a:rPr lang="en-US" dirty="0"/>
              <a:t>Customer spacing in lobby</a:t>
            </a:r>
          </a:p>
          <a:p>
            <a:r>
              <a:rPr lang="en-US" dirty="0"/>
              <a:t>Plexiglass</a:t>
            </a:r>
          </a:p>
          <a:p>
            <a:r>
              <a:rPr lang="en-US" dirty="0"/>
              <a:t>Staff not immunized asked to wear a mask</a:t>
            </a:r>
          </a:p>
          <a:p>
            <a:r>
              <a:rPr lang="en-US" dirty="0"/>
              <a:t>Hand sanitizer available upon entering the office</a:t>
            </a:r>
          </a:p>
          <a:p>
            <a:r>
              <a:rPr lang="en-US" dirty="0"/>
              <a:t>Increased frequency in disinfecting customer work surfaces</a:t>
            </a:r>
          </a:p>
          <a:p>
            <a:r>
              <a:rPr lang="en-US" dirty="0"/>
              <a:t>Increased frequency in disinfecting technician work surfaces</a:t>
            </a:r>
          </a:p>
          <a:p>
            <a:endParaRPr lang="en-US" dirty="0"/>
          </a:p>
          <a:p>
            <a:endParaRPr lang="en-US" dirty="0"/>
          </a:p>
          <a:p>
            <a:endParaRPr lang="en-US" dirty="0"/>
          </a:p>
          <a:p>
            <a:endParaRPr lang="en-US" dirty="0"/>
          </a:p>
          <a:p>
            <a:pPr marL="109728" indent="0">
              <a:buNone/>
            </a:pPr>
            <a:endParaRPr lang="en-US" dirty="0"/>
          </a:p>
        </p:txBody>
      </p:sp>
    </p:spTree>
    <p:extLst>
      <p:ext uri="{BB962C8B-B14F-4D97-AF65-F5344CB8AC3E}">
        <p14:creationId xmlns:p14="http://schemas.microsoft.com/office/powerpoint/2010/main" val="4121719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79D15-2F87-4271-9385-922E3200BFDE}"/>
              </a:ext>
            </a:extLst>
          </p:cNvPr>
          <p:cNvSpPr>
            <a:spLocks noGrp="1"/>
          </p:cNvSpPr>
          <p:nvPr>
            <p:ph type="title"/>
          </p:nvPr>
        </p:nvSpPr>
        <p:spPr/>
        <p:txBody>
          <a:bodyPr/>
          <a:lstStyle/>
          <a:p>
            <a:r>
              <a:rPr lang="en-US" dirty="0"/>
              <a:t>Other changes</a:t>
            </a:r>
          </a:p>
        </p:txBody>
      </p:sp>
      <p:sp>
        <p:nvSpPr>
          <p:cNvPr id="3" name="Content Placeholder 2">
            <a:extLst>
              <a:ext uri="{FF2B5EF4-FFF2-40B4-BE49-F238E27FC236}">
                <a16:creationId xmlns:a16="http://schemas.microsoft.com/office/drawing/2014/main" id="{CE468045-5C69-4AF0-9094-D9ECAB422856}"/>
              </a:ext>
            </a:extLst>
          </p:cNvPr>
          <p:cNvSpPr>
            <a:spLocks noGrp="1"/>
          </p:cNvSpPr>
          <p:nvPr>
            <p:ph idx="1"/>
          </p:nvPr>
        </p:nvSpPr>
        <p:spPr/>
        <p:txBody>
          <a:bodyPr/>
          <a:lstStyle/>
          <a:p>
            <a:r>
              <a:rPr lang="en-US" dirty="0"/>
              <a:t>Saturday July 10, reinstituting the 8:00 am to 1:00 pm Saturday office hours</a:t>
            </a:r>
          </a:p>
          <a:p>
            <a:endParaRPr lang="en-US" dirty="0"/>
          </a:p>
          <a:p>
            <a:r>
              <a:rPr lang="en-US" dirty="0"/>
              <a:t>Dealer inventories are low</a:t>
            </a:r>
          </a:p>
          <a:p>
            <a:endParaRPr lang="en-US" dirty="0"/>
          </a:p>
          <a:p>
            <a:r>
              <a:rPr lang="en-US" dirty="0"/>
              <a:t>Heavy used car volume</a:t>
            </a:r>
          </a:p>
          <a:p>
            <a:endParaRPr lang="en-US" dirty="0"/>
          </a:p>
          <a:p>
            <a:r>
              <a:rPr lang="en-US" dirty="0"/>
              <a:t>Continuing to stress use of kiosk, online and mail fulfillment of renewals</a:t>
            </a:r>
          </a:p>
          <a:p>
            <a:endParaRPr lang="en-US" dirty="0"/>
          </a:p>
          <a:p>
            <a:endParaRPr lang="en-US" dirty="0"/>
          </a:p>
        </p:txBody>
      </p:sp>
    </p:spTree>
    <p:extLst>
      <p:ext uri="{BB962C8B-B14F-4D97-AF65-F5344CB8AC3E}">
        <p14:creationId xmlns:p14="http://schemas.microsoft.com/office/powerpoint/2010/main" val="1974694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93961-444E-4177-86E3-A6C187EBF780}"/>
              </a:ext>
            </a:extLst>
          </p:cNvPr>
          <p:cNvSpPr>
            <a:spLocks noGrp="1"/>
          </p:cNvSpPr>
          <p:nvPr>
            <p:ph type="title"/>
          </p:nvPr>
        </p:nvSpPr>
        <p:spPr>
          <a:xfrm>
            <a:off x="318052" y="739472"/>
            <a:ext cx="11264348" cy="739472"/>
          </a:xfrm>
        </p:spPr>
        <p:txBody>
          <a:bodyPr>
            <a:normAutofit fontScale="90000"/>
          </a:bodyPr>
          <a:lstStyle/>
          <a:p>
            <a:r>
              <a:rPr lang="en-US" dirty="0"/>
              <a:t>Colorado County Clerks Association proposed election enhancements </a:t>
            </a:r>
          </a:p>
        </p:txBody>
      </p:sp>
      <p:sp>
        <p:nvSpPr>
          <p:cNvPr id="3" name="Content Placeholder 2">
            <a:extLst>
              <a:ext uri="{FF2B5EF4-FFF2-40B4-BE49-F238E27FC236}">
                <a16:creationId xmlns:a16="http://schemas.microsoft.com/office/drawing/2014/main" id="{00A98FDA-A1D9-47FF-B026-ACB3A7022092}"/>
              </a:ext>
            </a:extLst>
          </p:cNvPr>
          <p:cNvSpPr>
            <a:spLocks noGrp="1"/>
          </p:cNvSpPr>
          <p:nvPr>
            <p:ph idx="1"/>
          </p:nvPr>
        </p:nvSpPr>
        <p:spPr>
          <a:xfrm>
            <a:off x="609600" y="1709529"/>
            <a:ext cx="10972800" cy="5072933"/>
          </a:xfrm>
        </p:spPr>
        <p:txBody>
          <a:bodyPr>
            <a:normAutofit lnSpcReduction="10000"/>
          </a:bodyPr>
          <a:lstStyle/>
          <a:p>
            <a:r>
              <a:rPr lang="en-US" b="1" dirty="0"/>
              <a:t>Ballot Images and Cast Vote Records Available for Public Inspection at No Cost </a:t>
            </a:r>
            <a:endParaRPr lang="en-US" dirty="0"/>
          </a:p>
          <a:p>
            <a:r>
              <a:rPr lang="en-US" dirty="0"/>
              <a:t>We are extremely confident in our election processes and systems. Thanks to our best-in-the-nation Risk Limiting Audit (RLA)</a:t>
            </a:r>
          </a:p>
          <a:p>
            <a:endParaRPr lang="en-US" dirty="0"/>
          </a:p>
          <a:p>
            <a:r>
              <a:rPr lang="en-US" dirty="0"/>
              <a:t>El Paso County is currently making available a tool to allow anyone to review ballot images and cast vote records from the 2020 Presidential Election. </a:t>
            </a:r>
          </a:p>
          <a:p>
            <a:endParaRPr lang="en-US" dirty="0"/>
          </a:p>
          <a:p>
            <a:r>
              <a:rPr lang="en-US" dirty="0"/>
              <a:t>Colorado is able to push back on disinformation and provide statistical evidence that our voting systems count votes accurately.</a:t>
            </a:r>
          </a:p>
          <a:p>
            <a:r>
              <a:rPr lang="en-US" dirty="0"/>
              <a:t> </a:t>
            </a:r>
          </a:p>
          <a:p>
            <a:endParaRPr lang="en-US" dirty="0"/>
          </a:p>
        </p:txBody>
      </p:sp>
    </p:spTree>
    <p:extLst>
      <p:ext uri="{BB962C8B-B14F-4D97-AF65-F5344CB8AC3E}">
        <p14:creationId xmlns:p14="http://schemas.microsoft.com/office/powerpoint/2010/main" val="1127370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7E06-6477-473A-BB8B-6A1B4F3D9CB6}"/>
              </a:ext>
            </a:extLst>
          </p:cNvPr>
          <p:cNvSpPr>
            <a:spLocks noGrp="1"/>
          </p:cNvSpPr>
          <p:nvPr>
            <p:ph type="title"/>
          </p:nvPr>
        </p:nvSpPr>
        <p:spPr>
          <a:xfrm>
            <a:off x="609600" y="707666"/>
            <a:ext cx="10972800" cy="1144988"/>
          </a:xfrm>
        </p:spPr>
        <p:txBody>
          <a:bodyPr>
            <a:normAutofit/>
          </a:bodyPr>
          <a:lstStyle/>
          <a:p>
            <a:r>
              <a:rPr lang="en-US" dirty="0"/>
              <a:t>CCCA proposed election enhancements </a:t>
            </a:r>
          </a:p>
        </p:txBody>
      </p:sp>
      <p:sp>
        <p:nvSpPr>
          <p:cNvPr id="3" name="Content Placeholder 2">
            <a:extLst>
              <a:ext uri="{FF2B5EF4-FFF2-40B4-BE49-F238E27FC236}">
                <a16:creationId xmlns:a16="http://schemas.microsoft.com/office/drawing/2014/main" id="{0D50EBC1-FAE5-4ED1-8151-B18B97CB83D2}"/>
              </a:ext>
            </a:extLst>
          </p:cNvPr>
          <p:cNvSpPr>
            <a:spLocks noGrp="1"/>
          </p:cNvSpPr>
          <p:nvPr>
            <p:ph idx="1"/>
          </p:nvPr>
        </p:nvSpPr>
        <p:spPr>
          <a:xfrm>
            <a:off x="609600" y="1789043"/>
            <a:ext cx="10972800" cy="4785493"/>
          </a:xfrm>
        </p:spPr>
        <p:txBody>
          <a:bodyPr>
            <a:normAutofit lnSpcReduction="10000"/>
          </a:bodyPr>
          <a:lstStyle/>
          <a:p>
            <a:r>
              <a:rPr lang="fr-FR" b="1" dirty="0"/>
              <a:t>Signature </a:t>
            </a:r>
            <a:r>
              <a:rPr lang="fr-FR" b="1" dirty="0" err="1"/>
              <a:t>Verification</a:t>
            </a:r>
            <a:r>
              <a:rPr lang="fr-FR" b="1" dirty="0"/>
              <a:t> Audit Process </a:t>
            </a:r>
            <a:r>
              <a:rPr lang="fr-FR" b="1" dirty="0" err="1"/>
              <a:t>enhancements</a:t>
            </a:r>
            <a:r>
              <a:rPr lang="fr-FR" b="1" dirty="0"/>
              <a:t> </a:t>
            </a:r>
            <a:endParaRPr lang="fr-FR" dirty="0"/>
          </a:p>
          <a:p>
            <a:endParaRPr lang="en-US" dirty="0"/>
          </a:p>
          <a:p>
            <a:r>
              <a:rPr lang="en-US" dirty="0"/>
              <a:t>Signature verification, along with voter list maintenance, is a key factor in protecting the integrity of Colorado’s mail ballot delivery model. </a:t>
            </a:r>
          </a:p>
          <a:p>
            <a:endParaRPr lang="en-US" dirty="0"/>
          </a:p>
          <a:p>
            <a:r>
              <a:rPr lang="en-US" dirty="0"/>
              <a:t>While Colorado’s signature verification processes are more mature than most, if not all, other states around the country, there are enhancements to this process we would like to see in order to further strengthen the accuracy and transparency of our processes. </a:t>
            </a:r>
          </a:p>
          <a:p>
            <a:endParaRPr lang="en-US" dirty="0"/>
          </a:p>
        </p:txBody>
      </p:sp>
    </p:spTree>
    <p:extLst>
      <p:ext uri="{BB962C8B-B14F-4D97-AF65-F5344CB8AC3E}">
        <p14:creationId xmlns:p14="http://schemas.microsoft.com/office/powerpoint/2010/main" val="1144224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74B2A-7C8E-45B1-A4CC-8AADE0FEA9F7}"/>
              </a:ext>
            </a:extLst>
          </p:cNvPr>
          <p:cNvSpPr>
            <a:spLocks noGrp="1"/>
          </p:cNvSpPr>
          <p:nvPr>
            <p:ph type="title"/>
          </p:nvPr>
        </p:nvSpPr>
        <p:spPr>
          <a:xfrm>
            <a:off x="609600" y="667910"/>
            <a:ext cx="10972800" cy="683812"/>
          </a:xfrm>
        </p:spPr>
        <p:txBody>
          <a:bodyPr>
            <a:normAutofit fontScale="90000"/>
          </a:bodyPr>
          <a:lstStyle/>
          <a:p>
            <a:r>
              <a:rPr lang="en-US" dirty="0"/>
              <a:t>CCCA proposed election enhancements </a:t>
            </a:r>
          </a:p>
        </p:txBody>
      </p:sp>
      <p:sp>
        <p:nvSpPr>
          <p:cNvPr id="3" name="Content Placeholder 2">
            <a:extLst>
              <a:ext uri="{FF2B5EF4-FFF2-40B4-BE49-F238E27FC236}">
                <a16:creationId xmlns:a16="http://schemas.microsoft.com/office/drawing/2014/main" id="{4B85207F-A6EC-4B6D-A371-94C7EC363931}"/>
              </a:ext>
            </a:extLst>
          </p:cNvPr>
          <p:cNvSpPr>
            <a:spLocks noGrp="1"/>
          </p:cNvSpPr>
          <p:nvPr>
            <p:ph idx="1"/>
          </p:nvPr>
        </p:nvSpPr>
        <p:spPr>
          <a:xfrm>
            <a:off x="609600" y="1566407"/>
            <a:ext cx="10972800" cy="5008129"/>
          </a:xfrm>
        </p:spPr>
        <p:txBody>
          <a:bodyPr/>
          <a:lstStyle/>
          <a:p>
            <a:r>
              <a:rPr lang="en-US" b="1" dirty="0"/>
              <a:t>Voter List Maintenance Review/Audit </a:t>
            </a:r>
            <a:endParaRPr lang="en-US" dirty="0"/>
          </a:p>
          <a:p>
            <a:endParaRPr lang="en-US" dirty="0"/>
          </a:p>
          <a:p>
            <a:r>
              <a:rPr lang="en-US" dirty="0"/>
              <a:t>Our voter registration list is the gateway to participating in the voting process. An accurate voter registration list is vital to ensuring free and fair elections. </a:t>
            </a:r>
          </a:p>
          <a:p>
            <a:endParaRPr lang="en-US" dirty="0"/>
          </a:p>
          <a:p>
            <a:r>
              <a:rPr lang="en-US" dirty="0"/>
              <a:t>This additional audit includes validating that 3rd party data (Social Security Administration, Colorado Department of Health, Colorado Department of Revenue, SAVE (Federal Immigration information, etc.) is accurate and delivered timely for counties to process. </a:t>
            </a:r>
          </a:p>
          <a:p>
            <a:endParaRPr lang="en-US" dirty="0"/>
          </a:p>
        </p:txBody>
      </p:sp>
    </p:spTree>
    <p:extLst>
      <p:ext uri="{BB962C8B-B14F-4D97-AF65-F5344CB8AC3E}">
        <p14:creationId xmlns:p14="http://schemas.microsoft.com/office/powerpoint/2010/main" val="693176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26CD6-D223-49BF-BF88-4FC7ED063E00}"/>
              </a:ext>
            </a:extLst>
          </p:cNvPr>
          <p:cNvSpPr>
            <a:spLocks noGrp="1"/>
          </p:cNvSpPr>
          <p:nvPr>
            <p:ph type="title"/>
          </p:nvPr>
        </p:nvSpPr>
        <p:spPr/>
        <p:txBody>
          <a:bodyPr vert="horz" lIns="91440" tIns="45720" rIns="91440" bIns="45720" anchor="ctr">
            <a:normAutofit/>
          </a:bodyPr>
          <a:lstStyle/>
          <a:p>
            <a:pPr algn="ctr"/>
            <a:r>
              <a:rPr lang="en-US" dirty="0"/>
              <a:t>Questions ?</a:t>
            </a:r>
          </a:p>
        </p:txBody>
      </p:sp>
    </p:spTree>
    <p:extLst>
      <p:ext uri="{BB962C8B-B14F-4D97-AF65-F5344CB8AC3E}">
        <p14:creationId xmlns:p14="http://schemas.microsoft.com/office/powerpoint/2010/main" val="3042406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B90CC84C13534CABA8E62057ACEC45" ma:contentTypeVersion="25" ma:contentTypeDescription="Create a new document." ma:contentTypeScope="" ma:versionID="18133de395399afd46fb4b44395414d1">
  <xsd:schema xmlns:xsd="http://www.w3.org/2001/XMLSchema" xmlns:xs="http://www.w3.org/2001/XMLSchema" xmlns:p="http://schemas.microsoft.com/office/2006/metadata/properties" xmlns:ns1="http://schemas.microsoft.com/sharepoint/v3" xmlns:ns2="80156bfa-366b-4c3c-b565-b9add8006275" xmlns:ns3="5665252f-2c69-48e5-b0d6-d600eead1583" targetNamespace="http://schemas.microsoft.com/office/2006/metadata/properties" ma:root="true" ma:fieldsID="e907f26578ca9296eda886d9f42fff69" ns1:_="" ns2:_="" ns3:_="">
    <xsd:import namespace="http://schemas.microsoft.com/sharepoint/v3"/>
    <xsd:import namespace="80156bfa-366b-4c3c-b565-b9add8006275"/>
    <xsd:import namespace="5665252f-2c69-48e5-b0d6-d600eead1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2:DateReceived" minOccurs="0"/>
                <xsd:element ref="ns2:CORAType" minOccurs="0"/>
                <xsd:element ref="ns2:Department" minOccurs="0"/>
                <xsd:element ref="ns2:Requestor" minOccurs="0"/>
                <xsd:element ref="ns2:PointofContact" minOccurs="0"/>
                <xsd:element ref="ns2:ReqOrganizationname" minOccurs="0"/>
                <xsd:element ref="ns2:MediaLengthInSeconds" minOccurs="0"/>
                <xsd:element ref="ns2:Invoicenumber" minOccurs="0"/>
                <xsd:element ref="ns2:PaidinFull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156bfa-366b-4c3c-b565-b9add8006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Received" ma:index="20" nillable="true" ma:displayName="Date Received" ma:description="This is the date the CORA was received" ma:format="DateOnly" ma:internalName="DateReceived">
      <xsd:simpleType>
        <xsd:restriction base="dms:DateTime"/>
      </xsd:simpleType>
    </xsd:element>
    <xsd:element name="CORAType" ma:index="21" nillable="true" ma:displayName="Request Entity" ma:description="This is to classify the CORA by sender type" ma:format="Dropdown" ma:internalName="CORAType">
      <xsd:complexType>
        <xsd:complexContent>
          <xsd:extension base="dms:MultiChoice">
            <xsd:sequence>
              <xsd:element name="Value" maxOccurs="unbounded" minOccurs="0" nillable="true">
                <xsd:simpleType>
                  <xsd:restriction base="dms:Choice">
                    <xsd:enumeration value="Media"/>
                    <xsd:enumeration value="Law firm"/>
                    <xsd:enumeration value="Citizen"/>
                    <xsd:enumeration value="Unknown"/>
                    <xsd:enumeration value="Government"/>
                    <xsd:enumeration value="Nonprofit"/>
                    <xsd:enumeration value="Business"/>
                  </xsd:restriction>
                </xsd:simpleType>
              </xsd:element>
            </xsd:sequence>
          </xsd:extension>
        </xsd:complexContent>
      </xsd:complexType>
    </xsd:element>
    <xsd:element name="Department" ma:index="22" nillable="true" ma:displayName="Department" ma:description="The County Department or Office managing the documents" ma:format="Dropdown" ma:internalName="Department">
      <xsd:complexType>
        <xsd:complexContent>
          <xsd:extension base="dms:MultiChoice">
            <xsd:sequence>
              <xsd:element name="Value" maxOccurs="unbounded" minOccurs="0" nillable="true">
                <xsd:simpleType>
                  <xsd:restriction base="dms:Choice">
                    <xsd:enumeration value="Public Health"/>
                    <xsd:enumeration value="Procurement"/>
                    <xsd:enumeration value="PIO"/>
                    <xsd:enumeration value="EPSO"/>
                    <xsd:enumeration value="C&amp;R"/>
                    <xsd:enumeration value="Treasurer"/>
                    <xsd:enumeration value="Finance"/>
                    <xsd:enumeration value="Planning"/>
                    <xsd:enumeration value="Comm. Services"/>
                    <xsd:enumeration value="HR"/>
                    <xsd:enumeration value="Other"/>
                    <xsd:enumeration value="Assessor"/>
                    <xsd:enumeration value="Public Works"/>
                    <xsd:enumeration value="Facilities"/>
                  </xsd:restriction>
                </xsd:simpleType>
              </xsd:element>
            </xsd:sequence>
          </xsd:extension>
        </xsd:complexContent>
      </xsd:complexType>
    </xsd:element>
    <xsd:element name="Requestor" ma:index="23" nillable="true" ma:displayName="Requestor" ma:description="The name of the Requestor" ma:format="Dropdown" ma:internalName="Requestor">
      <xsd:simpleType>
        <xsd:restriction base="dms:Text">
          <xsd:maxLength value="255"/>
        </xsd:restriction>
      </xsd:simpleType>
    </xsd:element>
    <xsd:element name="PointofContact" ma:index="24" nillable="true" ma:displayName="Point of Contact" ma:description="This is the person (or persons), from the &#10; County department managing the records, that act as point of contact to the ORS." ma:format="Dropdown" ma:list="UserInfo" ma:SharePointGroup="0" ma:internalName="PointofContact">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Organizationname" ma:index="25" nillable="true" ma:displayName="Organization" ma:description="This is the name of the organization that is requestor affiliated" ma:format="Dropdown" ma:internalName="ReqOrganizationname">
      <xsd:simpleType>
        <xsd:restriction base="dms:Text">
          <xsd:maxLength value="255"/>
        </xsd:restriction>
      </xsd:simpleType>
    </xsd:element>
    <xsd:element name="MediaLengthInSeconds" ma:index="26" nillable="true" ma:displayName="Length (seconds)" ma:internalName="MediaLengthInSeconds" ma:readOnly="true">
      <xsd:simpleType>
        <xsd:restriction base="dms:Unknown"/>
      </xsd:simpleType>
    </xsd:element>
    <xsd:element name="Invoicenumber" ma:index="27" nillable="true" ma:displayName="Invoice number" ma:decimals="0" ma:description="This is the invoice number assigned to any CORA requiring financial reimbursement from the requestor. Year-number order" ma:format="Dropdown" ma:internalName="Invoicenumber" ma:percentage="FALSE">
      <xsd:simpleType>
        <xsd:restriction base="dms:Number"/>
      </xsd:simpleType>
    </xsd:element>
    <xsd:element name="PaidinFull_x003f_" ma:index="28" nillable="true" ma:displayName="Paid in Full?" ma:description="The status on the payment required by the requestor, if applicable.&#10;&#10;(If blank, no charge for request)" ma:format="Dropdown" ma:internalName="PaidinFull_x003f_">
      <xsd:simpleType>
        <xsd:restriction base="dms:Choice">
          <xsd:enumeration value="Yes"/>
          <xsd:enumeration value="No"/>
          <xsd:enumeration value="No Response"/>
        </xsd:restriction>
      </xsd:simpleType>
    </xsd:element>
  </xsd:schema>
  <xsd:schema xmlns:xsd="http://www.w3.org/2001/XMLSchema" xmlns:xs="http://www.w3.org/2001/XMLSchema" xmlns:dms="http://schemas.microsoft.com/office/2006/documentManagement/types" xmlns:pc="http://schemas.microsoft.com/office/infopath/2007/PartnerControls" targetNamespace="5665252f-2c69-48e5-b0d6-d600eead1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ateReceived xmlns="80156bfa-366b-4c3c-b565-b9add8006275" xsi:nil="true"/>
    <CORAType xmlns="80156bfa-366b-4c3c-b565-b9add8006275"/>
    <Requestor xmlns="80156bfa-366b-4c3c-b565-b9add8006275" xsi:nil="true"/>
    <ReqOrganizationname xmlns="80156bfa-366b-4c3c-b565-b9add8006275" xsi:nil="true"/>
    <Invoicenumber xmlns="80156bfa-366b-4c3c-b565-b9add8006275" xsi:nil="true"/>
    <PaidinFull_x003f_ xmlns="80156bfa-366b-4c3c-b565-b9add8006275" xsi:nil="true"/>
    <PointofContact xmlns="80156bfa-366b-4c3c-b565-b9add8006275">
      <UserInfo>
        <DisplayName/>
        <AccountId xsi:nil="true"/>
        <AccountType/>
      </UserInfo>
    </PointofContact>
    <Department xmlns="80156bfa-366b-4c3c-b565-b9add8006275"/>
  </documentManagement>
</p:properties>
</file>

<file path=customXml/itemProps1.xml><?xml version="1.0" encoding="utf-8"?>
<ds:datastoreItem xmlns:ds="http://schemas.openxmlformats.org/officeDocument/2006/customXml" ds:itemID="{C08BFB7B-C4B9-4A30-B9BC-E6948D00B026}">
  <ds:schemaRefs>
    <ds:schemaRef ds:uri="http://schemas.microsoft.com/sharepoint/v3/contenttype/forms"/>
  </ds:schemaRefs>
</ds:datastoreItem>
</file>

<file path=customXml/itemProps2.xml><?xml version="1.0" encoding="utf-8"?>
<ds:datastoreItem xmlns:ds="http://schemas.openxmlformats.org/officeDocument/2006/customXml" ds:itemID="{ADD21465-3DFC-43CF-986A-5B08B4D8E2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156bfa-366b-4c3c-b565-b9add8006275"/>
    <ds:schemaRef ds:uri="5665252f-2c69-48e5-b0d6-d600eead15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C61009-AD5B-43A8-9A27-081DF8D851D3}">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microsoft.com/sharepoint/v3"/>
    <ds:schemaRef ds:uri="http://purl.org/dc/elements/1.1/"/>
    <ds:schemaRef ds:uri="http://schemas.openxmlformats.org/package/2006/metadata/core-properties"/>
    <ds:schemaRef ds:uri="8199e800-9a31-443d-93d5-5b7faa862478"/>
    <ds:schemaRef ds:uri="http://www.w3.org/XML/1998/namespace"/>
    <ds:schemaRef ds:uri="http://purl.org/dc/dcmitype/"/>
    <ds:schemaRef ds:uri="80156bfa-366b-4c3c-b565-b9add8006275"/>
  </ds:schemaRefs>
</ds:datastoreItem>
</file>

<file path=docProps/app.xml><?xml version="1.0" encoding="utf-8"?>
<Properties xmlns="http://schemas.openxmlformats.org/officeDocument/2006/extended-properties" xmlns:vt="http://schemas.openxmlformats.org/officeDocument/2006/docPropsVTypes">
  <Template/>
  <TotalTime>63184</TotalTime>
  <Words>490</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Georgia</vt:lpstr>
      <vt:lpstr>Trebuchet MS</vt:lpstr>
      <vt:lpstr>Wingdings 2</vt:lpstr>
      <vt:lpstr>Urban</vt:lpstr>
      <vt:lpstr>PowerPoint Presentation</vt:lpstr>
      <vt:lpstr>New business operations</vt:lpstr>
      <vt:lpstr>New Business operations model</vt:lpstr>
      <vt:lpstr>New Business model</vt:lpstr>
      <vt:lpstr>Other changes</vt:lpstr>
      <vt:lpstr>Colorado County Clerks Association proposed election enhancements </vt:lpstr>
      <vt:lpstr>CCCA proposed election enhancements </vt:lpstr>
      <vt:lpstr>CCCA proposed election enhancements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Chuck Broerman</dc:creator>
  <cp:lastModifiedBy>Jackie Allred</cp:lastModifiedBy>
  <cp:revision>472</cp:revision>
  <cp:lastPrinted>2021-06-29T12:51:51Z</cp:lastPrinted>
  <dcterms:created xsi:type="dcterms:W3CDTF">2021-03-02T23:39:06Z</dcterms:created>
  <dcterms:modified xsi:type="dcterms:W3CDTF">2021-06-29T20:40:18Z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0x010100B8B90CC84C13534CABA8E62057ACEC45</vt:lpwstr>
  </property>
</Properties>
</file>