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4" r:id="rId4"/>
    <p:sldMasterId id="2147484018" r:id="rId5"/>
  </p:sldMasterIdLst>
  <p:notesMasterIdLst>
    <p:notesMasterId r:id="rId14"/>
  </p:notesMasterIdLst>
  <p:sldIdLst>
    <p:sldId id="256" r:id="rId6"/>
    <p:sldId id="275" r:id="rId7"/>
    <p:sldId id="301" r:id="rId8"/>
    <p:sldId id="302" r:id="rId9"/>
    <p:sldId id="295" r:id="rId10"/>
    <p:sldId id="281" r:id="rId11"/>
    <p:sldId id="300" r:id="rId12"/>
    <p:sldId id="28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395" autoAdjust="0"/>
  </p:normalViewPr>
  <p:slideViewPr>
    <p:cSldViewPr>
      <p:cViewPr varScale="1">
        <p:scale>
          <a:sx n="110" d="100"/>
          <a:sy n="110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7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82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99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0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6/29/2021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08168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2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80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19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41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5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83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83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6/29/2021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07812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4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3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9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63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8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43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6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52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48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76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393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161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83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70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88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0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2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0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6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8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0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7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7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6/29/2021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8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  <p:sldLayoutId id="2147484032" r:id="rId14"/>
    <p:sldLayoutId id="2147484033" r:id="rId15"/>
    <p:sldLayoutId id="2147484034" r:id="rId16"/>
    <p:sldLayoutId id="214748403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Public%20Safety%20State!R2C12:R15C22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Public%20Saf%20-%20Clerk%20and%20Recorder!R2C12:R15C23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Public%20Safet%20-%20Building%20Use%20Tax!R2C12:R15C23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Public%20Safety%20Total%20Taxes!R2C12:R15C23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file:///\\finfiles\fin\Bud_Data\Sales%20and%20Use%20Tax\Financial%20Worksessions\2021\Restored%202021%20Sale%20Tax%20by%20NAICS\2021%20Sales%20Tax%20by%20NAICS.xlsx!Public%20Safety%20Total%20Taxes!%5b2021%20Sales%20Tax%20by%20NAICS.xlsx%5dPublic%20Safety%20Total%20Taxes%20Chart%20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file:///\\finfiles\fin\Bud_Data\Sales%20and%20Use%20Tax\Financial%20Worksessions\2021\Restored%202021%20Sale%20Tax%20by%20NAICS\2021%20Sales%20Tax%20by%20NAICS.xlsx!Public%20Safety%20Total%20Taxes!R2C26:R15C3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1752599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0.23%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&amp; Use Tax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562600" y="4191000"/>
            <a:ext cx="3739896" cy="334682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CPA, CPFO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Services Department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29, 2021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6174D8-3B5C-4E38-BBAF-7B11ED8F9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"/>
            <a:ext cx="1272952" cy="12687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Sales Tax Collections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(Collected by Colorado Department of Revenue)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 0.23%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2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5A066F9-8EB6-46A6-845E-4BA878159D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414866"/>
              </p:ext>
            </p:extLst>
          </p:nvPr>
        </p:nvGraphicFramePr>
        <p:xfrm>
          <a:off x="838200" y="2590800"/>
          <a:ext cx="7704667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" name="Worksheet" r:id="rId5" imgW="5229045" imgH="2609972" progId="Excel.Sheet.12">
                  <p:link updateAutomatic="1"/>
                </p:oleObj>
              </mc:Choice>
              <mc:Fallback>
                <p:oleObj name="Worksheet" r:id="rId5" imgW="5229045" imgH="2609972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5A066F9-8EB6-46A6-845E-4BA878159D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2590800"/>
                        <a:ext cx="7704667" cy="327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Use Tax on Automobiles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(Collected by Clerk and Recorder)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 0.23%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3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51896DB-FA64-43CB-B585-BB5D9C3F2A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148549"/>
              </p:ext>
            </p:extLst>
          </p:nvPr>
        </p:nvGraphicFramePr>
        <p:xfrm>
          <a:off x="829732" y="2590800"/>
          <a:ext cx="7704667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" name="Worksheet" r:id="rId5" imgW="4772142" imgH="2609972" progId="Excel.Sheet.12">
                  <p:link updateAutomatic="1"/>
                </p:oleObj>
              </mc:Choice>
              <mc:Fallback>
                <p:oleObj name="Worksheet" r:id="rId5" imgW="4772142" imgH="2609972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051896DB-FA64-43CB-B585-BB5D9C3F2A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9732" y="2590800"/>
                        <a:ext cx="7704667" cy="327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85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Use Tax on Building Materials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(Collected by Pikes Peak Regional Building Department &amp; EPC)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 0.23%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22FAF19-6BCC-4FE3-B691-3A5E43D1BF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108473"/>
              </p:ext>
            </p:extLst>
          </p:nvPr>
        </p:nvGraphicFramePr>
        <p:xfrm>
          <a:off x="829732" y="2590800"/>
          <a:ext cx="7704667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" name="Worksheet" r:id="rId5" imgW="4543312" imgH="2609972" progId="Excel.Sheet.12">
                  <p:link updateAutomatic="1"/>
                </p:oleObj>
              </mc:Choice>
              <mc:Fallback>
                <p:oleObj name="Worksheet" r:id="rId5" imgW="4543312" imgH="2609972" progId="Excel.Sheet.12">
                  <p:link updateAutomatic="1"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22FAF19-6BCC-4FE3-B691-3A5E43D1BF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9732" y="2590800"/>
                        <a:ext cx="7704667" cy="327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604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Sales &amp; Use Tax Collections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 0.23% (all components)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8317" y="6324600"/>
            <a:ext cx="427833" cy="346818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AC87FC-0DE1-4792-9D57-A8DC8F91AD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CC84A82-52AD-4F4D-AA6A-88CCFB9B7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881487"/>
              </p:ext>
            </p:extLst>
          </p:nvPr>
        </p:nvGraphicFramePr>
        <p:xfrm>
          <a:off x="982132" y="2590800"/>
          <a:ext cx="7552268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" name="Worksheet" r:id="rId5" imgW="5162476" imgH="2609972" progId="Excel.Sheet.12">
                  <p:link updateAutomatic="1"/>
                </p:oleObj>
              </mc:Choice>
              <mc:Fallback>
                <p:oleObj name="Worksheet" r:id="rId5" imgW="5162476" imgH="2609972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CC84A82-52AD-4F4D-AA6A-88CCFB9B7A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2" y="2590800"/>
                        <a:ext cx="7552268" cy="327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06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404" y="609600"/>
            <a:ext cx="8229600" cy="1981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&amp; Use - Tax All Components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 0.23%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8788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E7363-DD65-4EEA-9D8B-0E3D50B6F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C1FFEDB-386D-4CAE-8A30-B49C90B5BC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657985"/>
              </p:ext>
            </p:extLst>
          </p:nvPr>
        </p:nvGraphicFramePr>
        <p:xfrm>
          <a:off x="788988" y="2573338"/>
          <a:ext cx="7672387" cy="346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4" name="Worksheet" r:id="rId4" imgW="10591606" imgH="3686027" progId="Excel.Sheet.12">
                  <p:link updateAutomatic="1"/>
                </p:oleObj>
              </mc:Choice>
              <mc:Fallback>
                <p:oleObj name="Worksheet" r:id="rId4" imgW="10591606" imgH="3686027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C1FFEDB-386D-4CAE-8A30-B49C90B5BC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8988" y="2573338"/>
                        <a:ext cx="7672387" cy="3465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0444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1764"/>
            <a:ext cx="8153400" cy="2362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Sales &amp; Use Tax Collections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to Actual Public Safety’s 0.23%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(all Components) Budget to Actual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8788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E7363-DD65-4EEA-9D8B-0E3D50B6F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01171D6-2C29-46A3-B33C-BD81188895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003845"/>
              </p:ext>
            </p:extLst>
          </p:nvPr>
        </p:nvGraphicFramePr>
        <p:xfrm>
          <a:off x="1752600" y="3200400"/>
          <a:ext cx="60198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8" name="Worksheet" r:id="rId4" imgW="4362518" imgH="2609972" progId="Excel.Sheet.12">
                  <p:link updateAutomatic="1"/>
                </p:oleObj>
              </mc:Choice>
              <mc:Fallback>
                <p:oleObj name="Worksheet" r:id="rId4" imgW="4362518" imgH="2609972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01171D6-2C29-46A3-B33C-BD81188895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3200400"/>
                        <a:ext cx="6019800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528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216" y="2057400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Question?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29073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624A2B-1497-46CA-B00B-0740EE5B8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94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5" ma:contentTypeDescription="Create a new document." ma:contentTypeScope="" ma:versionID="18133de395399afd46fb4b44395414d1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e907f26578ca9296eda886d9f42fff69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  <xsd:element ref="ns2:ReqOrganizationname" minOccurs="0"/>
                <xsd:element ref="ns2:MediaLengthInSeconds" minOccurs="0"/>
                <xsd:element ref="ns2:Invoicenumber" minOccurs="0"/>
                <xsd:element ref="ns2:PaidinFull_x003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Other"/>
                    <xsd:enumeration value="Assessor"/>
                    <xsd:enumeration value="Public Works"/>
                    <xsd:enumeration value="Facilities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qOrganizationname" ma:index="25" nillable="true" ma:displayName="Organization" ma:description="This is the name of the organization that is requestor affiliated" ma:format="Dropdown" ma:internalName="ReqOrganizationname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Invoicenumber" ma:index="27" nillable="true" ma:displayName="Invoice number" ma:decimals="0" ma:description="This is the invoice number assigned to any CORA requiring financial reimbursement from the requestor. Year-number order" ma:format="Dropdown" ma:internalName="Invoicenumber" ma:percentage="FALSE">
      <xsd:simpleType>
        <xsd:restriction base="dms:Number"/>
      </xsd:simpleType>
    </xsd:element>
    <xsd:element name="PaidinFull_x003f_" ma:index="28" nillable="true" ma:displayName="Paid in Full?" ma:description="The status on the payment required by the requestor, if applicable.&#10;&#10;(If blank, no charge for request)" ma:format="Dropdown" ma:internalName="PaidinFull_x003f_">
      <xsd:simpleType>
        <xsd:restriction base="dms:Choice">
          <xsd:enumeration value="Yes"/>
          <xsd:enumeration value="No"/>
          <xsd:enumeration value="No Respons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Received xmlns="80156bfa-366b-4c3c-b565-b9add8006275" xsi:nil="true"/>
    <_ip_UnifiedCompliancePolicyUIAction xmlns="http://schemas.microsoft.com/sharepoint/v3" xsi:nil="true"/>
    <CORAType xmlns="80156bfa-366b-4c3c-b565-b9add8006275"/>
    <Requestor xmlns="80156bfa-366b-4c3c-b565-b9add8006275" xsi:nil="true"/>
    <ReqOrganizationname xmlns="80156bfa-366b-4c3c-b565-b9add8006275" xsi:nil="true"/>
    <_ip_UnifiedCompliancePolicyProperties xmlns="http://schemas.microsoft.com/sharepoint/v3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/>
    <Invoicenumber xmlns="80156bfa-366b-4c3c-b565-b9add8006275" xsi:nil="true"/>
    <PaidinFull_x003f_ xmlns="80156bfa-366b-4c3c-b565-b9add8006275" xsi:nil="true"/>
  </documentManagement>
</p:properties>
</file>

<file path=customXml/itemProps1.xml><?xml version="1.0" encoding="utf-8"?>
<ds:datastoreItem xmlns:ds="http://schemas.openxmlformats.org/officeDocument/2006/customXml" ds:itemID="{241A5436-B492-4B69-9A7B-C4D08181C9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0156bfa-366b-4c3c-b565-b9add8006275"/>
    <ds:schemaRef ds:uri="5665252f-2c69-48e5-b0d6-d600eead1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A6817F-6D12-4610-84DB-1CE222AAC9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B370EF-C746-4C13-8BED-8D6BDE43361E}">
  <ds:schemaRefs>
    <ds:schemaRef ds:uri="http://schemas.microsoft.com/office/2006/metadata/properties"/>
    <ds:schemaRef ds:uri="http://schemas.microsoft.com/office/infopath/2007/PartnerControls"/>
    <ds:schemaRef ds:uri="80156bfa-366b-4c3c-b565-b9add8006275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173</Words>
  <Application>Microsoft Office PowerPoint</Application>
  <PresentationFormat>On-screen Show (4:3)</PresentationFormat>
  <Paragraphs>27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1_Parallax</vt:lpstr>
      <vt:lpstr>Parallax</vt:lpstr>
      <vt:lpstr>file:///\\finfiles\fin\Bud_Data\Sales%20and%20Use%20Tax\Financial%20Worksessions\2021\Restored%202021%20Sale%20Tax%20by%20NAICS\2021%20Sales%20Tax%20by%20NAICS.xlsx!Public%20Safety%20State!R2C12:R15C22</vt:lpstr>
      <vt:lpstr>file:///\\finfiles\fin\Bud_Data\Sales%20and%20Use%20Tax\Financial%20Worksessions\2021\Restored%202021%20Sale%20Tax%20by%20NAICS\2021%20Sales%20Tax%20by%20NAICS.xlsx!Public%20Saf%20-%20Clerk%20and%20Recorder!R2C12:R15C23</vt:lpstr>
      <vt:lpstr>file:///\\finfiles\fin\Bud_Data\Sales%20and%20Use%20Tax\Financial%20Worksessions\2021\Restored%202021%20Sale%20Tax%20by%20NAICS\2021%20Sales%20Tax%20by%20NAICS.xlsx!Public%20Safet%20-%20Building%20Use%20Tax!R2C12:R15C23</vt:lpstr>
      <vt:lpstr>file:///\\finfiles\fin\Bud_Data\Sales%20and%20Use%20Tax\Financial%20Worksessions\2021\Restored%202021%20Sale%20Tax%20by%20NAICS\2021%20Sales%20Tax%20by%20NAICS.xlsx!Public%20Safety%20Total%20Taxes!R2C12:R15C23</vt:lpstr>
      <vt:lpstr>file:///\\finfiles\fin\Bud_Data\Sales%20and%20Use%20Tax\Financial%20Worksessions\2021\Restored%202021%20Sale%20Tax%20by%20NAICS\2021%20Sales%20Tax%20by%20NAICS.xlsx!Public%20Safety%20Total%20Taxes!%5b2021%20Sales%20Tax%20by%20NAICS.xlsx%5dPublic%20Safety%20Total%20Taxes%20Chart%20a</vt:lpstr>
      <vt:lpstr>file:///\\finfiles\fin\Bud_Data\Sales%20and%20Use%20Tax\Financial%20Worksessions\2021\Restored%202021%20Sale%20Tax%20by%20NAICS\2021%20Sales%20Tax%20by%20NAICS.xlsx!Public%20Safety%20Total%20Taxes!R2C26:R15C32</vt:lpstr>
      <vt:lpstr>Public Safety’s Dedicated 0.23% Sales &amp; Use Tax April 2021 </vt:lpstr>
      <vt:lpstr>Historical Sales Tax Collections (Collected by Colorado Department of Revenue) Public Safety’s 0.23% April 2021</vt:lpstr>
      <vt:lpstr>Historical Use Tax on Automobiles (Collected by Clerk and Recorder) Public Safety’s 0.23% May 2021</vt:lpstr>
      <vt:lpstr>Historical Use Tax on Building Materials (Collected by Pikes Peak Regional Building Department &amp; EPC) Public Safety’s 0.23% May 2021</vt:lpstr>
      <vt:lpstr>Historical Sales &amp; Use Tax Collections Public Safety’s 0.23% (all components) April 2021</vt:lpstr>
      <vt:lpstr>Sales &amp; Use - Tax All Components Public Safety’s 0.23% April 2021</vt:lpstr>
      <vt:lpstr>Historical Sales &amp; Use Tax Collections Budget to Actual Public Safety’s 0.23% (all Components) Budget to Actual April 2021 </vt:lpstr>
      <vt:lpstr>Question?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Safety’s Dedicated 0.23% Sales &amp; Use Tax April 2021</dc:title>
  <dc:creator/>
  <cp:lastModifiedBy/>
  <cp:revision>2</cp:revision>
  <dcterms:created xsi:type="dcterms:W3CDTF">2017-10-09T01:43:08Z</dcterms:created>
  <dcterms:modified xsi:type="dcterms:W3CDTF">2021-06-29T20:43:28Z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  <property fmtid="{D5CDD505-2E9C-101B-9397-08002B2CF9AE}" pid="3" name="ContentTypeId">
    <vt:lpwstr>0x010100B8B90CC84C13534CABA8E62057ACEC45</vt:lpwstr>
  </property>
</Properties>
</file>