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0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2"/>
    <p:sldMasterId id="2147484018" r:id="rId3"/>
  </p:sldMasterIdLst>
  <p:notesMasterIdLst>
    <p:notesMasterId r:id="rId27"/>
  </p:notesMasterIdLst>
  <p:sldIdLst>
    <p:sldId id="256" r:id="rId4"/>
    <p:sldId id="262" r:id="rId5"/>
    <p:sldId id="274" r:id="rId6"/>
    <p:sldId id="275" r:id="rId7"/>
    <p:sldId id="295" r:id="rId8"/>
    <p:sldId id="298" r:id="rId9"/>
    <p:sldId id="276" r:id="rId10"/>
    <p:sldId id="278" r:id="rId11"/>
    <p:sldId id="299" r:id="rId12"/>
    <p:sldId id="301" r:id="rId13"/>
    <p:sldId id="280" r:id="rId14"/>
    <p:sldId id="281" r:id="rId15"/>
    <p:sldId id="282" r:id="rId16"/>
    <p:sldId id="283" r:id="rId17"/>
    <p:sldId id="293" r:id="rId18"/>
    <p:sldId id="285" r:id="rId19"/>
    <p:sldId id="297" r:id="rId20"/>
    <p:sldId id="300" r:id="rId21"/>
    <p:sldId id="288" r:id="rId22"/>
    <p:sldId id="289" r:id="rId23"/>
    <p:sldId id="290" r:id="rId24"/>
    <p:sldId id="291" r:id="rId25"/>
    <p:sldId id="294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72" d="100"/>
          <a:sy n="72" d="100"/>
        </p:scale>
        <p:origin x="7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ustomXml" Target="../customXml/item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8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5/17/2021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5/17/2021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5/17/2021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BoCC\2021\04%20April%202021%20BoCC%20Report%20SS.xlsx!Fund%204!R14C6:R34C1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file:///\\finfiles\fin\bud_data\BoCC\2021\04%20April%202021%20BoCC%20Report%20SS.xlsx!CI%20Fund%206!R16C9:R35C1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file:///\\finfiles\fin\bud_data\BoCC\2021\04%20April%202021%20BoCC%20Report%20SS.xlsx!SI%20Fund%2012-New%20Risk%20WC!R7C1:R28C1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file:///\\finfiles\fin\bud_data\BoCC\2021\04%20April%202021%20BoCC%20Report%20SS.xlsx!SI%20Fund%2012-New%20Benefits!R7C1:R32C12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file:///\\finfiles\fin\bud_data\BoCC\2021\04%20April%202021%20BoCC%20Report%20SS.xlsx!GF-Combined%20Res%20By%20Major!R13C1:R57C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file:///\\finfiles\fin\bud_data\BoCC\2021\04%20April%202021%20BoCC%20Report%20SS.xlsx!CTF%20Fund%2015!R14C9:R31C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file:///\\finfiles\fin\bud_data\BoCC\2021\04%20April%202021%20BoCC%20Report%20SS.xlsx!Fund%2019-School%20Trust!R16C9:R29C1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file:///\\finfiles\fin\bud_data\BoCC\2021\04%20April%202021%20BoCC%20Report%20SS.xlsx!Fund%2022!R16C9:R35C1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oleObject" Target="file:///\\finfiles\fin\bud_data\BoCC\2021\04%20April%202021%20BoCC%20Report%20SS.xlsx!LIDs%2074&amp;75!R17C9:R34C14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BoCC\2021\04%20April%202021%20BoCC%20Report%20SS.xlsx!GF%20UnRes%20Rev%20!R9C1:R36C11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BoCC\2021\04%20April%202021%20BoCC%20Report%20SS.xlsx!GF%20UnRes%20Exp%20!R12C1:R35C11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files\fin\bud_data\BoCC\2021\04%20April%202021%20BoCC%20Report%20SS.xlsx!R&amp;B!R17C9:R47C1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28700" y="2362201"/>
            <a:ext cx="7704667" cy="175259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Budget Report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18,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C5F1-0847-40BE-8F75-3F6F950F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457" y="401267"/>
            <a:ext cx="8039100" cy="1981200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Road &amp; Bridge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9AA40-B1C6-4075-A5E8-D828B419B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10</a:t>
            </a:fld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66DA6DD-8684-444E-B413-A585C48030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2604358"/>
            <a:ext cx="6910814" cy="304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5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Human Services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1C1425-157B-467C-92F9-26091875B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0890D8C-A973-48A5-9628-C4A609EF5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576934"/>
              </p:ext>
            </p:extLst>
          </p:nvPr>
        </p:nvGraphicFramePr>
        <p:xfrm>
          <a:off x="1403496" y="2062163"/>
          <a:ext cx="6749904" cy="411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Worksheet" r:id="rId4" imgW="5991181" imgH="3648124" progId="Excel.Sheet.12">
                  <p:link updateAutomatic="1"/>
                </p:oleObj>
              </mc:Choice>
              <mc:Fallback>
                <p:oleObj name="Worksheet" r:id="rId4" imgW="5991181" imgH="364812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03496" y="2062163"/>
                        <a:ext cx="6749904" cy="411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60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Capital Improvement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346A2D8-E8FC-453F-A4A0-D3727BB74F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177122"/>
              </p:ext>
            </p:extLst>
          </p:nvPr>
        </p:nvGraphicFramePr>
        <p:xfrm>
          <a:off x="1371600" y="2057400"/>
          <a:ext cx="69008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Worksheet" r:id="rId4" imgW="6134152" imgH="3657600" progId="Excel.Sheet.12">
                  <p:link updateAutomatic="1"/>
                </p:oleObj>
              </mc:Choice>
              <mc:Fallback>
                <p:oleObj name="Worksheet" r:id="rId4" imgW="6134152" imgH="36576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2057400"/>
                        <a:ext cx="690086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Self Insurance –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Risk, Workers’ Compensation &amp; Unemployment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B68E5A-0630-4271-AFC7-5856D3C4D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4FCD590-9301-4C3D-9BCE-86BFEFC759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650995"/>
              </p:ext>
            </p:extLst>
          </p:nvPr>
        </p:nvGraphicFramePr>
        <p:xfrm>
          <a:off x="909638" y="2074863"/>
          <a:ext cx="7405687" cy="417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Worksheet" r:id="rId4" imgW="7181852" imgH="4047997" progId="Excel.Sheet.12">
                  <p:link updateAutomatic="1"/>
                </p:oleObj>
              </mc:Choice>
              <mc:Fallback>
                <p:oleObj name="Worksheet" r:id="rId4" imgW="7181852" imgH="404799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9638" y="2074863"/>
                        <a:ext cx="7405687" cy="417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76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027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Self Insurance – 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Trust Benefits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13A2A89-B068-4B19-873D-D0CA7F371B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84852"/>
              </p:ext>
            </p:extLst>
          </p:nvPr>
        </p:nvGraphicFramePr>
        <p:xfrm>
          <a:off x="982133" y="1752600"/>
          <a:ext cx="7084939" cy="473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Worksheet" r:id="rId4" imgW="6667458" imgH="5048246" progId="Excel.Sheet.12">
                  <p:link updateAutomatic="1"/>
                </p:oleObj>
              </mc:Choice>
              <mc:Fallback>
                <p:oleObj name="Worksheet" r:id="rId4" imgW="6667458" imgH="504824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2133" y="1752600"/>
                        <a:ext cx="7084939" cy="4738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7102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78971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57F1248-815D-4E9C-82EB-1179E9E33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09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General Fund (Restricted)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D9D1E3-313A-4CF8-8E58-0DC97AD5D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CEDFE4F-8352-44DE-920D-16A1673F0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548872"/>
              </p:ext>
            </p:extLst>
          </p:nvPr>
        </p:nvGraphicFramePr>
        <p:xfrm>
          <a:off x="1066800" y="1593850"/>
          <a:ext cx="7370763" cy="488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3" name="Worksheet" r:id="rId4" imgW="7381936" imgH="6667445" progId="Excel.Sheet.12">
                  <p:link updateAutomatic="1"/>
                </p:oleObj>
              </mc:Choice>
              <mc:Fallback>
                <p:oleObj name="Worksheet" r:id="rId4" imgW="7381936" imgH="666744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800" y="1593850"/>
                        <a:ext cx="7370763" cy="488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400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C8987F-1C21-47C7-BCD2-CC64F1A11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F3F7514-AA9F-444D-9565-95258EC6DF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8985" y="2154237"/>
            <a:ext cx="6424415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C8987F-1C21-47C7-BCD2-CC64F1A11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0C900C0B-82A9-4C93-913F-CE7CDA3D27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68335" y="2438400"/>
            <a:ext cx="8947265" cy="492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24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Conservation Trust Fund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F60639-A343-4E24-BA71-87F38F990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21D36E2-E941-4C7B-816C-06CEA855B6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988519"/>
              </p:ext>
            </p:extLst>
          </p:nvPr>
        </p:nvGraphicFramePr>
        <p:xfrm>
          <a:off x="1512858" y="2057400"/>
          <a:ext cx="6564342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0" name="Worksheet" r:id="rId4" imgW="5819842" imgH="3648124" progId="Excel.Sheet.12">
                  <p:link updateAutomatic="1"/>
                </p:oleObj>
              </mc:Choice>
              <mc:Fallback>
                <p:oleObj name="Worksheet" r:id="rId4" imgW="5819842" imgH="364812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12858" y="2057400"/>
                        <a:ext cx="6564342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306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38" y="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14902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7147" y="1403152"/>
            <a:ext cx="793271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2021 Activity – General Fund Unrestricted (within BoCC Discretion)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2021 Activity - Partially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Road &amp; Bridge Fund	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Human Services Fund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Capital Improvement Fund  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Self-Insurance Fund (Risk/Workers’ Compensation &amp; Benefits)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 2021 Activity -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General Fund (Restricted)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Conservation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Schools’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Household Hazardous Waste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Local Improvement Districts</a:t>
            </a:r>
            <a:r>
              <a:rPr lang="en-US" sz="2000" dirty="0">
                <a:solidFill>
                  <a:schemeClr val="accent1"/>
                </a:solidFill>
              </a:rPr>
              <a:t>	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92FF983-3472-4EAE-A807-89D42B6A4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Schools’ Trust Fund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030E15-7AD9-4AF5-A33B-0B2C9D63E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EC5C8B3-0C5D-4244-8501-9144B8BB8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478432"/>
              </p:ext>
            </p:extLst>
          </p:nvPr>
        </p:nvGraphicFramePr>
        <p:xfrm>
          <a:off x="1365221" y="2177704"/>
          <a:ext cx="6796646" cy="3588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name="Worksheet" r:id="rId4" imgW="5448419" imgH="2876428" progId="Excel.Sheet.12">
                  <p:link updateAutomatic="1"/>
                </p:oleObj>
              </mc:Choice>
              <mc:Fallback>
                <p:oleObj name="Worksheet" r:id="rId4" imgW="5448419" imgH="28764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65221" y="2177704"/>
                        <a:ext cx="6796646" cy="3588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775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38" y="228600"/>
            <a:ext cx="7704667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Hazardous Waste Fund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5414" y="632321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2E669-1A9F-49E7-9384-E0A7FABB8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9313A17-123D-4863-BC50-7BC02D5A9C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192786"/>
              </p:ext>
            </p:extLst>
          </p:nvPr>
        </p:nvGraphicFramePr>
        <p:xfrm>
          <a:off x="1257707" y="1809750"/>
          <a:ext cx="6875211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Worksheet" r:id="rId4" imgW="5762729" imgH="3848250" progId="Excel.Sheet.12">
                  <p:link updateAutomatic="1"/>
                </p:oleObj>
              </mc:Choice>
              <mc:Fallback>
                <p:oleObj name="Worksheet" r:id="rId4" imgW="5762729" imgH="38482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7707" y="1809750"/>
                        <a:ext cx="6875211" cy="459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906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Local Improvement Districts (LIDs*)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2B63E6-B457-46B7-8FD8-BCCE59B5E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C93E995-FA4B-48B2-913E-AC8241C4CD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8484101"/>
              </p:ext>
            </p:extLst>
          </p:nvPr>
        </p:nvGraphicFramePr>
        <p:xfrm>
          <a:off x="1574840" y="2143125"/>
          <a:ext cx="6699117" cy="418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Worksheet" r:id="rId4" imgW="5829298" imgH="3638649" progId="Excel.Sheet.12">
                  <p:link updateAutomatic="1"/>
                </p:oleObj>
              </mc:Choice>
              <mc:Fallback>
                <p:oleObj name="Worksheet" r:id="rId4" imgW="5829298" imgH="363864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4840" y="2143125"/>
                        <a:ext cx="6699117" cy="418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059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134840"/>
              </p:ext>
            </p:extLst>
          </p:nvPr>
        </p:nvGraphicFramePr>
        <p:xfrm>
          <a:off x="982663" y="2895600"/>
          <a:ext cx="7704137" cy="10668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C1D3469-4153-4D8F-ACF3-821DE5CA7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4954" y="6324600"/>
            <a:ext cx="533399" cy="37205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fld id="{6B42EB6D-324C-4BC1-BF93-1D17B3385FDF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fld id="{D4B5ADC2-7248-4799-8E52-477E151C3EE9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280226"/>
              </p:ext>
            </p:extLst>
          </p:nvPr>
        </p:nvGraphicFramePr>
        <p:xfrm>
          <a:off x="1012351" y="27432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C21A3D8-F559-4542-996A-50CBE401F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4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B302DE8-6BCE-43BF-88DF-82C16D89D7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80841"/>
              </p:ext>
            </p:extLst>
          </p:nvPr>
        </p:nvGraphicFramePr>
        <p:xfrm>
          <a:off x="1215496" y="2057400"/>
          <a:ext cx="7090304" cy="4485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Worksheet" r:id="rId5" imgW="7001058" imgH="4429297" progId="Excel.Sheet.12">
                  <p:link updateAutomatic="1"/>
                </p:oleObj>
              </mc:Choice>
              <mc:Fallback>
                <p:oleObj name="Worksheet" r:id="rId5" imgW="7001058" imgH="442929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5496" y="2057400"/>
                        <a:ext cx="7090304" cy="4485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D52D541-1289-4EE1-9C59-87028781B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022021"/>
              </p:ext>
            </p:extLst>
          </p:nvPr>
        </p:nvGraphicFramePr>
        <p:xfrm>
          <a:off x="1300944" y="2257425"/>
          <a:ext cx="7081056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Worksheet" r:id="rId5" imgW="6467374" imgH="3714833" progId="Excel.Sheet.12">
                  <p:link updateAutomatic="1"/>
                </p:oleObj>
              </mc:Choice>
              <mc:Fallback>
                <p:oleObj name="Worksheet" r:id="rId5" imgW="6467374" imgH="37148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0944" y="2257425"/>
                        <a:ext cx="7081056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Fire/Flood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18F037-81FF-4639-A776-CA94273D0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150" y="1648291"/>
            <a:ext cx="7704667" cy="3561417"/>
          </a:xfrm>
        </p:spPr>
        <p:txBody>
          <a:bodyPr/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Projects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Hanson Trail Head			  $  1,328,318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1165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88AE83-ACCB-41B1-BDCF-491EAD288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6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98613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 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72821810-A91B-4C44-904B-88B2B1944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2" y="-15240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Road &amp; Bridge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449524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90C442-E2E2-418F-AEE5-6D81B4543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EB8578C-B951-4B26-AAD0-D74A37C56A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783242"/>
              </p:ext>
            </p:extLst>
          </p:nvPr>
        </p:nvGraphicFramePr>
        <p:xfrm>
          <a:off x="909638" y="1227626"/>
          <a:ext cx="7349329" cy="5401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Worksheet" r:id="rId4" imgW="7324824" imgH="5733904" progId="Excel.Sheet.12">
                  <p:link updateAutomatic="1"/>
                </p:oleObj>
              </mc:Choice>
              <mc:Fallback>
                <p:oleObj name="Worksheet" r:id="rId4" imgW="7324824" imgH="573390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9638" y="1227626"/>
                        <a:ext cx="7349329" cy="54017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04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31075"/>
            <a:ext cx="7704667" cy="1981200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 – Road &amp; Bridge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0F743C-B396-4D0C-999D-165025EEB6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F26DC39-5964-447E-AFE0-9666BA0E7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57405" y="1986738"/>
            <a:ext cx="6804462" cy="404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71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1" ma:contentTypeDescription="Create a new document." ma:contentTypeScope="" ma:versionID="97853d6f302862781b6a64a7bd90961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9f5dea3815aa9a9bda3398a3d43d21b7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Assessor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/>
    <Requestor xmlns="80156bfa-366b-4c3c-b565-b9add8006275" xsi:nil="true"/>
    <_ip_UnifiedCompliancePolicyProperties xmlns="http://schemas.microsoft.com/sharepoint/v3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</documentManagement>
</p:properties>
</file>

<file path=customXml/itemProps1.xml><?xml version="1.0" encoding="utf-8"?>
<ds:datastoreItem xmlns:ds="http://schemas.openxmlformats.org/officeDocument/2006/customXml" ds:itemID="{ECD3D83F-425B-4A37-9579-BD0989BE8BB2}"/>
</file>

<file path=customXml/itemProps2.xml><?xml version="1.0" encoding="utf-8"?>
<ds:datastoreItem xmlns:ds="http://schemas.openxmlformats.org/officeDocument/2006/customXml" ds:itemID="{8F2125B4-19A9-41FE-9439-1320743E353D}"/>
</file>

<file path=customXml/itemProps3.xml><?xml version="1.0" encoding="utf-8"?>
<ds:datastoreItem xmlns:ds="http://schemas.openxmlformats.org/officeDocument/2006/customXml" ds:itemID="{F34F3DF8-E7EE-449C-AB6A-61B52272BA0B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307</Words>
  <Application>Microsoft Office PowerPoint</Application>
  <PresentationFormat>On-screen Show (4:3)</PresentationFormat>
  <Paragraphs>74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23</vt:i4>
      </vt:variant>
    </vt:vector>
  </HeadingPairs>
  <TitlesOfParts>
    <vt:vector size="41" baseType="lpstr">
      <vt:lpstr>Arial</vt:lpstr>
      <vt:lpstr>Calibri</vt:lpstr>
      <vt:lpstr>Corbel</vt:lpstr>
      <vt:lpstr>Times New Roman</vt:lpstr>
      <vt:lpstr>1_Parallax</vt:lpstr>
      <vt:lpstr>Parallax</vt:lpstr>
      <vt:lpstr>\\finfiles\fin\bud_data\BoCC\2021\04 April 2021 BoCC Report SS.xlsx!GF UnRes Rev !R9C1:R36C11</vt:lpstr>
      <vt:lpstr>\\finfiles\fin\bud_data\BoCC\2021\04 April 2021 BoCC Report SS.xlsx!GF UnRes Exp !R12C1:R35C11</vt:lpstr>
      <vt:lpstr>\\finfiles\fin\bud_data\BoCC\2021\04 April 2021 BoCC Report SS.xlsx!R&amp;B!R17C9:R47C15</vt:lpstr>
      <vt:lpstr>\\finfiles\fin\bud_data\BoCC\2021\04 April 2021 BoCC Report SS.xlsx!Fund 4!R14C6:R34C13</vt:lpstr>
      <vt:lpstr>\\finfiles\fin\bud_data\BoCC\2021\04 April 2021 BoCC Report SS.xlsx!CI Fund 6!R16C9:R35C14</vt:lpstr>
      <vt:lpstr>\\finfiles\fin\bud_data\BoCC\2021\04 April 2021 BoCC Report SS.xlsx!SI Fund 12-New Risk WC!R7C1:R28C12</vt:lpstr>
      <vt:lpstr>\\finfiles\fin\bud_data\BoCC\2021\04 April 2021 BoCC Report SS.xlsx!SI Fund 12-New Benefits!R7C1:R32C12</vt:lpstr>
      <vt:lpstr>\\finfiles\fin\bud_data\BoCC\2021\04 April 2021 BoCC Report SS.xlsx!GF-Combined Res By Major!R13C1:R57C6</vt:lpstr>
      <vt:lpstr>\\finfiles\fin\bud_data\BoCC\2021\04 April 2021 BoCC Report SS.xlsx!CTF Fund 15!R14C9:R31C14</vt:lpstr>
      <vt:lpstr>\\finfiles\fin\bud_data\BoCC\2021\04 April 2021 BoCC Report SS.xlsx!Fund 19-School Trust!R16C9:R29C14</vt:lpstr>
      <vt:lpstr>\\finfiles\fin\bud_data\BoCC\2021\04 April 2021 BoCC Report SS.xlsx!Fund 22!R16C9:R35C14</vt:lpstr>
      <vt:lpstr>\\finfiles\fin\bud_data\BoCC\2021\04 April 2021 BoCC Report SS.xlsx!LIDs 74&amp;75!R17C9:R34C14</vt:lpstr>
      <vt:lpstr>2021 Budget Report April 2021</vt:lpstr>
      <vt:lpstr>Presentation Overview</vt:lpstr>
      <vt:lpstr>PowerPoint Presentation</vt:lpstr>
      <vt:lpstr>April 2021 – General Fund (Unrestricted)</vt:lpstr>
      <vt:lpstr>April 2021 – General Fund (Unrestricted)</vt:lpstr>
      <vt:lpstr>April 2021 – Fire/Flood Projects </vt:lpstr>
      <vt:lpstr>PowerPoint Presentation</vt:lpstr>
      <vt:lpstr>April 2021 – Road &amp; Bridge</vt:lpstr>
      <vt:lpstr>April 2021 – Road &amp; Bridge Projects </vt:lpstr>
      <vt:lpstr>April 2021 – Road &amp; Bridge Projects </vt:lpstr>
      <vt:lpstr>April 2021 – Human Services</vt:lpstr>
      <vt:lpstr>April 2021 – Capital Improvement</vt:lpstr>
      <vt:lpstr>April 2021 – Self Insurance –  Risk, Workers’ Compensation &amp; Unemployment</vt:lpstr>
      <vt:lpstr>April 2021 – Self Insurance –  Health Trust Benefits</vt:lpstr>
      <vt:lpstr>PowerPoint Presentation</vt:lpstr>
      <vt:lpstr>April 2021 – General Fund (Restricted)</vt:lpstr>
      <vt:lpstr>General Fund (Restricted) Community Services/County Parks Projects</vt:lpstr>
      <vt:lpstr>General Fund (Restricted) Community Services/County Parks Projects</vt:lpstr>
      <vt:lpstr>April 2021 – Conservation Trust Fund</vt:lpstr>
      <vt:lpstr>April 2021 – Schools’ Trust Fund</vt:lpstr>
      <vt:lpstr>April 2021 –  Household Hazardous Waste Fund</vt:lpstr>
      <vt:lpstr>April 2021 – Local Improvement Districts (LIDs*)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2021-05-17T15:46:47Z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